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8" r:id="rId3"/>
    <p:sldId id="284" r:id="rId4"/>
    <p:sldId id="295" r:id="rId5"/>
    <p:sldId id="307" r:id="rId6"/>
    <p:sldId id="260" r:id="rId7"/>
    <p:sldId id="290" r:id="rId8"/>
    <p:sldId id="312" r:id="rId9"/>
    <p:sldId id="315" r:id="rId10"/>
    <p:sldId id="316" r:id="rId11"/>
    <p:sldId id="317" r:id="rId12"/>
    <p:sldId id="320" r:id="rId13"/>
    <p:sldId id="321" r:id="rId14"/>
    <p:sldId id="322" r:id="rId15"/>
    <p:sldId id="325" r:id="rId16"/>
    <p:sldId id="326" r:id="rId17"/>
    <p:sldId id="327" r:id="rId18"/>
    <p:sldId id="330" r:id="rId19"/>
    <p:sldId id="331" r:id="rId20"/>
    <p:sldId id="332" r:id="rId21"/>
    <p:sldId id="335" r:id="rId22"/>
    <p:sldId id="336" r:id="rId23"/>
    <p:sldId id="337" r:id="rId24"/>
    <p:sldId id="333" r:id="rId25"/>
    <p:sldId id="334"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296" r:id="rId55"/>
    <p:sldId id="303" r:id="rId56"/>
    <p:sldId id="308" r:id="rId57"/>
    <p:sldId id="261" r:id="rId58"/>
    <p:sldId id="306" r:id="rId59"/>
    <p:sldId id="309" r:id="rId60"/>
    <p:sldId id="310" r:id="rId61"/>
    <p:sldId id="263" r:id="rId62"/>
    <p:sldId id="304" r:id="rId63"/>
    <p:sldId id="305" r:id="rId64"/>
    <p:sldId id="297" r:id="rId65"/>
    <p:sldId id="298" r:id="rId66"/>
    <p:sldId id="299" r:id="rId67"/>
    <p:sldId id="300" r:id="rId68"/>
    <p:sldId id="301" r:id="rId69"/>
    <p:sldId id="302" r:id="rId70"/>
    <p:sldId id="259" r:id="rId71"/>
    <p:sldId id="264" r:id="rId72"/>
    <p:sldId id="265"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1" userDrawn="1">
          <p15:clr>
            <a:srgbClr val="A4A3A4"/>
          </p15:clr>
        </p15:guide>
        <p15:guide id="3" pos="7491" userDrawn="1">
          <p15:clr>
            <a:srgbClr val="A4A3A4"/>
          </p15:clr>
        </p15:guide>
        <p15:guide id="4" pos="665" userDrawn="1">
          <p15:clr>
            <a:srgbClr val="A4A3A4"/>
          </p15:clr>
        </p15:guide>
        <p15:guide id="5" pos="70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sa Sklirou" initials="NS" lastIdx="7" clrIdx="0">
    <p:extLst>
      <p:ext uri="{19B8F6BF-5375-455C-9EA6-DF929625EA0E}">
        <p15:presenceInfo xmlns:p15="http://schemas.microsoft.com/office/powerpoint/2012/main" userId="S-1-5-21-354569886-3606305753-3487279349-3846" providerId="AD"/>
      </p:ext>
    </p:extLst>
  </p:cmAuthor>
  <p:cmAuthor id="2" name="Nikos Andreadis" initials="MOU" lastIdx="2" clrIdx="1">
    <p:extLst>
      <p:ext uri="{19B8F6BF-5375-455C-9EA6-DF929625EA0E}">
        <p15:presenceInfo xmlns:p15="http://schemas.microsoft.com/office/powerpoint/2012/main" userId="Nikos Andread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7ED"/>
    <a:srgbClr val="1E62A2"/>
    <a:srgbClr val="113454"/>
    <a:srgbClr val="103454"/>
    <a:srgbClr val="404040"/>
    <a:srgbClr val="001540"/>
    <a:srgbClr val="4A5017"/>
    <a:srgbClr val="4B5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15" autoAdjust="0"/>
    <p:restoredTop sz="90936" autoAdjust="0"/>
  </p:normalViewPr>
  <p:slideViewPr>
    <p:cSldViewPr snapToGrid="0" showGuides="1">
      <p:cViewPr varScale="1">
        <p:scale>
          <a:sx n="99" d="100"/>
          <a:sy n="99" d="100"/>
        </p:scale>
        <p:origin x="1542" y="90"/>
      </p:cViewPr>
      <p:guideLst>
        <p:guide orient="horz" pos="2160"/>
        <p:guide pos="211"/>
        <p:guide pos="7491"/>
        <p:guide pos="665"/>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1FD44-5D92-4E5A-B950-5EF87D809A01}" type="datetimeFigureOut">
              <a:rPr lang="en-ID" smtClean="0"/>
              <a:t>24/08/2023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1C047-F769-4795-BDAB-09C740A23A35}" type="slidenum">
              <a:rPr lang="en-ID" smtClean="0"/>
              <a:t>‹#›</a:t>
            </a:fld>
            <a:endParaRPr lang="en-ID"/>
          </a:p>
        </p:txBody>
      </p:sp>
    </p:spTree>
    <p:extLst>
      <p:ext uri="{BB962C8B-B14F-4D97-AF65-F5344CB8AC3E}">
        <p14:creationId xmlns:p14="http://schemas.microsoft.com/office/powerpoint/2010/main" val="91330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a:t>
            </a:fld>
            <a:endParaRPr lang="en-ID"/>
          </a:p>
        </p:txBody>
      </p:sp>
    </p:spTree>
    <p:extLst>
      <p:ext uri="{BB962C8B-B14F-4D97-AF65-F5344CB8AC3E}">
        <p14:creationId xmlns:p14="http://schemas.microsoft.com/office/powerpoint/2010/main" val="147824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10</a:t>
            </a:fld>
            <a:endParaRPr lang="en-ID"/>
          </a:p>
        </p:txBody>
      </p:sp>
    </p:spTree>
    <p:extLst>
      <p:ext uri="{BB962C8B-B14F-4D97-AF65-F5344CB8AC3E}">
        <p14:creationId xmlns:p14="http://schemas.microsoft.com/office/powerpoint/2010/main" val="185582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11</a:t>
            </a:fld>
            <a:endParaRPr lang="en-ID"/>
          </a:p>
        </p:txBody>
      </p:sp>
    </p:spTree>
    <p:extLst>
      <p:ext uri="{BB962C8B-B14F-4D97-AF65-F5344CB8AC3E}">
        <p14:creationId xmlns:p14="http://schemas.microsoft.com/office/powerpoint/2010/main" val="148544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12</a:t>
            </a:fld>
            <a:endParaRPr lang="en-ID"/>
          </a:p>
        </p:txBody>
      </p:sp>
    </p:spTree>
    <p:extLst>
      <p:ext uri="{BB962C8B-B14F-4D97-AF65-F5344CB8AC3E}">
        <p14:creationId xmlns:p14="http://schemas.microsoft.com/office/powerpoint/2010/main" val="3737711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13</a:t>
            </a:fld>
            <a:endParaRPr lang="en-ID"/>
          </a:p>
        </p:txBody>
      </p:sp>
    </p:spTree>
    <p:extLst>
      <p:ext uri="{BB962C8B-B14F-4D97-AF65-F5344CB8AC3E}">
        <p14:creationId xmlns:p14="http://schemas.microsoft.com/office/powerpoint/2010/main" val="22630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14</a:t>
            </a:fld>
            <a:endParaRPr lang="en-ID"/>
          </a:p>
        </p:txBody>
      </p:sp>
    </p:spTree>
    <p:extLst>
      <p:ext uri="{BB962C8B-B14F-4D97-AF65-F5344CB8AC3E}">
        <p14:creationId xmlns:p14="http://schemas.microsoft.com/office/powerpoint/2010/main" val="296253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15</a:t>
            </a:fld>
            <a:endParaRPr lang="en-ID"/>
          </a:p>
        </p:txBody>
      </p:sp>
    </p:spTree>
    <p:extLst>
      <p:ext uri="{BB962C8B-B14F-4D97-AF65-F5344CB8AC3E}">
        <p14:creationId xmlns:p14="http://schemas.microsoft.com/office/powerpoint/2010/main" val="114708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16</a:t>
            </a:fld>
            <a:endParaRPr lang="en-ID"/>
          </a:p>
        </p:txBody>
      </p:sp>
    </p:spTree>
    <p:extLst>
      <p:ext uri="{BB962C8B-B14F-4D97-AF65-F5344CB8AC3E}">
        <p14:creationId xmlns:p14="http://schemas.microsoft.com/office/powerpoint/2010/main" val="196363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17</a:t>
            </a:fld>
            <a:endParaRPr lang="en-ID"/>
          </a:p>
        </p:txBody>
      </p:sp>
    </p:spTree>
    <p:extLst>
      <p:ext uri="{BB962C8B-B14F-4D97-AF65-F5344CB8AC3E}">
        <p14:creationId xmlns:p14="http://schemas.microsoft.com/office/powerpoint/2010/main" val="378641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18</a:t>
            </a:fld>
            <a:endParaRPr lang="en-ID"/>
          </a:p>
        </p:txBody>
      </p:sp>
    </p:spTree>
    <p:extLst>
      <p:ext uri="{BB962C8B-B14F-4D97-AF65-F5344CB8AC3E}">
        <p14:creationId xmlns:p14="http://schemas.microsoft.com/office/powerpoint/2010/main" val="297687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19</a:t>
            </a:fld>
            <a:endParaRPr lang="en-ID"/>
          </a:p>
        </p:txBody>
      </p:sp>
    </p:spTree>
    <p:extLst>
      <p:ext uri="{BB962C8B-B14F-4D97-AF65-F5344CB8AC3E}">
        <p14:creationId xmlns:p14="http://schemas.microsoft.com/office/powerpoint/2010/main" val="19430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1C047-F769-4795-BDAB-09C740A23A35}" type="slidenum">
              <a:rPr lang="en-ID" smtClean="0"/>
              <a:t>2</a:t>
            </a:fld>
            <a:endParaRPr lang="en-ID"/>
          </a:p>
        </p:txBody>
      </p:sp>
    </p:spTree>
    <p:extLst>
      <p:ext uri="{BB962C8B-B14F-4D97-AF65-F5344CB8AC3E}">
        <p14:creationId xmlns:p14="http://schemas.microsoft.com/office/powerpoint/2010/main" val="274393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20</a:t>
            </a:fld>
            <a:endParaRPr lang="en-ID"/>
          </a:p>
        </p:txBody>
      </p:sp>
    </p:spTree>
    <p:extLst>
      <p:ext uri="{BB962C8B-B14F-4D97-AF65-F5344CB8AC3E}">
        <p14:creationId xmlns:p14="http://schemas.microsoft.com/office/powerpoint/2010/main" val="77483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21</a:t>
            </a:fld>
            <a:endParaRPr lang="en-ID"/>
          </a:p>
        </p:txBody>
      </p:sp>
    </p:spTree>
    <p:extLst>
      <p:ext uri="{BB962C8B-B14F-4D97-AF65-F5344CB8AC3E}">
        <p14:creationId xmlns:p14="http://schemas.microsoft.com/office/powerpoint/2010/main" val="97287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22</a:t>
            </a:fld>
            <a:endParaRPr lang="en-ID"/>
          </a:p>
        </p:txBody>
      </p:sp>
    </p:spTree>
    <p:extLst>
      <p:ext uri="{BB962C8B-B14F-4D97-AF65-F5344CB8AC3E}">
        <p14:creationId xmlns:p14="http://schemas.microsoft.com/office/powerpoint/2010/main" val="1803144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23</a:t>
            </a:fld>
            <a:endParaRPr lang="en-ID"/>
          </a:p>
        </p:txBody>
      </p:sp>
    </p:spTree>
    <p:extLst>
      <p:ext uri="{BB962C8B-B14F-4D97-AF65-F5344CB8AC3E}">
        <p14:creationId xmlns:p14="http://schemas.microsoft.com/office/powerpoint/2010/main" val="281907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24</a:t>
            </a:fld>
            <a:endParaRPr lang="en-ID"/>
          </a:p>
        </p:txBody>
      </p:sp>
    </p:spTree>
    <p:extLst>
      <p:ext uri="{BB962C8B-B14F-4D97-AF65-F5344CB8AC3E}">
        <p14:creationId xmlns:p14="http://schemas.microsoft.com/office/powerpoint/2010/main" val="2704495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25</a:t>
            </a:fld>
            <a:endParaRPr lang="en-ID"/>
          </a:p>
        </p:txBody>
      </p:sp>
    </p:spTree>
    <p:extLst>
      <p:ext uri="{BB962C8B-B14F-4D97-AF65-F5344CB8AC3E}">
        <p14:creationId xmlns:p14="http://schemas.microsoft.com/office/powerpoint/2010/main" val="750086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26</a:t>
            </a:fld>
            <a:endParaRPr lang="en-ID"/>
          </a:p>
        </p:txBody>
      </p:sp>
    </p:spTree>
    <p:extLst>
      <p:ext uri="{BB962C8B-B14F-4D97-AF65-F5344CB8AC3E}">
        <p14:creationId xmlns:p14="http://schemas.microsoft.com/office/powerpoint/2010/main" val="2047891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27</a:t>
            </a:fld>
            <a:endParaRPr lang="en-ID"/>
          </a:p>
        </p:txBody>
      </p:sp>
    </p:spTree>
    <p:extLst>
      <p:ext uri="{BB962C8B-B14F-4D97-AF65-F5344CB8AC3E}">
        <p14:creationId xmlns:p14="http://schemas.microsoft.com/office/powerpoint/2010/main" val="267381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28</a:t>
            </a:fld>
            <a:endParaRPr lang="en-ID"/>
          </a:p>
        </p:txBody>
      </p:sp>
    </p:spTree>
    <p:extLst>
      <p:ext uri="{BB962C8B-B14F-4D97-AF65-F5344CB8AC3E}">
        <p14:creationId xmlns:p14="http://schemas.microsoft.com/office/powerpoint/2010/main" val="3354146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29</a:t>
            </a:fld>
            <a:endParaRPr lang="en-ID"/>
          </a:p>
        </p:txBody>
      </p:sp>
    </p:spTree>
    <p:extLst>
      <p:ext uri="{BB962C8B-B14F-4D97-AF65-F5344CB8AC3E}">
        <p14:creationId xmlns:p14="http://schemas.microsoft.com/office/powerpoint/2010/main" val="234455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a:t>
            </a:fld>
            <a:endParaRPr lang="en-ID"/>
          </a:p>
        </p:txBody>
      </p:sp>
    </p:spTree>
    <p:extLst>
      <p:ext uri="{BB962C8B-B14F-4D97-AF65-F5344CB8AC3E}">
        <p14:creationId xmlns:p14="http://schemas.microsoft.com/office/powerpoint/2010/main" val="3384453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30</a:t>
            </a:fld>
            <a:endParaRPr lang="en-ID"/>
          </a:p>
        </p:txBody>
      </p:sp>
    </p:spTree>
    <p:extLst>
      <p:ext uri="{BB962C8B-B14F-4D97-AF65-F5344CB8AC3E}">
        <p14:creationId xmlns:p14="http://schemas.microsoft.com/office/powerpoint/2010/main" val="460783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31</a:t>
            </a:fld>
            <a:endParaRPr lang="en-ID"/>
          </a:p>
        </p:txBody>
      </p:sp>
    </p:spTree>
    <p:extLst>
      <p:ext uri="{BB962C8B-B14F-4D97-AF65-F5344CB8AC3E}">
        <p14:creationId xmlns:p14="http://schemas.microsoft.com/office/powerpoint/2010/main" val="53566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32</a:t>
            </a:fld>
            <a:endParaRPr lang="en-ID"/>
          </a:p>
        </p:txBody>
      </p:sp>
    </p:spTree>
    <p:extLst>
      <p:ext uri="{BB962C8B-B14F-4D97-AF65-F5344CB8AC3E}">
        <p14:creationId xmlns:p14="http://schemas.microsoft.com/office/powerpoint/2010/main" val="1855826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33</a:t>
            </a:fld>
            <a:endParaRPr lang="en-ID"/>
          </a:p>
        </p:txBody>
      </p:sp>
    </p:spTree>
    <p:extLst>
      <p:ext uri="{BB962C8B-B14F-4D97-AF65-F5344CB8AC3E}">
        <p14:creationId xmlns:p14="http://schemas.microsoft.com/office/powerpoint/2010/main" val="2962534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34</a:t>
            </a:fld>
            <a:endParaRPr lang="en-ID"/>
          </a:p>
        </p:txBody>
      </p:sp>
    </p:spTree>
    <p:extLst>
      <p:ext uri="{BB962C8B-B14F-4D97-AF65-F5344CB8AC3E}">
        <p14:creationId xmlns:p14="http://schemas.microsoft.com/office/powerpoint/2010/main" val="1147081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35</a:t>
            </a:fld>
            <a:endParaRPr lang="en-ID"/>
          </a:p>
        </p:txBody>
      </p:sp>
    </p:spTree>
    <p:extLst>
      <p:ext uri="{BB962C8B-B14F-4D97-AF65-F5344CB8AC3E}">
        <p14:creationId xmlns:p14="http://schemas.microsoft.com/office/powerpoint/2010/main" val="1963634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36</a:t>
            </a:fld>
            <a:endParaRPr lang="en-ID"/>
          </a:p>
        </p:txBody>
      </p:sp>
    </p:spTree>
    <p:extLst>
      <p:ext uri="{BB962C8B-B14F-4D97-AF65-F5344CB8AC3E}">
        <p14:creationId xmlns:p14="http://schemas.microsoft.com/office/powerpoint/2010/main" val="3786413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37</a:t>
            </a:fld>
            <a:endParaRPr lang="en-ID"/>
          </a:p>
        </p:txBody>
      </p:sp>
    </p:spTree>
    <p:extLst>
      <p:ext uri="{BB962C8B-B14F-4D97-AF65-F5344CB8AC3E}">
        <p14:creationId xmlns:p14="http://schemas.microsoft.com/office/powerpoint/2010/main" val="2976877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38</a:t>
            </a:fld>
            <a:endParaRPr lang="en-ID"/>
          </a:p>
        </p:txBody>
      </p:sp>
    </p:spTree>
    <p:extLst>
      <p:ext uri="{BB962C8B-B14F-4D97-AF65-F5344CB8AC3E}">
        <p14:creationId xmlns:p14="http://schemas.microsoft.com/office/powerpoint/2010/main" val="3213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39</a:t>
            </a:fld>
            <a:endParaRPr lang="en-ID"/>
          </a:p>
        </p:txBody>
      </p:sp>
    </p:spTree>
    <p:extLst>
      <p:ext uri="{BB962C8B-B14F-4D97-AF65-F5344CB8AC3E}">
        <p14:creationId xmlns:p14="http://schemas.microsoft.com/office/powerpoint/2010/main" val="41146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a:t>
            </a:fld>
            <a:endParaRPr lang="en-ID"/>
          </a:p>
        </p:txBody>
      </p:sp>
    </p:spTree>
    <p:extLst>
      <p:ext uri="{BB962C8B-B14F-4D97-AF65-F5344CB8AC3E}">
        <p14:creationId xmlns:p14="http://schemas.microsoft.com/office/powerpoint/2010/main" val="3564131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40</a:t>
            </a:fld>
            <a:endParaRPr lang="en-ID"/>
          </a:p>
        </p:txBody>
      </p:sp>
    </p:spTree>
    <p:extLst>
      <p:ext uri="{BB962C8B-B14F-4D97-AF65-F5344CB8AC3E}">
        <p14:creationId xmlns:p14="http://schemas.microsoft.com/office/powerpoint/2010/main" val="460783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41</a:t>
            </a:fld>
            <a:endParaRPr lang="en-ID"/>
          </a:p>
        </p:txBody>
      </p:sp>
    </p:spTree>
    <p:extLst>
      <p:ext uri="{BB962C8B-B14F-4D97-AF65-F5344CB8AC3E}">
        <p14:creationId xmlns:p14="http://schemas.microsoft.com/office/powerpoint/2010/main" val="535667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42</a:t>
            </a:fld>
            <a:endParaRPr lang="en-ID"/>
          </a:p>
        </p:txBody>
      </p:sp>
    </p:spTree>
    <p:extLst>
      <p:ext uri="{BB962C8B-B14F-4D97-AF65-F5344CB8AC3E}">
        <p14:creationId xmlns:p14="http://schemas.microsoft.com/office/powerpoint/2010/main" val="1855826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43</a:t>
            </a:fld>
            <a:endParaRPr lang="en-ID"/>
          </a:p>
        </p:txBody>
      </p:sp>
    </p:spTree>
    <p:extLst>
      <p:ext uri="{BB962C8B-B14F-4D97-AF65-F5344CB8AC3E}">
        <p14:creationId xmlns:p14="http://schemas.microsoft.com/office/powerpoint/2010/main" val="1485444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44</a:t>
            </a:fld>
            <a:endParaRPr lang="en-ID"/>
          </a:p>
        </p:txBody>
      </p:sp>
    </p:spTree>
    <p:extLst>
      <p:ext uri="{BB962C8B-B14F-4D97-AF65-F5344CB8AC3E}">
        <p14:creationId xmlns:p14="http://schemas.microsoft.com/office/powerpoint/2010/main" val="3737711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45</a:t>
            </a:fld>
            <a:endParaRPr lang="en-ID"/>
          </a:p>
        </p:txBody>
      </p:sp>
    </p:spTree>
    <p:extLst>
      <p:ext uri="{BB962C8B-B14F-4D97-AF65-F5344CB8AC3E}">
        <p14:creationId xmlns:p14="http://schemas.microsoft.com/office/powerpoint/2010/main" val="226303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46</a:t>
            </a:fld>
            <a:endParaRPr lang="en-ID"/>
          </a:p>
        </p:txBody>
      </p:sp>
    </p:spTree>
    <p:extLst>
      <p:ext uri="{BB962C8B-B14F-4D97-AF65-F5344CB8AC3E}">
        <p14:creationId xmlns:p14="http://schemas.microsoft.com/office/powerpoint/2010/main" val="2962534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47</a:t>
            </a:fld>
            <a:endParaRPr lang="en-ID"/>
          </a:p>
        </p:txBody>
      </p:sp>
    </p:spTree>
    <p:extLst>
      <p:ext uri="{BB962C8B-B14F-4D97-AF65-F5344CB8AC3E}">
        <p14:creationId xmlns:p14="http://schemas.microsoft.com/office/powerpoint/2010/main" val="1147081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48</a:t>
            </a:fld>
            <a:endParaRPr lang="en-ID"/>
          </a:p>
        </p:txBody>
      </p:sp>
    </p:spTree>
    <p:extLst>
      <p:ext uri="{BB962C8B-B14F-4D97-AF65-F5344CB8AC3E}">
        <p14:creationId xmlns:p14="http://schemas.microsoft.com/office/powerpoint/2010/main" val="1963634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49</a:t>
            </a:fld>
            <a:endParaRPr lang="en-ID"/>
          </a:p>
        </p:txBody>
      </p:sp>
    </p:spTree>
    <p:extLst>
      <p:ext uri="{BB962C8B-B14F-4D97-AF65-F5344CB8AC3E}">
        <p14:creationId xmlns:p14="http://schemas.microsoft.com/office/powerpoint/2010/main" val="378641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a:t>
            </a:fld>
            <a:endParaRPr lang="en-ID"/>
          </a:p>
        </p:txBody>
      </p:sp>
    </p:spTree>
    <p:extLst>
      <p:ext uri="{BB962C8B-B14F-4D97-AF65-F5344CB8AC3E}">
        <p14:creationId xmlns:p14="http://schemas.microsoft.com/office/powerpoint/2010/main" val="433825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50</a:t>
            </a:fld>
            <a:endParaRPr lang="en-ID"/>
          </a:p>
        </p:txBody>
      </p:sp>
    </p:spTree>
    <p:extLst>
      <p:ext uri="{BB962C8B-B14F-4D97-AF65-F5344CB8AC3E}">
        <p14:creationId xmlns:p14="http://schemas.microsoft.com/office/powerpoint/2010/main" val="3213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51</a:t>
            </a:fld>
            <a:endParaRPr lang="en-ID"/>
          </a:p>
        </p:txBody>
      </p:sp>
    </p:spTree>
    <p:extLst>
      <p:ext uri="{BB962C8B-B14F-4D97-AF65-F5344CB8AC3E}">
        <p14:creationId xmlns:p14="http://schemas.microsoft.com/office/powerpoint/2010/main" val="1485444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52</a:t>
            </a:fld>
            <a:endParaRPr lang="en-ID"/>
          </a:p>
        </p:txBody>
      </p:sp>
    </p:spTree>
    <p:extLst>
      <p:ext uri="{BB962C8B-B14F-4D97-AF65-F5344CB8AC3E}">
        <p14:creationId xmlns:p14="http://schemas.microsoft.com/office/powerpoint/2010/main" val="3737711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53</a:t>
            </a:fld>
            <a:endParaRPr lang="en-ID"/>
          </a:p>
        </p:txBody>
      </p:sp>
    </p:spTree>
    <p:extLst>
      <p:ext uri="{BB962C8B-B14F-4D97-AF65-F5344CB8AC3E}">
        <p14:creationId xmlns:p14="http://schemas.microsoft.com/office/powerpoint/2010/main" val="2263036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54</a:t>
            </a:fld>
            <a:endParaRPr lang="en-ID"/>
          </a:p>
        </p:txBody>
      </p:sp>
    </p:spTree>
    <p:extLst>
      <p:ext uri="{BB962C8B-B14F-4D97-AF65-F5344CB8AC3E}">
        <p14:creationId xmlns:p14="http://schemas.microsoft.com/office/powerpoint/2010/main" val="468427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55</a:t>
            </a:fld>
            <a:endParaRPr lang="en-ID"/>
          </a:p>
        </p:txBody>
      </p:sp>
    </p:spTree>
    <p:extLst>
      <p:ext uri="{BB962C8B-B14F-4D97-AF65-F5344CB8AC3E}">
        <p14:creationId xmlns:p14="http://schemas.microsoft.com/office/powerpoint/2010/main" val="3718681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56</a:t>
            </a:fld>
            <a:endParaRPr lang="en-ID"/>
          </a:p>
        </p:txBody>
      </p:sp>
    </p:spTree>
    <p:extLst>
      <p:ext uri="{BB962C8B-B14F-4D97-AF65-F5344CB8AC3E}">
        <p14:creationId xmlns:p14="http://schemas.microsoft.com/office/powerpoint/2010/main" val="1160328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57</a:t>
            </a:fld>
            <a:endParaRPr lang="en-ID"/>
          </a:p>
        </p:txBody>
      </p:sp>
    </p:spTree>
    <p:extLst>
      <p:ext uri="{BB962C8B-B14F-4D97-AF65-F5344CB8AC3E}">
        <p14:creationId xmlns:p14="http://schemas.microsoft.com/office/powerpoint/2010/main" val="987874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58</a:t>
            </a:fld>
            <a:endParaRPr lang="en-ID"/>
          </a:p>
        </p:txBody>
      </p:sp>
    </p:spTree>
    <p:extLst>
      <p:ext uri="{BB962C8B-B14F-4D97-AF65-F5344CB8AC3E}">
        <p14:creationId xmlns:p14="http://schemas.microsoft.com/office/powerpoint/2010/main" val="9606875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59</a:t>
            </a:fld>
            <a:endParaRPr lang="en-ID"/>
          </a:p>
        </p:txBody>
      </p:sp>
    </p:spTree>
    <p:extLst>
      <p:ext uri="{BB962C8B-B14F-4D97-AF65-F5344CB8AC3E}">
        <p14:creationId xmlns:p14="http://schemas.microsoft.com/office/powerpoint/2010/main" val="419658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a:t>
            </a:fld>
            <a:endParaRPr lang="en-ID"/>
          </a:p>
        </p:txBody>
      </p:sp>
    </p:spTree>
    <p:extLst>
      <p:ext uri="{BB962C8B-B14F-4D97-AF65-F5344CB8AC3E}">
        <p14:creationId xmlns:p14="http://schemas.microsoft.com/office/powerpoint/2010/main" val="24942721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60</a:t>
            </a:fld>
            <a:endParaRPr lang="en-ID"/>
          </a:p>
        </p:txBody>
      </p:sp>
    </p:spTree>
    <p:extLst>
      <p:ext uri="{BB962C8B-B14F-4D97-AF65-F5344CB8AC3E}">
        <p14:creationId xmlns:p14="http://schemas.microsoft.com/office/powerpoint/2010/main" val="6672832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61</a:t>
            </a:fld>
            <a:endParaRPr lang="en-ID"/>
          </a:p>
        </p:txBody>
      </p:sp>
    </p:spTree>
    <p:extLst>
      <p:ext uri="{BB962C8B-B14F-4D97-AF65-F5344CB8AC3E}">
        <p14:creationId xmlns:p14="http://schemas.microsoft.com/office/powerpoint/2010/main" val="3986708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62</a:t>
            </a:fld>
            <a:endParaRPr lang="en-ID"/>
          </a:p>
        </p:txBody>
      </p:sp>
    </p:spTree>
    <p:extLst>
      <p:ext uri="{BB962C8B-B14F-4D97-AF65-F5344CB8AC3E}">
        <p14:creationId xmlns:p14="http://schemas.microsoft.com/office/powerpoint/2010/main" val="9878743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63</a:t>
            </a:fld>
            <a:endParaRPr lang="en-ID"/>
          </a:p>
        </p:txBody>
      </p:sp>
    </p:spTree>
    <p:extLst>
      <p:ext uri="{BB962C8B-B14F-4D97-AF65-F5344CB8AC3E}">
        <p14:creationId xmlns:p14="http://schemas.microsoft.com/office/powerpoint/2010/main" val="3203220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64</a:t>
            </a:fld>
            <a:endParaRPr lang="en-ID"/>
          </a:p>
        </p:txBody>
      </p:sp>
    </p:spTree>
    <p:extLst>
      <p:ext uri="{BB962C8B-B14F-4D97-AF65-F5344CB8AC3E}">
        <p14:creationId xmlns:p14="http://schemas.microsoft.com/office/powerpoint/2010/main" val="1965308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65</a:t>
            </a:fld>
            <a:endParaRPr lang="en-ID"/>
          </a:p>
        </p:txBody>
      </p:sp>
    </p:spTree>
    <p:extLst>
      <p:ext uri="{BB962C8B-B14F-4D97-AF65-F5344CB8AC3E}">
        <p14:creationId xmlns:p14="http://schemas.microsoft.com/office/powerpoint/2010/main" val="40946397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66</a:t>
            </a:fld>
            <a:endParaRPr lang="en-ID"/>
          </a:p>
        </p:txBody>
      </p:sp>
    </p:spTree>
    <p:extLst>
      <p:ext uri="{BB962C8B-B14F-4D97-AF65-F5344CB8AC3E}">
        <p14:creationId xmlns:p14="http://schemas.microsoft.com/office/powerpoint/2010/main" val="3193462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67</a:t>
            </a:fld>
            <a:endParaRPr lang="en-ID"/>
          </a:p>
        </p:txBody>
      </p:sp>
    </p:spTree>
    <p:extLst>
      <p:ext uri="{BB962C8B-B14F-4D97-AF65-F5344CB8AC3E}">
        <p14:creationId xmlns:p14="http://schemas.microsoft.com/office/powerpoint/2010/main" val="504375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68</a:t>
            </a:fld>
            <a:endParaRPr lang="en-ID"/>
          </a:p>
        </p:txBody>
      </p:sp>
    </p:spTree>
    <p:extLst>
      <p:ext uri="{BB962C8B-B14F-4D97-AF65-F5344CB8AC3E}">
        <p14:creationId xmlns:p14="http://schemas.microsoft.com/office/powerpoint/2010/main" val="38836473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69</a:t>
            </a:fld>
            <a:endParaRPr lang="en-ID"/>
          </a:p>
        </p:txBody>
      </p:sp>
    </p:spTree>
    <p:extLst>
      <p:ext uri="{BB962C8B-B14F-4D97-AF65-F5344CB8AC3E}">
        <p14:creationId xmlns:p14="http://schemas.microsoft.com/office/powerpoint/2010/main" val="166901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7</a:t>
            </a:fld>
            <a:endParaRPr lang="en-ID"/>
          </a:p>
        </p:txBody>
      </p:sp>
    </p:spTree>
    <p:extLst>
      <p:ext uri="{BB962C8B-B14F-4D97-AF65-F5344CB8AC3E}">
        <p14:creationId xmlns:p14="http://schemas.microsoft.com/office/powerpoint/2010/main" val="27285691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70</a:t>
            </a:fld>
            <a:endParaRPr lang="en-ID"/>
          </a:p>
        </p:txBody>
      </p:sp>
    </p:spTree>
    <p:extLst>
      <p:ext uri="{BB962C8B-B14F-4D97-AF65-F5344CB8AC3E}">
        <p14:creationId xmlns:p14="http://schemas.microsoft.com/office/powerpoint/2010/main" val="273470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71</a:t>
            </a:fld>
            <a:endParaRPr lang="en-ID"/>
          </a:p>
        </p:txBody>
      </p:sp>
    </p:spTree>
    <p:extLst>
      <p:ext uri="{BB962C8B-B14F-4D97-AF65-F5344CB8AC3E}">
        <p14:creationId xmlns:p14="http://schemas.microsoft.com/office/powerpoint/2010/main" val="2298072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72</a:t>
            </a:fld>
            <a:endParaRPr lang="en-ID"/>
          </a:p>
        </p:txBody>
      </p:sp>
    </p:spTree>
    <p:extLst>
      <p:ext uri="{BB962C8B-B14F-4D97-AF65-F5344CB8AC3E}">
        <p14:creationId xmlns:p14="http://schemas.microsoft.com/office/powerpoint/2010/main" val="405941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8</a:t>
            </a:fld>
            <a:endParaRPr lang="en-ID"/>
          </a:p>
        </p:txBody>
      </p:sp>
    </p:spTree>
    <p:extLst>
      <p:ext uri="{BB962C8B-B14F-4D97-AF65-F5344CB8AC3E}">
        <p14:creationId xmlns:p14="http://schemas.microsoft.com/office/powerpoint/2010/main" val="46078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27D1C047-F769-4795-BDAB-09C740A23A35}" type="slidenum">
              <a:rPr lang="en-ID" smtClean="0"/>
              <a:t>9</a:t>
            </a:fld>
            <a:endParaRPr lang="en-ID"/>
          </a:p>
        </p:txBody>
      </p:sp>
    </p:spTree>
    <p:extLst>
      <p:ext uri="{BB962C8B-B14F-4D97-AF65-F5344CB8AC3E}">
        <p14:creationId xmlns:p14="http://schemas.microsoft.com/office/powerpoint/2010/main" val="53566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847E-3FE6-4389-88E7-A28210B26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8D67006-5FCC-44F6-BD7B-839980130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2937AD7-F170-4C5E-8419-77FCAD29EA08}"/>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5" name="Footer Placeholder 4">
            <a:extLst>
              <a:ext uri="{FF2B5EF4-FFF2-40B4-BE49-F238E27FC236}">
                <a16:creationId xmlns:a16="http://schemas.microsoft.com/office/drawing/2014/main" id="{793E60E8-7424-478A-AF05-5C3615795DB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9B7B25E-D200-4C26-B406-CD53FB6B7D97}"/>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293453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046D-7242-4CEA-B040-DE960568855F}"/>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4D03A09-3275-42AC-9131-A0B38412D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24ABE79-FF41-4A6D-9C1C-D8C0E00E5F59}"/>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5" name="Footer Placeholder 4">
            <a:extLst>
              <a:ext uri="{FF2B5EF4-FFF2-40B4-BE49-F238E27FC236}">
                <a16:creationId xmlns:a16="http://schemas.microsoft.com/office/drawing/2014/main" id="{0AA8E795-FE3D-4F73-A738-1D353B8AB3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BFFBA24-1553-4A29-B367-52F7A676492B}"/>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397445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E6517-F9A4-4A9C-8E39-1E2821ECE3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113BCDE-2E82-4766-9452-493073254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67350C7-F1BB-4374-89F3-45537AF6E7FA}"/>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5" name="Footer Placeholder 4">
            <a:extLst>
              <a:ext uri="{FF2B5EF4-FFF2-40B4-BE49-F238E27FC236}">
                <a16:creationId xmlns:a16="http://schemas.microsoft.com/office/drawing/2014/main" id="{88DF5851-147B-4B45-BAA7-904598E85ED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EEFBC1F-41D6-4C30-AC67-368C1E9A3672}"/>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266087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024A-958B-4E31-A5A6-1496DD2E9325}"/>
              </a:ext>
            </a:extLst>
          </p:cNvPr>
          <p:cNvSpPr>
            <a:spLocks noGrp="1"/>
          </p:cNvSpPr>
          <p:nvPr>
            <p:ph type="title"/>
          </p:nvPr>
        </p:nvSpPr>
        <p:spPr>
          <a:xfrm>
            <a:off x="334963" y="365126"/>
            <a:ext cx="11522075" cy="723900"/>
          </a:xfrm>
        </p:spPr>
        <p:txBody>
          <a:bodyPr lIns="0" tIns="0" rIns="0" bIns="0" anchor="t" anchorCtr="0">
            <a:normAutofit/>
          </a:bodyPr>
          <a:lstStyle>
            <a:lvl1pPr>
              <a:defRPr sz="3600">
                <a:solidFill>
                  <a:schemeClr val="tx1">
                    <a:lumMod val="75000"/>
                    <a:lumOff val="25000"/>
                  </a:schemeClr>
                </a:solidFill>
                <a:latin typeface="Segoe UI Black" panose="020B0A02040204020203" pitchFamily="34" charset="0"/>
                <a:ea typeface="Segoe UI Black" panose="020B0A02040204020203" pitchFamily="34" charset="0"/>
                <a:cs typeface="Segoe UI" panose="020B0502040204020203" pitchFamily="34" charset="0"/>
              </a:defRPr>
            </a:lvl1pPr>
          </a:lstStyle>
          <a:p>
            <a:r>
              <a:rPr lang="en-US" dirty="0"/>
              <a:t>Click to edit Master title style</a:t>
            </a:r>
            <a:endParaRPr lang="en-ID" dirty="0"/>
          </a:p>
        </p:txBody>
      </p:sp>
      <p:sp>
        <p:nvSpPr>
          <p:cNvPr id="3" name="Content Placeholder 2">
            <a:extLst>
              <a:ext uri="{FF2B5EF4-FFF2-40B4-BE49-F238E27FC236}">
                <a16:creationId xmlns:a16="http://schemas.microsoft.com/office/drawing/2014/main" id="{6B83F608-609F-4D8F-933A-30B1D1E13DB9}"/>
              </a:ext>
            </a:extLst>
          </p:cNvPr>
          <p:cNvSpPr>
            <a:spLocks noGrp="1"/>
          </p:cNvSpPr>
          <p:nvPr>
            <p:ph idx="1"/>
          </p:nvPr>
        </p:nvSpPr>
        <p:spPr>
          <a:xfrm>
            <a:off x="334963" y="1358900"/>
            <a:ext cx="11522075" cy="4818063"/>
          </a:xfrm>
        </p:spPr>
        <p:txBody>
          <a:bodyPr lIns="0" tIns="0" rIns="0" bIns="0" anchor="t" anchorCtr="0"/>
          <a:lstStyle>
            <a:lvl1pPr>
              <a:defRPr>
                <a:solidFill>
                  <a:schemeClr val="tx1">
                    <a:lumMod val="75000"/>
                    <a:lumOff val="25000"/>
                  </a:schemeClr>
                </a:solidFill>
                <a:latin typeface="Segoe UI" panose="020B0502040204020203" pitchFamily="34" charset="0"/>
                <a:cs typeface="Segoe UI" panose="020B0502040204020203" pitchFamily="34" charset="0"/>
              </a:defRPr>
            </a:lvl1pPr>
            <a:lvl2pPr>
              <a:defRPr>
                <a:solidFill>
                  <a:schemeClr val="tx1">
                    <a:lumMod val="75000"/>
                    <a:lumOff val="25000"/>
                  </a:schemeClr>
                </a:solidFill>
                <a:latin typeface="Segoe UI" panose="020B0502040204020203" pitchFamily="34" charset="0"/>
                <a:cs typeface="Segoe UI" panose="020B0502040204020203" pitchFamily="34" charset="0"/>
              </a:defRPr>
            </a:lvl2pPr>
            <a:lvl3pPr>
              <a:defRPr>
                <a:solidFill>
                  <a:schemeClr val="tx1">
                    <a:lumMod val="75000"/>
                    <a:lumOff val="25000"/>
                  </a:schemeClr>
                </a:solidFill>
                <a:latin typeface="Segoe UI" panose="020B0502040204020203" pitchFamily="34" charset="0"/>
                <a:cs typeface="Segoe UI" panose="020B0502040204020203" pitchFamily="34" charset="0"/>
              </a:defRPr>
            </a:lvl3pPr>
            <a:lvl4pPr>
              <a:defRPr>
                <a:solidFill>
                  <a:schemeClr val="tx1">
                    <a:lumMod val="75000"/>
                    <a:lumOff val="25000"/>
                  </a:schemeClr>
                </a:solidFill>
                <a:latin typeface="Segoe UI" panose="020B0502040204020203" pitchFamily="34" charset="0"/>
                <a:cs typeface="Segoe UI" panose="020B0502040204020203" pitchFamily="34" charset="0"/>
              </a:defRPr>
            </a:lvl4pPr>
            <a:lvl5pPr>
              <a:defRPr>
                <a:solidFill>
                  <a:schemeClr val="tx1">
                    <a:lumMod val="75000"/>
                    <a:lumOff val="25000"/>
                  </a:schemeClr>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Footer Placeholder 4">
            <a:extLst>
              <a:ext uri="{FF2B5EF4-FFF2-40B4-BE49-F238E27FC236}">
                <a16:creationId xmlns:a16="http://schemas.microsoft.com/office/drawing/2014/main" id="{B4BF0CD0-C8E8-4B9E-94EF-9854F75DBBFA}"/>
              </a:ext>
            </a:extLst>
          </p:cNvPr>
          <p:cNvSpPr>
            <a:spLocks noGrp="1"/>
          </p:cNvSpPr>
          <p:nvPr>
            <p:ph type="ftr" sz="quarter" idx="11"/>
          </p:nvPr>
        </p:nvSpPr>
        <p:spPr>
          <a:xfrm>
            <a:off x="7212106" y="6356350"/>
            <a:ext cx="4114800" cy="365125"/>
          </a:xfrm>
        </p:spPr>
        <p:txBody>
          <a:bodyPr/>
          <a:lstStyle>
            <a:lvl1pPr algn="r">
              <a:defRPr sz="10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ID" dirty="0"/>
          </a:p>
        </p:txBody>
      </p:sp>
      <p:sp>
        <p:nvSpPr>
          <p:cNvPr id="6" name="Slide Number Placeholder 5">
            <a:extLst>
              <a:ext uri="{FF2B5EF4-FFF2-40B4-BE49-F238E27FC236}">
                <a16:creationId xmlns:a16="http://schemas.microsoft.com/office/drawing/2014/main" id="{78470E90-D36F-4732-81B0-B06B74C1D043}"/>
              </a:ext>
            </a:extLst>
          </p:cNvPr>
          <p:cNvSpPr>
            <a:spLocks noGrp="1"/>
          </p:cNvSpPr>
          <p:nvPr>
            <p:ph type="sldNum" sz="quarter" idx="12"/>
          </p:nvPr>
        </p:nvSpPr>
        <p:spPr>
          <a:xfrm>
            <a:off x="11491912" y="6356350"/>
            <a:ext cx="365126" cy="365125"/>
          </a:xfrm>
        </p:spPr>
        <p:txBody>
          <a:bodyPr lIns="0" tIns="0" rIns="0" bIns="0"/>
          <a:lstStyle>
            <a:lvl1pPr algn="ctr">
              <a:defRPr sz="1100">
                <a:solidFill>
                  <a:schemeClr val="tx1">
                    <a:lumMod val="50000"/>
                    <a:lumOff val="50000"/>
                  </a:schemeClr>
                </a:solidFill>
                <a:latin typeface="Segoe UI" panose="020B0502040204020203" pitchFamily="34" charset="0"/>
                <a:cs typeface="Segoe UI" panose="020B0502040204020203" pitchFamily="34" charset="0"/>
              </a:defRPr>
            </a:lvl1pPr>
          </a:lstStyle>
          <a:p>
            <a:fld id="{5456A732-4FB8-4730-9591-A21721F37EB6}" type="slidenum">
              <a:rPr lang="en-ID" smtClean="0"/>
              <a:pPr/>
              <a:t>‹#›</a:t>
            </a:fld>
            <a:endParaRPr lang="en-ID" dirty="0"/>
          </a:p>
        </p:txBody>
      </p:sp>
      <p:sp>
        <p:nvSpPr>
          <p:cNvPr id="8" name="Oval 7">
            <a:extLst>
              <a:ext uri="{FF2B5EF4-FFF2-40B4-BE49-F238E27FC236}">
                <a16:creationId xmlns:a16="http://schemas.microsoft.com/office/drawing/2014/main" id="{E87C00E5-8403-4DF1-8BBE-9ADBFB7829C7}"/>
              </a:ext>
            </a:extLst>
          </p:cNvPr>
          <p:cNvSpPr/>
          <p:nvPr userDrawn="1"/>
        </p:nvSpPr>
        <p:spPr>
          <a:xfrm>
            <a:off x="11491912" y="6356350"/>
            <a:ext cx="365125" cy="3651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402580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11" userDrawn="1">
          <p15:clr>
            <a:srgbClr val="FBAE40"/>
          </p15:clr>
        </p15:guide>
        <p15:guide id="3" pos="7469" userDrawn="1">
          <p15:clr>
            <a:srgbClr val="FBAE40"/>
          </p15:clr>
        </p15:guide>
        <p15:guide id="4" orient="horz" pos="6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411D-C794-4A2E-A225-989C36F36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056C903-D4AB-4A82-8D1F-EEDA9FD5D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349D26-9A76-422E-8E1D-0FCF2D54B1AA}"/>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5" name="Footer Placeholder 4">
            <a:extLst>
              <a:ext uri="{FF2B5EF4-FFF2-40B4-BE49-F238E27FC236}">
                <a16:creationId xmlns:a16="http://schemas.microsoft.com/office/drawing/2014/main" id="{20C17CF8-2006-40C6-A339-9DE5E100FE0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BDADABB-6A0D-49A7-8DE0-0AA1CE866215}"/>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32116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C3A-8B00-4195-844E-00FA1EF7846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2CFD30A-2013-4965-B20B-81844BDEF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F29453A0-1470-417D-9A0E-85D26A9F8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534EAF5-EE78-4A7C-8478-16489B7D4DC1}"/>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6" name="Footer Placeholder 5">
            <a:extLst>
              <a:ext uri="{FF2B5EF4-FFF2-40B4-BE49-F238E27FC236}">
                <a16:creationId xmlns:a16="http://schemas.microsoft.com/office/drawing/2014/main" id="{95AE3C52-4887-443F-A546-5C3D705A893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6D41944-FF9F-43B1-A2EF-637E3A045487}"/>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244712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33A8-B14D-4061-9192-260F027596B7}"/>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6401591-6C9D-4AD4-B8D9-54302A499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A61DD-6043-40C0-A877-FE142F7DA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5F01B85-F010-4F31-BFB8-8F0C56438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3D4C9-67AF-4A06-98EB-BE9A4E1D9D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8A8D34FA-E366-4C81-A09E-0EA4C93BC8D2}"/>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8" name="Footer Placeholder 7">
            <a:extLst>
              <a:ext uri="{FF2B5EF4-FFF2-40B4-BE49-F238E27FC236}">
                <a16:creationId xmlns:a16="http://schemas.microsoft.com/office/drawing/2014/main" id="{9DD34B81-9074-44D0-9E54-C7F1974BBE03}"/>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511B4D31-6B03-4956-BABA-0BC169F459B0}"/>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60564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E14C-F0FA-4944-A95A-2DA9D2E8324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A78C765A-DA24-4A60-95EF-CF045870F7B9}"/>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4" name="Footer Placeholder 3">
            <a:extLst>
              <a:ext uri="{FF2B5EF4-FFF2-40B4-BE49-F238E27FC236}">
                <a16:creationId xmlns:a16="http://schemas.microsoft.com/office/drawing/2014/main" id="{AC088D80-E2B6-427B-B4DA-7E0A84F5FEE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961E3A01-6365-4C2C-B011-B27F96796F71}"/>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32093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37C7C-D8DC-4B57-B3BD-832A57DFC573}"/>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3" name="Footer Placeholder 2">
            <a:extLst>
              <a:ext uri="{FF2B5EF4-FFF2-40B4-BE49-F238E27FC236}">
                <a16:creationId xmlns:a16="http://schemas.microsoft.com/office/drawing/2014/main" id="{9550281C-03BC-4129-A5F1-9040DC57527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D26D05FD-B5D8-4D57-A5C0-2A150795BF99}"/>
              </a:ext>
            </a:extLst>
          </p:cNvPr>
          <p:cNvSpPr>
            <a:spLocks noGrp="1"/>
          </p:cNvSpPr>
          <p:nvPr>
            <p:ph type="sldNum" sz="quarter" idx="12"/>
          </p:nvPr>
        </p:nvSpPr>
        <p:spPr/>
        <p:txBody>
          <a:bodyPr/>
          <a:lstStyle/>
          <a:p>
            <a:endParaRPr lang="en-ID" dirty="0"/>
          </a:p>
        </p:txBody>
      </p:sp>
    </p:spTree>
    <p:extLst>
      <p:ext uri="{BB962C8B-B14F-4D97-AF65-F5344CB8AC3E}">
        <p14:creationId xmlns:p14="http://schemas.microsoft.com/office/powerpoint/2010/main" val="2123733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EA5B-3531-4B37-898F-E646A9A6F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23D2C7E-12E3-4B82-B9EF-B4070EA9D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7296141-3667-469D-AE2E-FF99E6D73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3E911-B21F-4403-A15C-31E405BC7B19}"/>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6" name="Footer Placeholder 5">
            <a:extLst>
              <a:ext uri="{FF2B5EF4-FFF2-40B4-BE49-F238E27FC236}">
                <a16:creationId xmlns:a16="http://schemas.microsoft.com/office/drawing/2014/main" id="{E522E7E4-287E-42A9-9556-A7CDFD5A02A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1ECDF90-9F3D-46E3-B4C9-0A8A236517C7}"/>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404711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B57C-A038-4DB2-813E-140F01B79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03C2185-DEDB-4140-96AA-DA82BBEBF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71939DD-E79C-4B93-81E9-1BDBFD68B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0521E-C2F8-4AFB-8FCA-4A07B6A7448C}"/>
              </a:ext>
            </a:extLst>
          </p:cNvPr>
          <p:cNvSpPr>
            <a:spLocks noGrp="1"/>
          </p:cNvSpPr>
          <p:nvPr>
            <p:ph type="dt" sz="half" idx="10"/>
          </p:nvPr>
        </p:nvSpPr>
        <p:spPr/>
        <p:txBody>
          <a:bodyPr/>
          <a:lstStyle/>
          <a:p>
            <a:fld id="{001C14F4-B288-4F93-B591-4634A42E8066}" type="datetimeFigureOut">
              <a:rPr lang="en-ID" smtClean="0"/>
              <a:t>24/08/2023</a:t>
            </a:fld>
            <a:endParaRPr lang="en-ID"/>
          </a:p>
        </p:txBody>
      </p:sp>
      <p:sp>
        <p:nvSpPr>
          <p:cNvPr id="6" name="Footer Placeholder 5">
            <a:extLst>
              <a:ext uri="{FF2B5EF4-FFF2-40B4-BE49-F238E27FC236}">
                <a16:creationId xmlns:a16="http://schemas.microsoft.com/office/drawing/2014/main" id="{CE446637-8379-494F-A38C-26F048054A7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C036CB1-2FD3-429E-A2F0-1E6AB07DE8FE}"/>
              </a:ext>
            </a:extLst>
          </p:cNvPr>
          <p:cNvSpPr>
            <a:spLocks noGrp="1"/>
          </p:cNvSpPr>
          <p:nvPr>
            <p:ph type="sldNum" sz="quarter" idx="12"/>
          </p:nvPr>
        </p:nvSpPr>
        <p:spPr/>
        <p:txBody>
          <a:bodyPr/>
          <a:lstStyle/>
          <a:p>
            <a:fld id="{5456A732-4FB8-4730-9591-A21721F37EB6}" type="slidenum">
              <a:rPr lang="en-ID" smtClean="0"/>
              <a:t>‹#›</a:t>
            </a:fld>
            <a:endParaRPr lang="en-ID"/>
          </a:p>
        </p:txBody>
      </p:sp>
    </p:spTree>
    <p:extLst>
      <p:ext uri="{BB962C8B-B14F-4D97-AF65-F5344CB8AC3E}">
        <p14:creationId xmlns:p14="http://schemas.microsoft.com/office/powerpoint/2010/main" val="190096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A42F1-9BB0-4F17-A1C0-62A2CAB38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F62E85C-2C84-4099-8FB5-95CEF83B7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A782F3D-DD48-4E20-B500-5DF486E0E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C14F4-B288-4F93-B591-4634A42E8066}" type="datetimeFigureOut">
              <a:rPr lang="en-ID" smtClean="0"/>
              <a:t>24/08/2023</a:t>
            </a:fld>
            <a:endParaRPr lang="en-ID"/>
          </a:p>
        </p:txBody>
      </p:sp>
      <p:sp>
        <p:nvSpPr>
          <p:cNvPr id="5" name="Footer Placeholder 4">
            <a:extLst>
              <a:ext uri="{FF2B5EF4-FFF2-40B4-BE49-F238E27FC236}">
                <a16:creationId xmlns:a16="http://schemas.microsoft.com/office/drawing/2014/main" id="{98ABAC1A-2FBF-4773-96DC-E56E47FB7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6A97F0C-73B9-47B8-BA54-D7E6D247D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6A732-4FB8-4730-9591-A21721F37EB6}" type="slidenum">
              <a:rPr lang="en-ID" smtClean="0"/>
              <a:t>‹#›</a:t>
            </a:fld>
            <a:endParaRPr lang="en-ID"/>
          </a:p>
        </p:txBody>
      </p:sp>
    </p:spTree>
    <p:extLst>
      <p:ext uri="{BB962C8B-B14F-4D97-AF65-F5344CB8AC3E}">
        <p14:creationId xmlns:p14="http://schemas.microsoft.com/office/powerpoint/2010/main" val="254784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3.png"/><Relationship Id="rId7" Type="http://schemas.openxmlformats.org/officeDocument/2006/relationships/image" Target="../media/image35.png"/><Relationship Id="rId12" Type="http://schemas.microsoft.com/office/2007/relationships/hdphoto" Target="../media/hdphoto6.wdp"/><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4.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40.jpeg"/><Relationship Id="rId5" Type="http://schemas.microsoft.com/office/2007/relationships/hdphoto" Target="../media/hdphoto3.wdp"/><Relationship Id="rId4" Type="http://schemas.openxmlformats.org/officeDocument/2006/relationships/image" Target="../media/image34.png"/><Relationship Id="rId9"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0.jpeg"/><Relationship Id="rId7"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51.jpe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microsoft.com/office/2007/relationships/hdphoto" Target="../media/hdphoto7.wdp"/></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4.jpeg"/><Relationship Id="rId5" Type="http://schemas.microsoft.com/office/2007/relationships/hdphoto" Target="../media/hdphoto1.wdp"/><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9E825-E936-D749-B0F8-87C7A4074DB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365" y="0"/>
            <a:ext cx="12192000" cy="6870613"/>
          </a:xfrm>
          <a:prstGeom prst="rect">
            <a:avLst/>
          </a:prstGeom>
        </p:spPr>
      </p:pic>
      <p:sp>
        <p:nvSpPr>
          <p:cNvPr id="17" name="Rectangle 16">
            <a:extLst>
              <a:ext uri="{FF2B5EF4-FFF2-40B4-BE49-F238E27FC236}">
                <a16:creationId xmlns:a16="http://schemas.microsoft.com/office/drawing/2014/main" id="{B3E71FEF-7822-4458-8DEA-7E9B0A5A46FD}"/>
              </a:ext>
            </a:extLst>
          </p:cNvPr>
          <p:cNvSpPr/>
          <p:nvPr/>
        </p:nvSpPr>
        <p:spPr>
          <a:xfrm>
            <a:off x="2667748" y="2413820"/>
            <a:ext cx="7035800" cy="2057400"/>
          </a:xfrm>
          <a:prstGeom prst="rect">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Title 1">
            <a:extLst>
              <a:ext uri="{FF2B5EF4-FFF2-40B4-BE49-F238E27FC236}">
                <a16:creationId xmlns:a16="http://schemas.microsoft.com/office/drawing/2014/main" id="{31CB4929-AB70-4A84-90F2-11048869A041}"/>
              </a:ext>
            </a:extLst>
          </p:cNvPr>
          <p:cNvSpPr>
            <a:spLocks noGrp="1"/>
          </p:cNvSpPr>
          <p:nvPr>
            <p:ph type="ctrTitle"/>
          </p:nvPr>
        </p:nvSpPr>
        <p:spPr>
          <a:xfrm>
            <a:off x="3428635" y="3363224"/>
            <a:ext cx="5334000" cy="1107996"/>
          </a:xfrm>
        </p:spPr>
        <p:txBody>
          <a:bodyPr lIns="0" tIns="0" rIns="0" bIns="0" anchor="t" anchorCtr="0">
            <a:spAutoFit/>
          </a:bodyPr>
          <a:lstStyle/>
          <a:p>
            <a:r>
              <a:rPr lang="en-ID" sz="4000" dirty="0">
                <a:solidFill>
                  <a:schemeClr val="bg1"/>
                </a:solidFill>
                <a:latin typeface="Segoe UI" panose="020B0502040204020203" pitchFamily="34" charset="0"/>
                <a:ea typeface="Segoe UI Black" panose="020B0A02040204020203" pitchFamily="34" charset="0"/>
                <a:cs typeface="Segoe UI" panose="020B0502040204020203" pitchFamily="34" charset="0"/>
              </a:rPr>
              <a:t>General Principles of Conduct and Action</a:t>
            </a:r>
          </a:p>
        </p:txBody>
      </p:sp>
      <p:pic>
        <p:nvPicPr>
          <p:cNvPr id="7" name="Picture 6">
            <a:extLst>
              <a:ext uri="{FF2B5EF4-FFF2-40B4-BE49-F238E27FC236}">
                <a16:creationId xmlns:a16="http://schemas.microsoft.com/office/drawing/2014/main" id="{7C2AD4E8-9B7A-CD4B-9A42-CB3DCD17D841}"/>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5339422" y="2513691"/>
            <a:ext cx="1513155" cy="849533"/>
          </a:xfrm>
          <a:prstGeom prst="roundRect">
            <a:avLst>
              <a:gd name="adj" fmla="val 8594"/>
            </a:avLst>
          </a:prstGeom>
          <a:solidFill>
            <a:srgbClr val="FFFFFF">
              <a:shade val="85000"/>
            </a:srgbClr>
          </a:solidFill>
          <a:ln>
            <a:solidFill>
              <a:srgbClr val="002060"/>
            </a:solidFill>
          </a:ln>
          <a:effectLst/>
        </p:spPr>
      </p:pic>
      <p:pic>
        <p:nvPicPr>
          <p:cNvPr id="3" name="Picture 2">
            <a:extLst>
              <a:ext uri="{FF2B5EF4-FFF2-40B4-BE49-F238E27FC236}">
                <a16:creationId xmlns:a16="http://schemas.microsoft.com/office/drawing/2014/main" id="{F4E11E42-1B06-9DEB-50D7-BE6483111F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9910" y="6121500"/>
            <a:ext cx="2221173" cy="528279"/>
          </a:xfrm>
          <a:prstGeom prst="rect">
            <a:avLst/>
          </a:prstGeom>
          <a:effectLst/>
        </p:spPr>
      </p:pic>
      <p:sp>
        <p:nvSpPr>
          <p:cNvPr id="6" name="TextBox 5">
            <a:extLst>
              <a:ext uri="{FF2B5EF4-FFF2-40B4-BE49-F238E27FC236}">
                <a16:creationId xmlns:a16="http://schemas.microsoft.com/office/drawing/2014/main" id="{A7F3A71E-C3AB-46AE-B7D1-5BC2E2E093A4}"/>
              </a:ext>
            </a:extLst>
          </p:cNvPr>
          <p:cNvSpPr txBox="1"/>
          <p:nvPr/>
        </p:nvSpPr>
        <p:spPr>
          <a:xfrm>
            <a:off x="3047635" y="5651023"/>
            <a:ext cx="6096000" cy="584775"/>
          </a:xfrm>
          <a:prstGeom prst="rect">
            <a:avLst/>
          </a:prstGeom>
          <a:noFill/>
        </p:spPr>
        <p:txBody>
          <a:bodyPr wrap="square">
            <a:spAutoFit/>
          </a:bodyPr>
          <a:lstStyle/>
          <a:p>
            <a:pPr algn="ctr"/>
            <a:r>
              <a:rPr lang="en-US" sz="1600" dirty="0">
                <a:solidFill>
                  <a:schemeClr val="bg1"/>
                </a:solidFill>
                <a:latin typeface="Segoe UI" panose="020B0502040204020203" pitchFamily="34" charset="0"/>
                <a:cs typeface="Segoe UI" panose="020B0502040204020203" pitchFamily="34" charset="0"/>
              </a:rPr>
              <a:t>In collaboration</a:t>
            </a:r>
          </a:p>
          <a:p>
            <a:pPr algn="ctr"/>
            <a:r>
              <a:rPr lang="en-US" sz="1600" dirty="0">
                <a:solidFill>
                  <a:schemeClr val="bg1"/>
                </a:solidFill>
                <a:latin typeface="Segoe UI" panose="020B0502040204020203" pitchFamily="34" charset="0"/>
                <a:cs typeface="Segoe UI" panose="020B0502040204020203" pitchFamily="34" charset="0"/>
              </a:rPr>
              <a:t>with</a:t>
            </a:r>
          </a:p>
        </p:txBody>
      </p:sp>
    </p:spTree>
    <p:extLst>
      <p:ext uri="{BB962C8B-B14F-4D97-AF65-F5344CB8AC3E}">
        <p14:creationId xmlns:p14="http://schemas.microsoft.com/office/powerpoint/2010/main" val="218089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CC5CAA8-3492-6F48-BEE6-DD61DB46D0AB}"/>
              </a:ext>
            </a:extLst>
          </p:cNvPr>
          <p:cNvGrpSpPr>
            <a:grpSpLocks noChangeAspect="1"/>
          </p:cNvGrpSpPr>
          <p:nvPr/>
        </p:nvGrpSpPr>
        <p:grpSpPr>
          <a:xfrm>
            <a:off x="-5209" y="442"/>
            <a:ext cx="12197209" cy="1933321"/>
            <a:chOff x="427839" y="184557"/>
            <a:chExt cx="9912288" cy="1549589"/>
          </a:xfrm>
        </p:grpSpPr>
        <p:pic>
          <p:nvPicPr>
            <p:cNvPr id="18" name="Picture 17">
              <a:extLst>
                <a:ext uri="{FF2B5EF4-FFF2-40B4-BE49-F238E27FC236}">
                  <a16:creationId xmlns:a16="http://schemas.microsoft.com/office/drawing/2014/main" id="{7B2B47C9-BB49-7A43-A125-8016AAA987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839" y="184557"/>
              <a:ext cx="1971412" cy="1549589"/>
            </a:xfrm>
            <a:prstGeom prst="rect">
              <a:avLst/>
            </a:prstGeom>
          </p:spPr>
        </p:pic>
        <p:pic>
          <p:nvPicPr>
            <p:cNvPr id="19" name="Picture 18">
              <a:extLst>
                <a:ext uri="{FF2B5EF4-FFF2-40B4-BE49-F238E27FC236}">
                  <a16:creationId xmlns:a16="http://schemas.microsoft.com/office/drawing/2014/main" id="{CD400CB5-E11D-FC4E-B804-D848E21723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9251" y="184557"/>
              <a:ext cx="1702966" cy="1549589"/>
            </a:xfrm>
            <a:prstGeom prst="rect">
              <a:avLst/>
            </a:prstGeom>
          </p:spPr>
        </p:pic>
        <p:pic>
          <p:nvPicPr>
            <p:cNvPr id="20" name="Picture 19">
              <a:extLst>
                <a:ext uri="{FF2B5EF4-FFF2-40B4-BE49-F238E27FC236}">
                  <a16:creationId xmlns:a16="http://schemas.microsoft.com/office/drawing/2014/main" id="{81942237-B09F-B840-9A34-58D502BE55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2218" y="184557"/>
              <a:ext cx="1869662" cy="1549589"/>
            </a:xfrm>
            <a:prstGeom prst="rect">
              <a:avLst/>
            </a:prstGeom>
          </p:spPr>
        </p:pic>
        <p:pic>
          <p:nvPicPr>
            <p:cNvPr id="21" name="Picture 20">
              <a:extLst>
                <a:ext uri="{FF2B5EF4-FFF2-40B4-BE49-F238E27FC236}">
                  <a16:creationId xmlns:a16="http://schemas.microsoft.com/office/drawing/2014/main" id="{3A551455-C60A-7C48-AD10-4527F3CBF4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71880" y="184557"/>
              <a:ext cx="2157276" cy="1549589"/>
            </a:xfrm>
            <a:prstGeom prst="rect">
              <a:avLst/>
            </a:prstGeom>
          </p:spPr>
        </p:pic>
        <p:pic>
          <p:nvPicPr>
            <p:cNvPr id="22" name="Picture 21">
              <a:extLst>
                <a:ext uri="{FF2B5EF4-FFF2-40B4-BE49-F238E27FC236}">
                  <a16:creationId xmlns:a16="http://schemas.microsoft.com/office/drawing/2014/main" id="{1A8BC61D-0886-4C4F-9981-474FE4D38D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29156" y="184557"/>
              <a:ext cx="2210971" cy="1549589"/>
            </a:xfrm>
            <a:prstGeom prst="rect">
              <a:avLst/>
            </a:prstGeom>
          </p:spPr>
        </p:pic>
      </p:grpSp>
      <p:sp>
        <p:nvSpPr>
          <p:cNvPr id="117" name="Rectangle 116">
            <a:extLst>
              <a:ext uri="{FF2B5EF4-FFF2-40B4-BE49-F238E27FC236}">
                <a16:creationId xmlns:a16="http://schemas.microsoft.com/office/drawing/2014/main" id="{D5376A8A-712E-4056-9328-503BE01FFF71}"/>
              </a:ext>
            </a:extLst>
          </p:cNvPr>
          <p:cNvSpPr/>
          <p:nvPr/>
        </p:nvSpPr>
        <p:spPr>
          <a:xfrm>
            <a:off x="0" y="-9965"/>
            <a:ext cx="12179015" cy="1935586"/>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81" name="Straight Connector 80">
            <a:extLst>
              <a:ext uri="{FF2B5EF4-FFF2-40B4-BE49-F238E27FC236}">
                <a16:creationId xmlns:a16="http://schemas.microsoft.com/office/drawing/2014/main" id="{A189C533-9D6A-C94F-B989-10860BD69412}"/>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31E9F693-55ED-6E4E-A278-8225F304D8A1}"/>
              </a:ext>
            </a:extLst>
          </p:cNvPr>
          <p:cNvSpPr/>
          <p:nvPr/>
        </p:nvSpPr>
        <p:spPr>
          <a:xfrm>
            <a:off x="7545647" y="2048310"/>
            <a:ext cx="4572585"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Recruitment, promotion and career development are based on merit (qualifications, skills, talent, motivation, potential, fit for duty, etc.) regardless of any protected characteristic or relationship.</a:t>
            </a:r>
          </a:p>
        </p:txBody>
      </p:sp>
      <p:cxnSp>
        <p:nvCxnSpPr>
          <p:cNvPr id="83" name="Straight Connector 82">
            <a:extLst>
              <a:ext uri="{FF2B5EF4-FFF2-40B4-BE49-F238E27FC236}">
                <a16:creationId xmlns:a16="http://schemas.microsoft.com/office/drawing/2014/main" id="{6230DC18-1F0B-AA42-9D10-CCEF851BE920}"/>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B246687-807F-7047-8550-65D2FBF4ABF8}"/>
              </a:ext>
            </a:extLst>
          </p:cNvPr>
          <p:cNvSpPr/>
          <p:nvPr/>
        </p:nvSpPr>
        <p:spPr>
          <a:xfrm>
            <a:off x="7541353" y="4462943"/>
            <a:ext cx="4523362" cy="1015663"/>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Grievance and whistleblowing procedure (as per ISO 37002) as well as Open Reporting System facilitate communication of discrimination occurrences, incidents, complains and relevant improvement suggestions. Confidentiality and non–retaliation is ensured.</a:t>
            </a:r>
          </a:p>
        </p:txBody>
      </p:sp>
      <p:cxnSp>
        <p:nvCxnSpPr>
          <p:cNvPr id="85" name="Straight Connector 84">
            <a:extLst>
              <a:ext uri="{FF2B5EF4-FFF2-40B4-BE49-F238E27FC236}">
                <a16:creationId xmlns:a16="http://schemas.microsoft.com/office/drawing/2014/main" id="{A8DF9383-61C4-214C-AF30-D948C9661107}"/>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B4FEADE-C261-CB44-B292-1E814FD0FBB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7B7005DF-E1ED-C847-B15F-E03AB7722043}"/>
              </a:ext>
            </a:extLst>
          </p:cNvPr>
          <p:cNvSpPr/>
          <p:nvPr/>
        </p:nvSpPr>
        <p:spPr>
          <a:xfrm>
            <a:off x="7545647" y="3322731"/>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Procedures, plans and practices that promote visible leadership, teamwork, respect and fair treatment and aim to continuously improve trust from Top Management to all levels/ranks of personnel.</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FDAD5A85-4260-DE40-8B34-42FC4179E2D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162D25A-B59F-2B44-A411-FCC97E3AC8F9}"/>
              </a:ext>
            </a:extLst>
          </p:cNvPr>
          <p:cNvSpPr/>
          <p:nvPr/>
        </p:nvSpPr>
        <p:spPr>
          <a:xfrm>
            <a:off x="7533733" y="6119131"/>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Equal pay for equal work value is guaranteed (same position/rank/responsibilities, same pay) through crewing, human resources and accounting record verification. </a:t>
            </a:r>
          </a:p>
        </p:txBody>
      </p:sp>
      <p:cxnSp>
        <p:nvCxnSpPr>
          <p:cNvPr id="90" name="Straight Connector 89">
            <a:extLst>
              <a:ext uri="{FF2B5EF4-FFF2-40B4-BE49-F238E27FC236}">
                <a16:creationId xmlns:a16="http://schemas.microsoft.com/office/drawing/2014/main" id="{CB56B84B-A57D-7548-A115-854EA3EC9559}"/>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402DE3-27D3-FA42-AB61-29D402254BF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DD1F67-A594-A943-BEC2-46754A2C230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4A0529F-6908-D246-833B-FCE26C02C336}"/>
              </a:ext>
            </a:extLst>
          </p:cNvPr>
          <p:cNvSpPr/>
          <p:nvPr/>
        </p:nvSpPr>
        <p:spPr>
          <a:xfrm>
            <a:off x="106745" y="2703204"/>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Shore and Seagoing personnel’s career and promotion support is provided through identification of individual training for the development of the necessary technical and behavioural competencies.</a:t>
            </a:r>
          </a:p>
        </p:txBody>
      </p:sp>
      <p:sp>
        <p:nvSpPr>
          <p:cNvPr id="102" name="Freeform 101">
            <a:extLst>
              <a:ext uri="{FF2B5EF4-FFF2-40B4-BE49-F238E27FC236}">
                <a16:creationId xmlns:a16="http://schemas.microsoft.com/office/drawing/2014/main" id="{0C898526-1068-F045-9242-E123DF52197A}"/>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A2E58AD-98F6-1C4F-B774-334493F43656}"/>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091E75D3-BAF0-7543-ADD3-B9888BB3DBC4}"/>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A683D17C-D19F-2C46-9D8A-84D5E5CEB246}"/>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E469B6BD-EEBE-DA48-B707-230597876CD1}"/>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EDEBADC7-C3C4-EC40-A646-F1BB0798886A}"/>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54E1401F-15EA-9542-8BF4-0A3C0AC25F3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ECCCBA6A-A5D4-AD44-839F-93225F7C3D36}"/>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ACE65E69-79DB-984D-9789-5A08776716BC}"/>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6AF46D77-6F83-CB43-B915-5DC450B01CB6}"/>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6737B60A-9034-9748-96D8-38634CB6CF29}"/>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22ABFBDA-A3EE-1641-91C1-629D983BE9C7}"/>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034D3170-1428-6249-BC37-67227942C19C}"/>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3834ACF0-C549-B641-AF6E-CA553028C5F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D3FE7E5E-B6FC-D44D-86FF-E931E925993B}"/>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4BAB126D-A26A-5F49-A497-ED9D21CE65E2}"/>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FF72BD57-23CC-8840-A506-631FF2837400}"/>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2C5DED9B-A614-994D-A51B-7B362715784A}"/>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8C3D76BA-F68B-E84D-8FBF-404A24F660F0}"/>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4E429097-E89F-3342-B5DF-04FA6E8B7B7D}"/>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79473768-0CED-0C42-A1AB-DE25F5AD8CF3}"/>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F01AA3B1-AD86-984F-921F-B0642DD257B5}"/>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9D0348FA-9064-F741-BC5B-0EC18246A64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8CF92B24-0B63-8B40-B645-BF02C7539E1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D79FA5C2-FA0C-2E45-8B68-57EFD2CBC9B2}"/>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E97002EB-EE31-CC46-AB58-88AF7634FD6E}"/>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C6BD5AAD-29E3-6348-BF8D-B71B19A9754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BB480F4A-91F0-4D48-B4CE-80AA64C0C705}"/>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831D5A5B-099E-8E40-B492-149E25D2E685}"/>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ADABD8A3-0EB7-E246-8100-BA26B38E3679}"/>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7DAED1D1-01F5-1344-A54A-37F196BC83D2}"/>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E572470F-2D53-5840-A8B2-36D72A94A669}"/>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6FF963CC-B956-7847-BC8C-81FA476498E2}"/>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7D9D16B0-1D17-3B46-BEEC-EE74D1E31B62}"/>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C16515B1-B508-3440-9365-6C54E9B14BD3}"/>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EA372AEA-008D-4041-9C47-DAAB9566A973}"/>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05710AC6-0158-C046-81CA-A61E7D9FB379}"/>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A684E793-90AA-7E49-85D0-7A7001FE52B0}"/>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141" name="TextBox 140">
            <a:extLst>
              <a:ext uri="{FF2B5EF4-FFF2-40B4-BE49-F238E27FC236}">
                <a16:creationId xmlns:a16="http://schemas.microsoft.com/office/drawing/2014/main" id="{9EA1DD5E-49DB-ED48-A34F-FB4DAC8B014C}"/>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142" name="TextBox 141">
            <a:extLst>
              <a:ext uri="{FF2B5EF4-FFF2-40B4-BE49-F238E27FC236}">
                <a16:creationId xmlns:a16="http://schemas.microsoft.com/office/drawing/2014/main" id="{C4A59781-1ECD-E84C-94D2-04388D91FE3A}"/>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143" name="TextBox 142">
            <a:extLst>
              <a:ext uri="{FF2B5EF4-FFF2-40B4-BE49-F238E27FC236}">
                <a16:creationId xmlns:a16="http://schemas.microsoft.com/office/drawing/2014/main" id="{F1502360-0D21-6A4A-B820-16E3FD7FD5EC}"/>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144" name="TextBox 143">
            <a:extLst>
              <a:ext uri="{FF2B5EF4-FFF2-40B4-BE49-F238E27FC236}">
                <a16:creationId xmlns:a16="http://schemas.microsoft.com/office/drawing/2014/main" id="{E7E3788F-BABC-2449-B624-F498DEBEA34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145" name="TextBox 144">
            <a:extLst>
              <a:ext uri="{FF2B5EF4-FFF2-40B4-BE49-F238E27FC236}">
                <a16:creationId xmlns:a16="http://schemas.microsoft.com/office/drawing/2014/main" id="{EA059FFD-6CA1-C94C-8640-452BE498AB2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146" name="TextBox 145">
            <a:extLst>
              <a:ext uri="{FF2B5EF4-FFF2-40B4-BE49-F238E27FC236}">
                <a16:creationId xmlns:a16="http://schemas.microsoft.com/office/drawing/2014/main" id="{C1AE561D-3BDE-CA4B-8EBF-3C2DEDB97847}"/>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147" name="Rectangle 146">
            <a:extLst>
              <a:ext uri="{FF2B5EF4-FFF2-40B4-BE49-F238E27FC236}">
                <a16:creationId xmlns:a16="http://schemas.microsoft.com/office/drawing/2014/main" id="{645E7DF1-1CED-7449-8D12-B012D5B5BC47}"/>
              </a:ext>
            </a:extLst>
          </p:cNvPr>
          <p:cNvSpPr/>
          <p:nvPr/>
        </p:nvSpPr>
        <p:spPr>
          <a:xfrm>
            <a:off x="106745" y="3640603"/>
            <a:ext cx="4685244" cy="1200329"/>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Recruitment and promotion of female seafarers is actively encouraged through policies and recruitment plans. Guidelines to ensure gender equality and protection are in place.  Female seafarers’  empowerment is achieved through special forums, communications, mentoring, training and relevant industry information sharing regarding.</a:t>
            </a:r>
          </a:p>
        </p:txBody>
      </p:sp>
      <p:sp>
        <p:nvSpPr>
          <p:cNvPr id="148" name="Rectangle 147">
            <a:extLst>
              <a:ext uri="{FF2B5EF4-FFF2-40B4-BE49-F238E27FC236}">
                <a16:creationId xmlns:a16="http://schemas.microsoft.com/office/drawing/2014/main" id="{164D1A95-ADDA-6846-851C-8DC879A08B6F}"/>
              </a:ext>
            </a:extLst>
          </p:cNvPr>
          <p:cNvSpPr/>
          <p:nvPr/>
        </p:nvSpPr>
        <p:spPr>
          <a:xfrm>
            <a:off x="106745" y="4857968"/>
            <a:ext cx="4685244" cy="138499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Forced labour is strictly prohibited: It is verified that Shore and Seagoing personnel (as applicable) are not subject to fraud, debt bondage, illegal recruitment fees, other placement fees, contract substitution, passport retention, repatriation costs, etc. It is ensured that all personnel receive their salaries in full, on time and at the official published rate, including any overtime and/or agreed bonuses.</a:t>
            </a:r>
          </a:p>
        </p:txBody>
      </p:sp>
      <p:sp>
        <p:nvSpPr>
          <p:cNvPr id="3" name="TextBox 2">
            <a:extLst>
              <a:ext uri="{FF2B5EF4-FFF2-40B4-BE49-F238E27FC236}">
                <a16:creationId xmlns:a16="http://schemas.microsoft.com/office/drawing/2014/main" id="{82B0E7EC-85AF-98A8-332A-1A4D11BE3DCE}"/>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Diversity, Inclusion and Equal Opportunities</a:t>
            </a:r>
          </a:p>
        </p:txBody>
      </p:sp>
    </p:spTree>
    <p:extLst>
      <p:ext uri="{BB962C8B-B14F-4D97-AF65-F5344CB8AC3E}">
        <p14:creationId xmlns:p14="http://schemas.microsoft.com/office/powerpoint/2010/main" val="267937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F8E2E7F-5888-FA4E-886D-653E166BCA9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0"/>
          <a:stretch/>
        </p:blipFill>
        <p:spPr bwMode="auto">
          <a:xfrm>
            <a:off x="-1" y="0"/>
            <a:ext cx="12204000" cy="1918925"/>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 y="0"/>
            <a:ext cx="12204000" cy="1917038"/>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24070"/>
            <a:ext cx="12179015"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Our tolerance is ZERO</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are committed to providing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working environment free from bullying and harassment of any kind.</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aim to ensure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all staff are treated, and treat others, with dignity and respect onboard, at work and out of the workplace, work-related events or social functions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This applies to all staff at all levels and ranks and  independent contractors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which bear personal responsibility not to bully or harass any other staff or contractor</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49299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have </a:t>
            </a:r>
            <a:r>
              <a:rPr lang="en-GB" sz="1200" b="1" dirty="0">
                <a:solidFill>
                  <a:schemeClr val="tx1">
                    <a:lumMod val="75000"/>
                    <a:lumOff val="25000"/>
                  </a:schemeClr>
                </a:solidFill>
                <a:latin typeface="Segoe UI" panose="020B0502040204020203" pitchFamily="34" charset="0"/>
                <a:cs typeface="Segoe UI" panose="020B0502040204020203" pitchFamily="34" charset="0"/>
              </a:rPr>
              <a:t>zero tolerance </a:t>
            </a:r>
            <a:r>
              <a:rPr lang="en-GB" sz="1200" dirty="0">
                <a:solidFill>
                  <a:schemeClr val="tx1">
                    <a:lumMod val="75000"/>
                    <a:lumOff val="25000"/>
                  </a:schemeClr>
                </a:solidFill>
                <a:latin typeface="Segoe UI" panose="020B0502040204020203" pitchFamily="34" charset="0"/>
                <a:cs typeface="Segoe UI" panose="020B0502040204020203" pitchFamily="34" charset="0"/>
              </a:rPr>
              <a:t>regarding any </a:t>
            </a:r>
            <a:r>
              <a:rPr lang="en-GB" sz="1200" b="1" dirty="0">
                <a:solidFill>
                  <a:schemeClr val="tx1">
                    <a:lumMod val="75000"/>
                    <a:lumOff val="25000"/>
                  </a:schemeClr>
                </a:solidFill>
                <a:latin typeface="Segoe UI" panose="020B0502040204020203" pitchFamily="34" charset="0"/>
                <a:cs typeface="Segoe UI" panose="020B0502040204020203" pitchFamily="34" charset="0"/>
              </a:rPr>
              <a:t>unwanted conduct that has the purpose or effect of violating a person's dignity </a:t>
            </a:r>
            <a:r>
              <a:rPr lang="en-GB" sz="1200" dirty="0">
                <a:solidFill>
                  <a:schemeClr val="tx1">
                    <a:lumMod val="75000"/>
                    <a:lumOff val="25000"/>
                  </a:schemeClr>
                </a:solidFill>
                <a:latin typeface="Segoe UI" panose="020B0502040204020203" pitchFamily="34" charset="0"/>
                <a:cs typeface="Segoe UI" panose="020B0502040204020203" pitchFamily="34" charset="0"/>
              </a:rPr>
              <a:t>or creating an intimidating, hostile, degrading, humiliating or offensive environment for them.</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Offensive, intimidating, malicious or insulting </a:t>
            </a:r>
            <a:r>
              <a:rPr lang="en-GB" sz="1200" b="1" dirty="0">
                <a:solidFill>
                  <a:schemeClr val="tx1">
                    <a:lumMod val="75000"/>
                    <a:lumOff val="25000"/>
                  </a:schemeClr>
                </a:solidFill>
                <a:latin typeface="Segoe UI" panose="020B0502040204020203" pitchFamily="34" charset="0"/>
                <a:cs typeface="Segoe UI" panose="020B0502040204020203" pitchFamily="34" charset="0"/>
              </a:rPr>
              <a:t>physical or verbal behaviour, abuse or misuse of power</a:t>
            </a:r>
            <a:r>
              <a:rPr lang="en-GB" sz="1200" dirty="0">
                <a:solidFill>
                  <a:schemeClr val="tx1">
                    <a:lumMod val="75000"/>
                    <a:lumOff val="25000"/>
                  </a:schemeClr>
                </a:solidFill>
                <a:latin typeface="Segoe UI" panose="020B0502040204020203" pitchFamily="34" charset="0"/>
                <a:cs typeface="Segoe UI" panose="020B0502040204020203" pitchFamily="34" charset="0"/>
              </a:rPr>
              <a:t> through means that undermine, humiliate, denigrate or injure the recipient are not tolerated.</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862322"/>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welcome and facilitate only legitimate and reasonable criticism</a:t>
            </a:r>
            <a:r>
              <a:rPr lang="en-GB" sz="1200" dirty="0">
                <a:solidFill>
                  <a:schemeClr val="tx1">
                    <a:lumMod val="75000"/>
                    <a:lumOff val="25000"/>
                  </a:schemeClr>
                </a:solidFill>
                <a:latin typeface="Segoe UI" panose="020B0502040204020203" pitchFamily="34" charset="0"/>
                <a:cs typeface="Segoe UI" panose="020B0502040204020203" pitchFamily="34" charset="0"/>
              </a:rPr>
              <a:t> of a staff member’s performance or behaviour, or reasonable management instructions within the boundaries of our principles and ethics.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reinforce positive behaviours </a:t>
            </a:r>
            <a:r>
              <a:rPr lang="en-GB" sz="1200" dirty="0">
                <a:solidFill>
                  <a:schemeClr val="tx1">
                    <a:lumMod val="75000"/>
                    <a:lumOff val="25000"/>
                  </a:schemeClr>
                </a:solidFill>
                <a:latin typeface="Segoe UI" panose="020B0502040204020203" pitchFamily="34" charset="0"/>
                <a:cs typeface="Segoe UI" panose="020B0502040204020203" pitchFamily="34" charset="0"/>
              </a:rPr>
              <a:t>through encouraging speaking up and grievance, access to support, promoting non-retaliation, training, raising awareness and through leading by example.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We are vigilant and DO NOT tolerate any form of harassment and bullying on our watch.</a:t>
            </a:r>
          </a:p>
        </p:txBody>
      </p:sp>
      <p:sp>
        <p:nvSpPr>
          <p:cNvPr id="3" name="TextBox 2">
            <a:extLst>
              <a:ext uri="{FF2B5EF4-FFF2-40B4-BE49-F238E27FC236}">
                <a16:creationId xmlns:a16="http://schemas.microsoft.com/office/drawing/2014/main" id="{FC668978-568A-B3CC-6F3C-FCB66F69FACC}"/>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Bullying and Harassment</a:t>
            </a:r>
          </a:p>
        </p:txBody>
      </p:sp>
    </p:spTree>
    <p:extLst>
      <p:ext uri="{BB962C8B-B14F-4D97-AF65-F5344CB8AC3E}">
        <p14:creationId xmlns:p14="http://schemas.microsoft.com/office/powerpoint/2010/main" val="736405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F8E2E7F-5888-FA4E-886D-653E166BCA9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0"/>
          <a:stretch/>
        </p:blipFill>
        <p:spPr bwMode="auto">
          <a:xfrm>
            <a:off x="-1" y="0"/>
            <a:ext cx="12204000" cy="1918925"/>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 y="0"/>
            <a:ext cx="12204000" cy="1917038"/>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80" name="Rectangle 79">
            <a:extLst>
              <a:ext uri="{FF2B5EF4-FFF2-40B4-BE49-F238E27FC236}">
                <a16:creationId xmlns:a16="http://schemas.microsoft.com/office/drawing/2014/main" id="{FD7EEAD4-5321-704C-B146-0905523191DC}"/>
              </a:ext>
            </a:extLst>
          </p:cNvPr>
          <p:cNvSpPr/>
          <p:nvPr/>
        </p:nvSpPr>
        <p:spPr>
          <a:xfrm>
            <a:off x="0" y="1933762"/>
            <a:ext cx="12191999"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52BB2FAC-5897-3C4E-9F0A-B63CCA12C919}"/>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A67A78C5-AB8F-5643-A96B-A277B61EF2FE}"/>
              </a:ext>
            </a:extLst>
          </p:cNvPr>
          <p:cNvSpPr/>
          <p:nvPr/>
        </p:nvSpPr>
        <p:spPr>
          <a:xfrm>
            <a:off x="7537823" y="204801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sets the expectations to refrain from any kind of bullying, harassment, violence and non retaliation onboard, at work and out of the workplace, work-related events or social functions complying with all applicable legislation.</a:t>
            </a:r>
          </a:p>
        </p:txBody>
      </p:sp>
      <p:cxnSp>
        <p:nvCxnSpPr>
          <p:cNvPr id="83" name="Straight Connector 82">
            <a:extLst>
              <a:ext uri="{FF2B5EF4-FFF2-40B4-BE49-F238E27FC236}">
                <a16:creationId xmlns:a16="http://schemas.microsoft.com/office/drawing/2014/main" id="{6C71FB98-032B-1242-8616-2738789D0A75}"/>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6185B46-E82E-C748-BBCE-93CE0FE3B2C9}"/>
              </a:ext>
            </a:extLst>
          </p:cNvPr>
          <p:cNvSpPr/>
          <p:nvPr/>
        </p:nvSpPr>
        <p:spPr>
          <a:xfrm>
            <a:off x="7513213" y="4622140"/>
            <a:ext cx="4572584" cy="830997"/>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An environment where personnel is informed, involved and able to exercise their rights through regular communication of their rights and obligations in relation to </a:t>
            </a:r>
            <a:r>
              <a:rPr lang="en-GB" sz="1200" dirty="0">
                <a:solidFill>
                  <a:schemeClr val="tx1">
                    <a:lumMod val="75000"/>
                    <a:lumOff val="25000"/>
                  </a:schemeClr>
                </a:solidFill>
                <a:latin typeface="Segoe UI" panose="020B0502040204020203" pitchFamily="34" charset="0"/>
                <a:cs typeface="Segoe UI" panose="020B0502040204020203" pitchFamily="34" charset="0"/>
              </a:rPr>
              <a:t>bullying, harassment, violence and non retaliation</a:t>
            </a:r>
            <a:r>
              <a:rPr lang="en-IN" sz="1200" dirty="0">
                <a:solidFill>
                  <a:schemeClr val="tx1">
                    <a:lumMod val="75000"/>
                    <a:lumOff val="25000"/>
                  </a:schemeClr>
                </a:solidFill>
                <a:latin typeface="Segoe UI" panose="020B0502040204020203" pitchFamily="34" charset="0"/>
                <a:cs typeface="Segoe UI" panose="020B0502040204020203" pitchFamily="34" charset="0"/>
              </a:rPr>
              <a:t> is cultivated.</a:t>
            </a:r>
          </a:p>
        </p:txBody>
      </p:sp>
      <p:cxnSp>
        <p:nvCxnSpPr>
          <p:cNvPr id="85" name="Straight Connector 84">
            <a:extLst>
              <a:ext uri="{FF2B5EF4-FFF2-40B4-BE49-F238E27FC236}">
                <a16:creationId xmlns:a16="http://schemas.microsoft.com/office/drawing/2014/main" id="{D7B5B620-948F-4F44-8CA5-BDDF916AF76F}"/>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50D41EB-3914-9D41-90CC-DBCD32CE8E7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375FA181-99D2-CE40-B25E-555A3F71DC3F}"/>
              </a:ext>
            </a:extLst>
          </p:cNvPr>
          <p:cNvSpPr/>
          <p:nvPr/>
        </p:nvSpPr>
        <p:spPr>
          <a:xfrm>
            <a:off x="7525421" y="3322073"/>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bullying, harassment, violence and non retaliation relevant guidelines (Dos and Don’ts) and practical resources are provided as part of the onboarding process to newcomers.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5108F7C8-9F7D-6C47-BD2C-9473A9DD4EAD}"/>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010295E-CA24-F64C-A0E5-D095E527EB87}"/>
              </a:ext>
            </a:extLst>
          </p:cNvPr>
          <p:cNvSpPr/>
          <p:nvPr/>
        </p:nvSpPr>
        <p:spPr>
          <a:xfrm>
            <a:off x="7537823" y="5910093"/>
            <a:ext cx="4507717"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Anti-bullying and harassment enforcement: Zero tolerance to bullying, harassment, violence and retaliation verified by internal audits, surveys, visits, disciplinary actions and ensured confidentiality.</a:t>
            </a:r>
          </a:p>
        </p:txBody>
      </p:sp>
      <p:cxnSp>
        <p:nvCxnSpPr>
          <p:cNvPr id="90" name="Straight Connector 89">
            <a:extLst>
              <a:ext uri="{FF2B5EF4-FFF2-40B4-BE49-F238E27FC236}">
                <a16:creationId xmlns:a16="http://schemas.microsoft.com/office/drawing/2014/main" id="{14E9B7AF-0450-EF4B-9DCF-8DDADC002610}"/>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19E87F-FE9E-EB43-9D51-E7F3F9A9168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D69D266-9512-264F-B943-173D39A69124}"/>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9920982-CF72-F342-B6A6-8484841E1E14}"/>
              </a:ext>
            </a:extLst>
          </p:cNvPr>
          <p:cNvSpPr/>
          <p:nvPr/>
        </p:nvSpPr>
        <p:spPr>
          <a:xfrm>
            <a:off x="134654" y="2535854"/>
            <a:ext cx="4685244"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supported by appropriate staffing and procedures, with zero tolerance and immediate resolution for bullying, harassment, violence and non retaliation occurrences including disciplinary actions of various degrees applicable to to all staff at all levels and ranks and  independent contractors.</a:t>
            </a:r>
          </a:p>
        </p:txBody>
      </p:sp>
      <p:sp>
        <p:nvSpPr>
          <p:cNvPr id="102" name="Freeform 101">
            <a:extLst>
              <a:ext uri="{FF2B5EF4-FFF2-40B4-BE49-F238E27FC236}">
                <a16:creationId xmlns:a16="http://schemas.microsoft.com/office/drawing/2014/main" id="{A190D7EF-46BD-3245-BF4B-11D1C0928D98}"/>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94651BF-A470-334C-A08A-1E54BC2734F5}"/>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8D04D271-BC45-734B-832F-46BD8AD2637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FA9B2B21-76B7-874D-8696-8B7E93941E79}"/>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1EC884CD-259B-344E-922B-9AFCD6EF34F0}"/>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10B16798-EA2C-3C45-AA86-9CDBAF7E0AFF}"/>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0F23BDE1-04A9-3B4F-B5FC-05A8FCE2214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9C285A2C-B429-7E46-AABC-BD989E6569B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B309CBFD-A6D9-9242-96FB-8DEC6F285FE9}"/>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F66318D8-0727-684A-AE2A-4FFBDBD722C7}"/>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19AC196F-4EC2-D24C-B2A9-DB0181FF3F03}"/>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B8F49BB7-4E5C-E540-9275-62D072918D02}"/>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8AA4C0F8-0866-564B-9045-74E3F01445FB}"/>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105338FB-CEEA-514E-A124-843974B38D4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E83B9B4A-6777-4344-9AFC-FD6374BE9CB3}"/>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885EB7C8-832D-A04A-8906-2AF309E8145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4D7FF538-2A12-2D44-A1C7-9A442FACCE95}"/>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0B9855EB-A34F-944C-80DD-F4FE3EB6BD73}"/>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BB69CD02-2C92-2E41-B5CE-B74FA9B13DE5}"/>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D64A3621-D1EC-AF43-8707-05DE8DDB0484}"/>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3C0D523C-374E-CA4C-966C-FDABD8A95EE6}"/>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8E66253D-1C57-D747-942C-153889536A0A}"/>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19FFB4AD-CED7-DB48-A15C-6EF81BE0C530}"/>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D2AE59D4-2435-CE4A-B417-BA9D3400AF7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0A4217B1-D017-404D-A515-EB0A994B1C0D}"/>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3ECCE7AB-BF35-9546-A164-34CA89A7E9A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ED1A509D-6BA8-3B4B-A469-EC67570092A5}"/>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400B43A6-E0EB-124B-8440-0BDECF17E167}"/>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20F7E3F5-DA72-E94D-A8EF-E37CFDA85458}"/>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7274869B-330C-014A-89BB-E80981681A1F}"/>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22EA8C55-93AA-A14D-88DA-C7D4CE70C93F}"/>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0A752F2F-1B63-C34C-A916-0862606D7507}"/>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4E41A74D-8F90-CD4C-A26C-11B0C05B7DB4}"/>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0A4D2E52-4CF9-F742-B369-B65499917D11}"/>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38015273-0D80-014C-84C9-719ADCB8D3B8}"/>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A9A8ACC8-83A2-164D-ABC3-D0094FB2C8D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F72FA80E-BEE0-084B-BCA2-8CFEE8617C8A}"/>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987352E6-DBCC-FE4D-9016-726904E06B51}"/>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1" name="TextBox 140">
            <a:extLst>
              <a:ext uri="{FF2B5EF4-FFF2-40B4-BE49-F238E27FC236}">
                <a16:creationId xmlns:a16="http://schemas.microsoft.com/office/drawing/2014/main" id="{290A55A0-6D2C-6A4A-A4D5-E4015CBFA592}"/>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2" name="TextBox 141">
            <a:extLst>
              <a:ext uri="{FF2B5EF4-FFF2-40B4-BE49-F238E27FC236}">
                <a16:creationId xmlns:a16="http://schemas.microsoft.com/office/drawing/2014/main" id="{49B09CF1-C2BD-D242-A5B0-CC49B1231D39}"/>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3" name="TextBox 142">
            <a:extLst>
              <a:ext uri="{FF2B5EF4-FFF2-40B4-BE49-F238E27FC236}">
                <a16:creationId xmlns:a16="http://schemas.microsoft.com/office/drawing/2014/main" id="{B523BD2D-A324-8645-9E1E-D7B50EEAA23F}"/>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4" name="TextBox 143">
            <a:extLst>
              <a:ext uri="{FF2B5EF4-FFF2-40B4-BE49-F238E27FC236}">
                <a16:creationId xmlns:a16="http://schemas.microsoft.com/office/drawing/2014/main" id="{937F8DDD-6AF2-B040-AEA9-FACFEC2EBAB0}"/>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45" name="TextBox 144">
            <a:extLst>
              <a:ext uri="{FF2B5EF4-FFF2-40B4-BE49-F238E27FC236}">
                <a16:creationId xmlns:a16="http://schemas.microsoft.com/office/drawing/2014/main" id="{0D202F02-858D-9840-8F0A-E0CE5CECF3A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46" name="TextBox 145">
            <a:extLst>
              <a:ext uri="{FF2B5EF4-FFF2-40B4-BE49-F238E27FC236}">
                <a16:creationId xmlns:a16="http://schemas.microsoft.com/office/drawing/2014/main" id="{E2D87AD7-988F-014B-82DD-B101D6B1AAFE}"/>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47" name="Rectangle 146">
            <a:extLst>
              <a:ext uri="{FF2B5EF4-FFF2-40B4-BE49-F238E27FC236}">
                <a16:creationId xmlns:a16="http://schemas.microsoft.com/office/drawing/2014/main" id="{6BF3C97A-EEBD-F448-BD4F-C5FDCA7625F9}"/>
              </a:ext>
            </a:extLst>
          </p:cNvPr>
          <p:cNvSpPr/>
          <p:nvPr/>
        </p:nvSpPr>
        <p:spPr>
          <a:xfrm>
            <a:off x="96933" y="4029804"/>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Mandatory anti-bullying and harassment training available for Shore and Seagoing personnel aiming to raise awareness and promote vigilance.</a:t>
            </a:r>
          </a:p>
        </p:txBody>
      </p:sp>
      <p:sp>
        <p:nvSpPr>
          <p:cNvPr id="148" name="Rectangle 147">
            <a:extLst>
              <a:ext uri="{FF2B5EF4-FFF2-40B4-BE49-F238E27FC236}">
                <a16:creationId xmlns:a16="http://schemas.microsoft.com/office/drawing/2014/main" id="{AF1FB03C-9839-294B-AD07-11D994D1477F}"/>
              </a:ext>
            </a:extLst>
          </p:cNvPr>
          <p:cNvSpPr/>
          <p:nvPr/>
        </p:nvSpPr>
        <p:spPr>
          <a:xfrm>
            <a:off x="133109" y="5152991"/>
            <a:ext cx="4685244" cy="1200329"/>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Grievance procedures and whistleblowing procedure (as per ISO 37002)</a:t>
            </a:r>
            <a:r>
              <a:rPr lang="en-GB" sz="1200" dirty="0">
                <a:solidFill>
                  <a:schemeClr val="tx1">
                    <a:lumMod val="75000"/>
                    <a:lumOff val="25000"/>
                  </a:schemeClr>
                </a:solidFill>
                <a:latin typeface="Segoe UI" panose="020B0502040204020203" pitchFamily="34" charset="0"/>
                <a:cs typeface="Segoe UI" panose="020B0502040204020203" pitchFamily="34" charset="0"/>
              </a:rPr>
              <a:t> as well as Open</a:t>
            </a:r>
            <a:r>
              <a:rPr lang="en-IN" sz="1200" dirty="0">
                <a:solidFill>
                  <a:schemeClr val="tx1">
                    <a:lumMod val="75000"/>
                    <a:lumOff val="25000"/>
                  </a:schemeClr>
                </a:solidFill>
                <a:latin typeface="Segoe UI" panose="020B0502040204020203" pitchFamily="34" charset="0"/>
                <a:cs typeface="Segoe UI" panose="020B0502040204020203" pitchFamily="34" charset="0"/>
              </a:rPr>
              <a:t> Reporting System facilitate communication of </a:t>
            </a:r>
            <a:r>
              <a:rPr lang="en-GB" sz="1200" dirty="0">
                <a:solidFill>
                  <a:schemeClr val="tx1">
                    <a:lumMod val="75000"/>
                    <a:lumOff val="25000"/>
                  </a:schemeClr>
                </a:solidFill>
                <a:latin typeface="Segoe UI" panose="020B0502040204020203" pitchFamily="34" charset="0"/>
                <a:cs typeface="Segoe UI" panose="020B0502040204020203" pitchFamily="34" charset="0"/>
              </a:rPr>
              <a:t>bullying, harassment, violence </a:t>
            </a:r>
            <a:r>
              <a:rPr lang="en-IN" sz="1200" dirty="0">
                <a:solidFill>
                  <a:schemeClr val="tx1">
                    <a:lumMod val="75000"/>
                    <a:lumOff val="25000"/>
                  </a:schemeClr>
                </a:solidFill>
                <a:latin typeface="Segoe UI" panose="020B0502040204020203" pitchFamily="34" charset="0"/>
                <a:cs typeface="Segoe UI" panose="020B0502040204020203" pitchFamily="34" charset="0"/>
              </a:rPr>
              <a:t>occurrences, incidents, complains and relevant improvement suggestions. Confidentiality and non–retaliation is ensured.</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8277983E-8A5F-C38E-2039-90977D1FC12C}"/>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Bullying and Harassment</a:t>
            </a:r>
          </a:p>
        </p:txBody>
      </p:sp>
    </p:spTree>
    <p:extLst>
      <p:ext uri="{BB962C8B-B14F-4D97-AF65-F5344CB8AC3E}">
        <p14:creationId xmlns:p14="http://schemas.microsoft.com/office/powerpoint/2010/main" val="39845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F8E2E7F-5888-FA4E-886D-653E166BCA9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0"/>
          <a:stretch/>
        </p:blipFill>
        <p:spPr bwMode="auto">
          <a:xfrm>
            <a:off x="-1" y="0"/>
            <a:ext cx="12204000" cy="1918925"/>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 y="0"/>
            <a:ext cx="12204000" cy="1917038"/>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1812B352-46D0-2F41-A69A-696F0E06C153}"/>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A1E0D819-D06B-7741-9337-9288FC981645}"/>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EF6A30-1F94-C242-A1F6-B71B6B3DE444}"/>
              </a:ext>
            </a:extLst>
          </p:cNvPr>
          <p:cNvSpPr/>
          <p:nvPr/>
        </p:nvSpPr>
        <p:spPr>
          <a:xfrm>
            <a:off x="7545647" y="1878071"/>
            <a:ext cx="4572585"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Company specific </a:t>
            </a:r>
            <a:r>
              <a:rPr lang="en-US" sz="1200" dirty="0">
                <a:solidFill>
                  <a:schemeClr val="tx1">
                    <a:lumMod val="75000"/>
                    <a:lumOff val="25000"/>
                  </a:schemeClr>
                </a:solidFill>
                <a:latin typeface="Segoe UI" panose="020B0502040204020203" pitchFamily="34" charset="0"/>
                <a:cs typeface="Segoe UI" panose="020B0502040204020203" pitchFamily="34" charset="0"/>
              </a:rPr>
              <a:t>minorities and vulnerable groups who have one or more protected characteristics are defined in </a:t>
            </a:r>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Provisions for </a:t>
            </a:r>
            <a:r>
              <a:rPr lang="en-US" sz="1200" dirty="0">
                <a:solidFill>
                  <a:schemeClr val="tx1">
                    <a:lumMod val="75000"/>
                    <a:lumOff val="25000"/>
                  </a:schemeClr>
                </a:solidFill>
                <a:latin typeface="Segoe UI" panose="020B0502040204020203" pitchFamily="34" charset="0"/>
                <a:cs typeface="Segoe UI" panose="020B0502040204020203" pitchFamily="34" charset="0"/>
              </a:rPr>
              <a:t>special attention to risky situations and having open communication (e.g. surveys and interviews)</a:t>
            </a:r>
            <a:r>
              <a:rPr lang="en-GB" sz="1200" dirty="0">
                <a:solidFill>
                  <a:schemeClr val="tx1">
                    <a:lumMod val="75000"/>
                    <a:lumOff val="25000"/>
                  </a:schemeClr>
                </a:solidFill>
                <a:latin typeface="Segoe UI" panose="020B0502040204020203" pitchFamily="34" charset="0"/>
                <a:cs typeface="Segoe UI" panose="020B0502040204020203" pitchFamily="34" charset="0"/>
              </a:rPr>
              <a:t> are provided.</a:t>
            </a:r>
          </a:p>
        </p:txBody>
      </p:sp>
      <p:cxnSp>
        <p:nvCxnSpPr>
          <p:cNvPr id="19" name="Straight Connector 18">
            <a:extLst>
              <a:ext uri="{FF2B5EF4-FFF2-40B4-BE49-F238E27FC236}">
                <a16:creationId xmlns:a16="http://schemas.microsoft.com/office/drawing/2014/main" id="{BC58041C-76B1-4C4A-933B-0F8C9F1CF365}"/>
              </a:ext>
            </a:extLst>
          </p:cNvPr>
          <p:cNvCxnSpPr>
            <a:cxnSpLocks/>
          </p:cNvCxnSpPr>
          <p:nvPr/>
        </p:nvCxnSpPr>
        <p:spPr>
          <a:xfrm>
            <a:off x="7626270" y="4026243"/>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D55A1C-712E-A34C-8A31-411E2D019F9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483DDE86-16F6-2E4D-A888-67EFB7DDD701}"/>
              </a:ext>
            </a:extLst>
          </p:cNvPr>
          <p:cNvSpPr/>
          <p:nvPr/>
        </p:nvSpPr>
        <p:spPr>
          <a:xfrm>
            <a:off x="7545647" y="3445868"/>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Access to 24/7 helpline providing support and guidance to bullying, harassment, violence and retaliation victims.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D5AB0604-9C99-D447-A98F-E25C574DD47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F9ABAB-7DD0-274B-8CDC-564D9E55AFF8}"/>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66EF6C-25A5-B345-9A7A-1C30D8B4A4D5}"/>
              </a:ext>
            </a:extLst>
          </p:cNvPr>
          <p:cNvSpPr/>
          <p:nvPr/>
        </p:nvSpPr>
        <p:spPr>
          <a:xfrm>
            <a:off x="82778" y="2857665"/>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Strict guidelines and regulations to ensure maximum protection against bullying and harassment especially towards women on board.</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BBC86219-359A-E544-9888-2E0957FE0B5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2048755E-3762-BE43-81CA-AA7C48B3AE1B}"/>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64A7DF55-B0C3-2046-BC30-914BEB873AF3}"/>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8B3A044B-19DF-9E41-8271-E933922A85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151EF0E1-25C3-664C-A2F6-97C1280D5035}"/>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096AC90D-F5A1-8C46-875D-05A1B7A85DB4}"/>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1" name="Group 50">
            <a:extLst>
              <a:ext uri="{FF2B5EF4-FFF2-40B4-BE49-F238E27FC236}">
                <a16:creationId xmlns:a16="http://schemas.microsoft.com/office/drawing/2014/main" id="{971C7A19-90E4-3249-843A-D09B9A6003C2}"/>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C5599820-D4BF-BF4D-9EFA-7833069D1E3F}"/>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82F766E4-46F9-CD45-B2E9-BFB0DE7BE6B2}"/>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E6D5A0F-1FE5-8047-9B30-0EC36DE75B2B}"/>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5D48954E-0E33-F247-9845-5EBF8DF3DB2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7E501108-89F6-6946-9297-350C98C8750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63">
            <a:extLst>
              <a:ext uri="{FF2B5EF4-FFF2-40B4-BE49-F238E27FC236}">
                <a16:creationId xmlns:a16="http://schemas.microsoft.com/office/drawing/2014/main" id="{CD99873B-60F9-F844-A7B0-BBEF0FC258C6}"/>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B284488-7F11-B94C-AC6E-1D260B65D468}"/>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719FDDC-BD0B-DB49-A2B9-B86F8ECB6095}"/>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2816D9FB-9737-8C4A-A969-ECB9FA8A6A34}"/>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E2DB8D54-FB85-E742-8C8E-591A20C25F6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072598DE-C509-E64E-A2DB-A52BF70D1CD3}"/>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C183BB5C-BF78-2942-81C3-413675AC03A1}"/>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36E06473-EE9B-AD47-8585-B18DB24DB75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8" name="Rectangle 77">
            <a:extLst>
              <a:ext uri="{FF2B5EF4-FFF2-40B4-BE49-F238E27FC236}">
                <a16:creationId xmlns:a16="http://schemas.microsoft.com/office/drawing/2014/main" id="{7A366307-8EB2-D048-8026-9DDDD435D501}"/>
              </a:ext>
            </a:extLst>
          </p:cNvPr>
          <p:cNvSpPr/>
          <p:nvPr/>
        </p:nvSpPr>
        <p:spPr>
          <a:xfrm>
            <a:off x="114717" y="3982727"/>
            <a:ext cx="4685244" cy="830997"/>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Recognise the Risk &amp; Take Action Plan. </a:t>
            </a:r>
            <a:r>
              <a:rPr lang="en-GB" sz="1200" dirty="0">
                <a:solidFill>
                  <a:schemeClr val="tx1">
                    <a:lumMod val="75000"/>
                    <a:lumOff val="25000"/>
                  </a:schemeClr>
                </a:solidFill>
                <a:latin typeface="Segoe UI" panose="020B0502040204020203" pitchFamily="34" charset="0"/>
                <a:cs typeface="Segoe UI" panose="020B0502040204020203" pitchFamily="34" charset="0"/>
              </a:rPr>
              <a:t>Develop a clear understanding of what bullying, harassment, violence and non retaliation is, the relevant consequences, find out what preventive measures must be taken and establish a prevention program.</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C86299B0-9CDA-8593-8DEF-E06FD088D70E}"/>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Bullying and Harassment</a:t>
            </a:r>
          </a:p>
        </p:txBody>
      </p:sp>
    </p:spTree>
    <p:extLst>
      <p:ext uri="{BB962C8B-B14F-4D97-AF65-F5344CB8AC3E}">
        <p14:creationId xmlns:p14="http://schemas.microsoft.com/office/powerpoint/2010/main" val="254720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2BA44ECC-BC77-F949-97E8-B014B07A63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475"/>
            <a:ext cx="12197209" cy="1943719"/>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2985" y="-26135"/>
            <a:ext cx="12179015"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We protect and care for our people </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mindful employers</a:t>
            </a:r>
            <a:r>
              <a:rPr lang="en-GB" sz="1200" dirty="0">
                <a:solidFill>
                  <a:schemeClr val="tx1">
                    <a:lumMod val="75000"/>
                    <a:lumOff val="25000"/>
                  </a:schemeClr>
                </a:solidFill>
                <a:latin typeface="Segoe UI" panose="020B0502040204020203" pitchFamily="34" charset="0"/>
                <a:cs typeface="Segoe UI" panose="020B0502040204020203" pitchFamily="34" charset="0"/>
              </a:rPr>
              <a:t> recognise that our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Company is its people</a:t>
            </a:r>
            <a:r>
              <a:rPr lang="en-GB" sz="1200" dirty="0">
                <a:solidFill>
                  <a:schemeClr val="tx1">
                    <a:lumMod val="75000"/>
                    <a:lumOff val="25000"/>
                  </a:schemeClr>
                </a:solidFill>
                <a:latin typeface="Segoe UI" panose="020B0502040204020203" pitchFamily="34" charset="0"/>
                <a:cs typeface="Segoe UI" panose="020B0502040204020203" pitchFamily="34" charset="0"/>
              </a:rPr>
              <a:t> and are dedicated to increasing </a:t>
            </a:r>
            <a:r>
              <a:rPr lang="en-GB" sz="1200" b="1" dirty="0">
                <a:solidFill>
                  <a:schemeClr val="tx1">
                    <a:lumMod val="75000"/>
                    <a:lumOff val="25000"/>
                  </a:schemeClr>
                </a:solidFill>
                <a:latin typeface="Segoe UI" panose="020B0502040204020203" pitchFamily="34" charset="0"/>
                <a:cs typeface="Segoe UI" panose="020B0502040204020203" pitchFamily="34" charset="0"/>
              </a:rPr>
              <a:t>physical and mental health and wellbeing</a:t>
            </a:r>
            <a:r>
              <a:rPr lang="en-GB" sz="1200" dirty="0">
                <a:solidFill>
                  <a:schemeClr val="tx1">
                    <a:lumMod val="75000"/>
                    <a:lumOff val="25000"/>
                  </a:schemeClr>
                </a:solidFill>
                <a:latin typeface="Segoe UI" panose="020B0502040204020203" pitchFamily="34" charset="0"/>
                <a:cs typeface="Segoe UI" panose="020B0502040204020203" pitchFamily="34" charset="0"/>
              </a:rPr>
              <a:t> awareness and provide the necessary resources, support and information.</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commit to value and respect our staff, </a:t>
            </a:r>
            <a:r>
              <a:rPr lang="en-GB" sz="1200" dirty="0">
                <a:solidFill>
                  <a:schemeClr val="tx1">
                    <a:lumMod val="75000"/>
                    <a:lumOff val="25000"/>
                  </a:schemeClr>
                </a:solidFill>
                <a:latin typeface="Segoe UI" panose="020B0502040204020203" pitchFamily="34" charset="0"/>
                <a:cs typeface="Segoe UI" panose="020B0502040204020203" pitchFamily="34" charset="0"/>
              </a:rPr>
              <a:t>safeguard their physical and mental Health and Wellbeing and protect their human rights in accordance with </a:t>
            </a:r>
            <a:r>
              <a:rPr lang="en-GB" sz="1200" b="1" dirty="0">
                <a:solidFill>
                  <a:schemeClr val="tx1">
                    <a:lumMod val="75000"/>
                    <a:lumOff val="25000"/>
                  </a:schemeClr>
                </a:solidFill>
                <a:latin typeface="Segoe UI" panose="020B0502040204020203" pitchFamily="34" charset="0"/>
                <a:cs typeface="Segoe UI" panose="020B0502040204020203" pitchFamily="34" charset="0"/>
              </a:rPr>
              <a:t>Maritime Labour Convention.</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Setting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proactive  culture </a:t>
            </a:r>
            <a:r>
              <a:rPr lang="en-GB" sz="1200" dirty="0">
                <a:solidFill>
                  <a:schemeClr val="tx1">
                    <a:lumMod val="75000"/>
                    <a:lumOff val="25000"/>
                  </a:schemeClr>
                </a:solidFill>
                <a:latin typeface="Segoe UI" panose="020B0502040204020203" pitchFamily="34" charset="0"/>
                <a:cs typeface="Segoe UI" panose="020B0502040204020203" pitchFamily="34" charset="0"/>
              </a:rPr>
              <a:t>focused on the prevention and promotion of physical and mental health and wellbeing is a priority.</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49299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are dedicated to promote understanding of the </a:t>
            </a:r>
            <a:r>
              <a:rPr lang="en-GB" sz="1200" b="1" dirty="0">
                <a:solidFill>
                  <a:schemeClr val="tx1">
                    <a:lumMod val="75000"/>
                    <a:lumOff val="25000"/>
                  </a:schemeClr>
                </a:solidFill>
                <a:latin typeface="Segoe UI" panose="020B0502040204020203" pitchFamily="34" charset="0"/>
                <a:cs typeface="Segoe UI" panose="020B0502040204020203" pitchFamily="34" charset="0"/>
              </a:rPr>
              <a:t>positive link between physical and mental health and wellbeing and organizational resilience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Understanding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 factors that influence our stakeholders’ health and wellbeing </a:t>
            </a:r>
            <a:r>
              <a:rPr lang="en-GB" sz="1200" dirty="0">
                <a:solidFill>
                  <a:schemeClr val="tx1">
                    <a:lumMod val="75000"/>
                    <a:lumOff val="25000"/>
                  </a:schemeClr>
                </a:solidFill>
                <a:latin typeface="Segoe UI" panose="020B0502040204020203" pitchFamily="34" charset="0"/>
                <a:cs typeface="Segoe UI" panose="020B0502040204020203" pitchFamily="34" charset="0"/>
              </a:rPr>
              <a:t>is of paramount importance in our philosophy.</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 consolidate </a:t>
            </a:r>
            <a:r>
              <a:rPr lang="en-US" sz="1200" b="1" dirty="0">
                <a:solidFill>
                  <a:schemeClr val="tx1">
                    <a:lumMod val="75000"/>
                    <a:lumOff val="25000"/>
                  </a:schemeClr>
                </a:solidFill>
                <a:latin typeface="Segoe UI" panose="020B0502040204020203" pitchFamily="34" charset="0"/>
                <a:cs typeface="Segoe UI" panose="020B0502040204020203" pitchFamily="34" charset="0"/>
              </a:rPr>
              <a:t>a healthy workplace through setting realistic and measurable targets,</a:t>
            </a:r>
            <a:r>
              <a:rPr lang="en-US" sz="1200" dirty="0">
                <a:solidFill>
                  <a:schemeClr val="tx1">
                    <a:lumMod val="75000"/>
                    <a:lumOff val="25000"/>
                  </a:schemeClr>
                </a:solidFill>
                <a:latin typeface="Segoe UI" panose="020B0502040204020203" pitchFamily="34" charset="0"/>
                <a:cs typeface="Segoe UI" panose="020B0502040204020203" pitchFamily="34" charset="0"/>
              </a:rPr>
              <a:t> involving all in the process, to continuously improve it.</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308324"/>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leadership is dedicated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reduce stigma </a:t>
            </a:r>
            <a:r>
              <a:rPr lang="en-GB" sz="1200" dirty="0">
                <a:solidFill>
                  <a:schemeClr val="tx1">
                    <a:lumMod val="75000"/>
                    <a:lumOff val="25000"/>
                  </a:schemeClr>
                </a:solidFill>
                <a:latin typeface="Segoe UI" panose="020B0502040204020203" pitchFamily="34" charset="0"/>
                <a:cs typeface="Segoe UI" panose="020B0502040204020203" pitchFamily="34" charset="0"/>
              </a:rPr>
              <a:t>and make it healthier to talk about any physical and mental health issues in the workplace.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protect our people during and after emergencies </a:t>
            </a:r>
            <a:r>
              <a:rPr lang="en-GB" sz="1200" dirty="0">
                <a:solidFill>
                  <a:schemeClr val="tx1">
                    <a:lumMod val="75000"/>
                    <a:lumOff val="25000"/>
                  </a:schemeClr>
                </a:solidFill>
                <a:latin typeface="Segoe UI" panose="020B0502040204020203" pitchFamily="34" charset="0"/>
                <a:cs typeface="Segoe UI" panose="020B0502040204020203" pitchFamily="34" charset="0"/>
              </a:rPr>
              <a:t>and crises and mitigate the impact in their physical and mental health and wellbeing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Caring for ourselves and each other is our duty.</a:t>
            </a:r>
          </a:p>
        </p:txBody>
      </p:sp>
      <p:sp>
        <p:nvSpPr>
          <p:cNvPr id="3" name="TextBox 2">
            <a:extLst>
              <a:ext uri="{FF2B5EF4-FFF2-40B4-BE49-F238E27FC236}">
                <a16:creationId xmlns:a16="http://schemas.microsoft.com/office/drawing/2014/main" id="{B98E0C53-E3E3-7251-F4A9-F4FD131B0285}"/>
              </a:ext>
            </a:extLst>
          </p:cNvPr>
          <p:cNvSpPr txBox="1"/>
          <p:nvPr/>
        </p:nvSpPr>
        <p:spPr>
          <a:xfrm>
            <a:off x="1054100" y="511977"/>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Stakeholders’ Health and Wellbeing</a:t>
            </a:r>
          </a:p>
        </p:txBody>
      </p:sp>
    </p:spTree>
    <p:extLst>
      <p:ext uri="{BB962C8B-B14F-4D97-AF65-F5344CB8AC3E}">
        <p14:creationId xmlns:p14="http://schemas.microsoft.com/office/powerpoint/2010/main" val="422512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2BA44ECC-BC77-F949-97E8-B014B07A63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475"/>
            <a:ext cx="12197209" cy="1943719"/>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2985" y="-26135"/>
            <a:ext cx="12179015"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B2390779-CC0B-FD46-ADB1-7072DB3847FA}"/>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874DD9DC-79D0-3F49-B0FF-D0940D18BB57}"/>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B7B2830-4FB8-4045-BC13-7E02803458D4}"/>
              </a:ext>
            </a:extLst>
          </p:cNvPr>
          <p:cNvSpPr/>
          <p:nvPr/>
        </p:nvSpPr>
        <p:spPr>
          <a:xfrm>
            <a:off x="7525422" y="2038288"/>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commitment to promoting </a:t>
            </a:r>
            <a:r>
              <a:rPr lang="en-US" sz="1200" dirty="0">
                <a:solidFill>
                  <a:schemeClr val="tx1">
                    <a:lumMod val="75000"/>
                    <a:lumOff val="25000"/>
                  </a:schemeClr>
                </a:solidFill>
                <a:latin typeface="Segoe UI" panose="020B0502040204020203" pitchFamily="34" charset="0"/>
                <a:cs typeface="Segoe UI" panose="020B0502040204020203" pitchFamily="34" charset="0"/>
              </a:rPr>
              <a:t>Physical and Mental Health and Wellbeing of all staff </a:t>
            </a:r>
            <a:r>
              <a:rPr lang="en-GB" sz="1200" dirty="0">
                <a:solidFill>
                  <a:schemeClr val="tx1">
                    <a:lumMod val="75000"/>
                    <a:lumOff val="25000"/>
                  </a:schemeClr>
                </a:solidFill>
                <a:latin typeface="Segoe UI" panose="020B0502040204020203" pitchFamily="34" charset="0"/>
                <a:cs typeface="Segoe UI" panose="020B0502040204020203" pitchFamily="34" charset="0"/>
              </a:rPr>
              <a:t>complying with the MLC and all applicable legislation.</a:t>
            </a:r>
          </a:p>
        </p:txBody>
      </p:sp>
      <p:cxnSp>
        <p:nvCxnSpPr>
          <p:cNvPr id="19" name="Straight Connector 18">
            <a:extLst>
              <a:ext uri="{FF2B5EF4-FFF2-40B4-BE49-F238E27FC236}">
                <a16:creationId xmlns:a16="http://schemas.microsoft.com/office/drawing/2014/main" id="{73D5557C-7BD2-D342-A6F7-B792B817C524}"/>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C0F3DF4-ECC3-4949-83FA-7DFBA9966ABF}"/>
              </a:ext>
            </a:extLst>
          </p:cNvPr>
          <p:cNvSpPr/>
          <p:nvPr/>
        </p:nvSpPr>
        <p:spPr>
          <a:xfrm>
            <a:off x="7545649" y="4717642"/>
            <a:ext cx="457258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Assesses tasks, duties and responsibilities to meet peak workload situations, conditions and requirements, and ensure the welfare and health of seafarers by avoiding extreme fatigue.</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2B53EBC9-D3B0-2142-8838-7F661468C2C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6F7D1B-6E7D-144D-9C3E-8CF205A99525}"/>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4DF44E6-6FC8-EB43-8173-F74143BB7A30}"/>
              </a:ext>
            </a:extLst>
          </p:cNvPr>
          <p:cNvSpPr/>
          <p:nvPr/>
        </p:nvSpPr>
        <p:spPr>
          <a:xfrm>
            <a:off x="7525422" y="3157464"/>
            <a:ext cx="4523362" cy="1015663"/>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Physical and Mental Wellbeing Plan with goals and objectives supported by a committee of designated and appropriately trained wellbeing personnel and a relevant budget as an integral part of measures to address occupational health, morale, motivation, security and safety for all staff.</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C2160DC2-37CD-9046-9449-C875D48A1E90}"/>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E82910D-6330-6243-9F6F-7518EB760DD3}"/>
              </a:ext>
            </a:extLst>
          </p:cNvPr>
          <p:cNvSpPr/>
          <p:nvPr/>
        </p:nvSpPr>
        <p:spPr>
          <a:xfrm>
            <a:off x="7525422" y="6071507"/>
            <a:ext cx="4507717"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Focuses on mental health, by providing mental health support (e.g. 24/7 helpline access, mental health champions) and access to free and confidential counselling for all staff.</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cxnSp>
        <p:nvCxnSpPr>
          <p:cNvPr id="26" name="Straight Connector 25">
            <a:extLst>
              <a:ext uri="{FF2B5EF4-FFF2-40B4-BE49-F238E27FC236}">
                <a16:creationId xmlns:a16="http://schemas.microsoft.com/office/drawing/2014/main" id="{B141A195-76F1-9B4F-A9DE-9B956008F2B4}"/>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34D292-A28E-4E42-8FC9-09D7DA77083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5B25A-900B-D047-AEEF-0594C142311C}"/>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D01288B-037B-DA4F-AA9F-A812FA38D878}"/>
              </a:ext>
            </a:extLst>
          </p:cNvPr>
          <p:cNvSpPr/>
          <p:nvPr/>
        </p:nvSpPr>
        <p:spPr>
          <a:xfrm>
            <a:off x="114717" y="2777237"/>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supported by appropriate staffing and procedures, includes </a:t>
            </a:r>
            <a:r>
              <a:rPr lang="en-US" sz="1200" dirty="0">
                <a:solidFill>
                  <a:schemeClr val="tx1">
                    <a:lumMod val="75000"/>
                    <a:lumOff val="25000"/>
                  </a:schemeClr>
                </a:solidFill>
                <a:latin typeface="Segoe UI" panose="020B0502040204020203" pitchFamily="34" charset="0"/>
                <a:cs typeface="Segoe UI" panose="020B0502040204020203" pitchFamily="34" charset="0"/>
              </a:rPr>
              <a:t>a Fatigue Risk Management System to ensure fatigue is considered in crewing arrangement.</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AAB802EC-193F-CE49-9432-778A55F67A0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8169CDB2-9C85-7247-AB60-63AC9714310A}"/>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550909D5-8D73-5C43-84DA-3850508690B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4201958-076C-2944-9B41-4B1925B4A53A}"/>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4249DCC1-5F95-A847-94E2-CA7622AA5EA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CE063916-A45E-CA4E-9E98-925AD04E9CE0}"/>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7ADB4527-A8CE-C64A-B497-BF5E425A256C}"/>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E7AE1F1A-C737-4547-85D9-E1497C64317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529AF165-3B31-A341-9CAD-08070FB77473}"/>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C7C0C13B-908B-AA42-A967-61EBCCD4BB22}"/>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5D4E4BC2-837D-584C-A5F6-D67D465F46C6}"/>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37579A8-0DBE-1848-9ADC-F4755B89004F}"/>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5DE92EF1-816B-5E49-96C4-C4752A3BD5C0}"/>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22DDBCAD-3532-AF46-9843-ACE0A03447A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01CE81EA-C033-7543-BCBC-DEAC17F9F50A}"/>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372C8FD8-7375-3B46-9EC7-8F8ED4B99278}"/>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35A1D0C-367B-A74B-906C-36F6FF10394B}"/>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97BE3AC1-0663-D64D-B20B-FFA90EE9A561}"/>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10B60352-8A85-7D4B-AA92-F6B6CB3D1661}"/>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1A616B03-A7AD-F24B-842A-5A1AE07E1B3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5D6ACBC7-F118-F24C-B402-8B0B71C2DAA8}"/>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5520CA7F-D68C-8842-84BF-5AA20AB4C01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898EC20F-8DC7-3447-8A05-F46042218995}"/>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1DB1D84C-4207-8F48-AE6A-DA17F278725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83F91A9-34EF-5744-81C1-D7AEA3D5CE59}"/>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2AABB984-15A7-6349-BDC6-045A9FCEE9D3}"/>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30728099-A171-9145-B510-58BD6EEE5E5F}"/>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A02BCB80-A42B-7C4A-BE04-5DC40E5C9C1B}"/>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87B9929C-DB30-C64D-8212-0F86CB2EBEB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ECD105B2-6BEE-6B40-94BE-063C2F4569E5}"/>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E12F45A4-5210-6149-AD9D-CD9F36040868}"/>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6084A57B-5C9E-6042-A150-A1639F03AE15}"/>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51A41186-9499-F044-8B09-BB3283FBF065}"/>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8E013001-72CA-474D-A35F-9D27D725DFBB}"/>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D1549082-8D00-F742-91BE-F589DD2EA808}"/>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5E419EBB-368B-C144-B514-413E2E19A48F}"/>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076C1B12-5DB4-2346-ABB2-4C3D6CEC3217}"/>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9EB42473-C9E4-A54B-9810-286AAE7A842F}"/>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3CB5FC47-DAC3-B342-BAA2-AD1F3747374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D796E853-A2EA-5549-BDEE-634DA9AEEED5}"/>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6E458432-CEAD-DC4E-BE1E-69F3400A47E9}"/>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3CF63FB3-1126-5443-BF6A-959A31651F9C}"/>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8F3064F9-FA9F-0F49-AA6D-6347E31A96DA}"/>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34F442A7-82ED-3E4B-A189-6D51D160E8A8}"/>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8" name="Rectangle 77">
            <a:extLst>
              <a:ext uri="{FF2B5EF4-FFF2-40B4-BE49-F238E27FC236}">
                <a16:creationId xmlns:a16="http://schemas.microsoft.com/office/drawing/2014/main" id="{3F894F60-0AA2-914F-8305-901660BE45B8}"/>
              </a:ext>
            </a:extLst>
          </p:cNvPr>
          <p:cNvSpPr/>
          <p:nvPr/>
        </p:nvSpPr>
        <p:spPr>
          <a:xfrm>
            <a:off x="103477" y="4203895"/>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Wellbeing Plan addressing five criteria: physical, emotional, intellectual, spiritual, and social aspects.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79" name="Rectangle 78">
            <a:extLst>
              <a:ext uri="{FF2B5EF4-FFF2-40B4-BE49-F238E27FC236}">
                <a16:creationId xmlns:a16="http://schemas.microsoft.com/office/drawing/2014/main" id="{0E7EC709-45D9-ED49-BCB3-FB90F5E3606C}"/>
              </a:ext>
            </a:extLst>
          </p:cNvPr>
          <p:cNvSpPr/>
          <p:nvPr/>
        </p:nvSpPr>
        <p:spPr>
          <a:xfrm>
            <a:off x="122731" y="5408806"/>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Fresh, healthy, good quality food and water, of sufficient quantity, nutritional value, and variety, considering religious and medical requirements and cultural practices is provided.</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2" name="TextBox 1">
            <a:extLst>
              <a:ext uri="{FF2B5EF4-FFF2-40B4-BE49-F238E27FC236}">
                <a16:creationId xmlns:a16="http://schemas.microsoft.com/office/drawing/2014/main" id="{C827BB33-0E8A-7F0D-4314-1D7762DB450B}"/>
              </a:ext>
            </a:extLst>
          </p:cNvPr>
          <p:cNvSpPr txBox="1"/>
          <p:nvPr/>
        </p:nvSpPr>
        <p:spPr>
          <a:xfrm>
            <a:off x="1054100" y="511977"/>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Stakeholders’ Health and Wellbeing</a:t>
            </a:r>
          </a:p>
        </p:txBody>
      </p:sp>
    </p:spTree>
    <p:extLst>
      <p:ext uri="{BB962C8B-B14F-4D97-AF65-F5344CB8AC3E}">
        <p14:creationId xmlns:p14="http://schemas.microsoft.com/office/powerpoint/2010/main" val="76366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2BA44ECC-BC77-F949-97E8-B014B07A63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4475"/>
            <a:ext cx="12197209" cy="1943719"/>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 y="-26458"/>
            <a:ext cx="12179015"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C5B47E4D-346B-434C-AD61-496F005EC849}"/>
              </a:ext>
            </a:extLst>
          </p:cNvPr>
          <p:cNvSpPr/>
          <p:nvPr/>
        </p:nvSpPr>
        <p:spPr>
          <a:xfrm>
            <a:off x="-2" y="1917261"/>
            <a:ext cx="12179014" cy="4940739"/>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E7B6A254-A83E-454C-AD65-2F59C3E9B4B6}"/>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AA436-6EEA-9342-8E13-DA11689F4362}"/>
              </a:ext>
            </a:extLst>
          </p:cNvPr>
          <p:cNvSpPr/>
          <p:nvPr/>
        </p:nvSpPr>
        <p:spPr>
          <a:xfrm>
            <a:off x="7545647" y="2048310"/>
            <a:ext cx="4572585"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Staff health and wellbeing aspects are monitored periodically (e.g. through surveys, interviews, or consultations) including listening to and actioning suggestions from staff for improvement of the relevant areas.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08D565C3-5ED8-8543-949D-7B6DD6B194A9}"/>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E9883AB-E2BE-B84F-94CD-B7B79D9AE660}"/>
              </a:ext>
            </a:extLst>
          </p:cNvPr>
          <p:cNvSpPr/>
          <p:nvPr/>
        </p:nvSpPr>
        <p:spPr>
          <a:xfrm>
            <a:off x="7529159" y="4468974"/>
            <a:ext cx="4523362" cy="1015663"/>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High-quality recreation facilities in each vessel on its fleet are available. Recreational and wellbeing activities are planned for the crew to encourage social interaction. Access to low cost/high quality internet is available. Bonding and wellbeing activities for shore staff are promoted.</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4B37F18-0D16-ED44-9852-74DDE7C6DB12}"/>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5DF77-8FB6-2F42-B124-88BE97F29DFF}"/>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C7ABADBD-0B01-DD4C-BCE6-54DE485C2BEC}"/>
              </a:ext>
            </a:extLst>
          </p:cNvPr>
          <p:cNvSpPr/>
          <p:nvPr/>
        </p:nvSpPr>
        <p:spPr>
          <a:xfrm>
            <a:off x="7545647" y="3453559"/>
            <a:ext cx="4523362" cy="646331"/>
          </a:xfrm>
          <a:prstGeom prst="rect">
            <a:avLst/>
          </a:prstGeom>
          <a:effectLst/>
        </p:spPr>
        <p:txBody>
          <a:bodyPr wrap="square">
            <a:spAutoFit/>
          </a:bodyPr>
          <a:lstStyle/>
          <a:p>
            <a:pPr lvl="0" algn="just"/>
            <a:r>
              <a:rPr lang="en-US" sz="1200" dirty="0">
                <a:solidFill>
                  <a:schemeClr val="tx1">
                    <a:lumMod val="75000"/>
                    <a:lumOff val="25000"/>
                  </a:schemeClr>
                </a:solidFill>
                <a:latin typeface="Segoe UI" panose="020B0502040204020203" pitchFamily="34" charset="0"/>
                <a:cs typeface="Segoe UI" panose="020B0502040204020203" pitchFamily="34" charset="0"/>
              </a:rPr>
              <a:t>Guidelines to empower and encourage staff to speak up when operational demands from superiors risk their own safety and wellbeing.</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98F97EB4-4DF6-CB48-A3DE-CD66B3CAB7B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DC67705-17E5-5549-9D68-CCAF25D0B449}"/>
              </a:ext>
            </a:extLst>
          </p:cNvPr>
          <p:cNvSpPr/>
          <p:nvPr/>
        </p:nvSpPr>
        <p:spPr>
          <a:xfrm>
            <a:off x="7529159" y="6069544"/>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Emergency, crisis and/or threat management plan is in place to mitigate harm and protect Physical and Mental Health and Wellbeing of staff and their families.</a:t>
            </a:r>
          </a:p>
        </p:txBody>
      </p:sp>
      <p:cxnSp>
        <p:nvCxnSpPr>
          <p:cNvPr id="26" name="Straight Connector 25">
            <a:extLst>
              <a:ext uri="{FF2B5EF4-FFF2-40B4-BE49-F238E27FC236}">
                <a16:creationId xmlns:a16="http://schemas.microsoft.com/office/drawing/2014/main" id="{297A36D5-A92F-FE4A-969E-CB685DA6F6DB}"/>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30E33E-A8D8-CB45-AEE6-E32CCED5090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33ADDE-C789-5544-930F-C14586AB167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0571E6-5A60-6846-8C17-9DF39614D1C7}"/>
              </a:ext>
            </a:extLst>
          </p:cNvPr>
          <p:cNvSpPr/>
          <p:nvPr/>
        </p:nvSpPr>
        <p:spPr>
          <a:xfrm>
            <a:off x="116375" y="2766936"/>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Training for all staff on physical wellbeing, reducing stigma, stress management, psychological first aid and mental health</a:t>
            </a:r>
            <a:r>
              <a:rPr lang="en-GB" sz="1200" dirty="0">
                <a:solidFill>
                  <a:schemeClr val="tx1">
                    <a:lumMod val="75000"/>
                    <a:lumOff val="25000"/>
                  </a:schemeClr>
                </a:solidFill>
                <a:latin typeface="Segoe UI" panose="020B0502040204020203" pitchFamily="34" charset="0"/>
                <a:cs typeface="Segoe UI" panose="020B0502040204020203" pitchFamily="34" charset="0"/>
              </a:rPr>
              <a:t> is available to increase knowledge and awareness.</a:t>
            </a:r>
          </a:p>
        </p:txBody>
      </p:sp>
      <p:sp>
        <p:nvSpPr>
          <p:cNvPr id="30" name="Freeform 29">
            <a:extLst>
              <a:ext uri="{FF2B5EF4-FFF2-40B4-BE49-F238E27FC236}">
                <a16:creationId xmlns:a16="http://schemas.microsoft.com/office/drawing/2014/main" id="{323FC31C-ED5B-E84B-BE6C-1A6016CB4B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A491F6E-B7A7-9644-86BB-E06971DE06B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41EAE248-9CE8-984C-8E65-33468D1CDDC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88CF6C4-62FA-4A4C-91F5-937208010B2B}"/>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6BB65F3E-376B-B340-A8D2-0949D3DD2B6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59F71775-0EE6-6E4F-A1B0-C5DFC0FBA027}"/>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A6044BE-55E9-AE4A-8169-C592BC05D6E4}"/>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D5AC82D1-D25E-0641-8D52-62602AB9C49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8543891E-C8CF-0648-A368-47D619FF09BE}"/>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9D80FD27-6A62-3F41-AE17-9FFE6DC34B79}"/>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6FD2C269-23F2-C740-9855-BB451EABBA9D}"/>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A7198C1-F1E1-314E-A800-51EA190D7C73}"/>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D239CFC5-0192-6747-A703-557BFCDD2343}"/>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EDB7E3FA-0D6A-124D-9F37-90FE1E70E59B}"/>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FA57E005-4978-DB4C-A233-7C618908417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7CF9A5E-0091-B741-B2A6-408A4D9D37D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DA6F7E8-3E4E-A54A-8643-816914F39C1E}"/>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D05E376C-15AF-7B43-A694-64BDE963469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50EC444-553E-9C4F-9F49-47EDEC317D4E}"/>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A0AD38AB-4011-6A48-B7C5-B8B896A9448C}"/>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602F5E20-F952-1548-AED6-A1AD2628581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4571D8B0-F5D9-934D-A3C5-C30E49BEE96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6982AC19-0FBF-BA4E-8427-A7E36EEEC7CE}"/>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20CEB259-E739-0142-8ACC-54A4249BF110}"/>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1FD13283-4868-784B-9279-26B68835AAF3}"/>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AD7180-2F1B-4D47-B89E-7A00B0663DDA}"/>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A5FF786B-A82D-C941-B4F6-49015840E632}"/>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83572DB2-9C09-9D4C-BD15-C51A9A11A932}"/>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FC074F55-50EB-0240-B9EC-EB22D7F9A3B3}"/>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84463E9A-AFAA-B14D-815F-A0E9E0F9FD93}"/>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FA2A7A7B-B15E-0740-8752-4BA1F1198856}"/>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9915C3B4-B3AE-274B-83E1-A2469F3D92AA}"/>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1B99746C-0B5C-524D-9771-2C0AAA8935E7}"/>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D46CE756-BC46-3841-8013-1EAFAD7AD894}"/>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F52EAE8E-464B-9649-9CB8-8603350E4857}"/>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EF1A674-BEFB-7F43-9D1E-6EBADAFAB7D1}"/>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2427F69-9FC2-6844-BCD7-CBDC46C39FB8}"/>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60855F47-370B-014F-AD4C-5948E260E0A5}"/>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23636F71-B866-2740-8F57-8DA21F5411D4}"/>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449A425F-1FBB-9440-9507-DD7577049DC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4C73CF31-E953-F34A-8C4A-539883E0CD63}"/>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FD74811E-4382-7E4D-A07A-51AFE1EB0356}"/>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2" name="TextBox 71">
            <a:extLst>
              <a:ext uri="{FF2B5EF4-FFF2-40B4-BE49-F238E27FC236}">
                <a16:creationId xmlns:a16="http://schemas.microsoft.com/office/drawing/2014/main" id="{6B0930EA-70FE-2243-BA08-3C3AA51E945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73" name="TextBox 72">
            <a:extLst>
              <a:ext uri="{FF2B5EF4-FFF2-40B4-BE49-F238E27FC236}">
                <a16:creationId xmlns:a16="http://schemas.microsoft.com/office/drawing/2014/main" id="{1BD3505C-88C9-EF45-A623-6FC1E222DE49}"/>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78" name="Rectangle 77">
            <a:extLst>
              <a:ext uri="{FF2B5EF4-FFF2-40B4-BE49-F238E27FC236}">
                <a16:creationId xmlns:a16="http://schemas.microsoft.com/office/drawing/2014/main" id="{921B707E-F1AB-5845-8AAA-12D27D1B9C86}"/>
              </a:ext>
            </a:extLst>
          </p:cNvPr>
          <p:cNvSpPr/>
          <p:nvPr/>
        </p:nvSpPr>
        <p:spPr>
          <a:xfrm>
            <a:off x="106745" y="4013844"/>
            <a:ext cx="4685244" cy="830997"/>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Grievance procedures and whistleblowing procedure (as per ISO 37002)</a:t>
            </a:r>
            <a:r>
              <a:rPr lang="en-GB" sz="1200" dirty="0">
                <a:solidFill>
                  <a:schemeClr val="tx1">
                    <a:lumMod val="75000"/>
                    <a:lumOff val="25000"/>
                  </a:schemeClr>
                </a:solidFill>
                <a:latin typeface="Segoe UI" panose="020B0502040204020203" pitchFamily="34" charset="0"/>
                <a:cs typeface="Segoe UI" panose="020B0502040204020203" pitchFamily="34" charset="0"/>
              </a:rPr>
              <a:t> as well as Open</a:t>
            </a:r>
            <a:r>
              <a:rPr lang="en-IN" sz="1200" dirty="0">
                <a:solidFill>
                  <a:schemeClr val="tx1">
                    <a:lumMod val="75000"/>
                    <a:lumOff val="25000"/>
                  </a:schemeClr>
                </a:solidFill>
                <a:latin typeface="Segoe UI" panose="020B0502040204020203" pitchFamily="34" charset="0"/>
                <a:cs typeface="Segoe UI" panose="020B0502040204020203" pitchFamily="34" charset="0"/>
              </a:rPr>
              <a:t> Reporting System facilitate communication of </a:t>
            </a:r>
            <a:r>
              <a:rPr lang="en-US" sz="1200" dirty="0">
                <a:solidFill>
                  <a:schemeClr val="tx1">
                    <a:lumMod val="75000"/>
                    <a:lumOff val="25000"/>
                  </a:schemeClr>
                </a:solidFill>
                <a:latin typeface="Segoe UI" panose="020B0502040204020203" pitchFamily="34" charset="0"/>
                <a:cs typeface="Segoe UI" panose="020B0502040204020203" pitchFamily="34" charset="0"/>
              </a:rPr>
              <a:t>health and wellbeing </a:t>
            </a:r>
            <a:r>
              <a:rPr lang="en-IN" sz="1200" dirty="0">
                <a:solidFill>
                  <a:schemeClr val="tx1">
                    <a:lumMod val="75000"/>
                    <a:lumOff val="25000"/>
                  </a:schemeClr>
                </a:solidFill>
                <a:latin typeface="Segoe UI" panose="020B0502040204020203" pitchFamily="34" charset="0"/>
                <a:cs typeface="Segoe UI" panose="020B0502040204020203" pitchFamily="34" charset="0"/>
              </a:rPr>
              <a:t>complains and relevant improvement suggestions. Confidentiality and non–retaliation is ensured.</a:t>
            </a:r>
          </a:p>
        </p:txBody>
      </p:sp>
      <p:sp>
        <p:nvSpPr>
          <p:cNvPr id="79" name="Rectangle 78">
            <a:extLst>
              <a:ext uri="{FF2B5EF4-FFF2-40B4-BE49-F238E27FC236}">
                <a16:creationId xmlns:a16="http://schemas.microsoft.com/office/drawing/2014/main" id="{1390EF39-20D1-A147-930A-5E741C053531}"/>
              </a:ext>
            </a:extLst>
          </p:cNvPr>
          <p:cNvSpPr/>
          <p:nvPr/>
        </p:nvSpPr>
        <p:spPr>
          <a:xfrm>
            <a:off x="116375" y="5513014"/>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Preventive health care program that promotes and encourages staffs’ health and wellbeing.</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BA3A22EC-5A75-EB3F-D98C-D166CB8B89CD}"/>
              </a:ext>
            </a:extLst>
          </p:cNvPr>
          <p:cNvSpPr txBox="1"/>
          <p:nvPr/>
        </p:nvSpPr>
        <p:spPr>
          <a:xfrm>
            <a:off x="1054100" y="511977"/>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Stakeholders’ Health and Wellbeing</a:t>
            </a:r>
          </a:p>
        </p:txBody>
      </p:sp>
    </p:spTree>
    <p:extLst>
      <p:ext uri="{BB962C8B-B14F-4D97-AF65-F5344CB8AC3E}">
        <p14:creationId xmlns:p14="http://schemas.microsoft.com/office/powerpoint/2010/main" val="3192343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48E1-72FF-4344-A61A-D6D112E215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60"/>
            <a:ext cx="12192000" cy="1958648"/>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0"/>
            <a:ext cx="12192001" cy="196084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5211" y="1950088"/>
            <a:ext cx="12197211" cy="4924637"/>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509099"/>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Social Responsibility</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The power of giving back</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accountable to operate, develop and grow in a manner that benefits the society and environment and prepare and protect future generations.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understand the impact: we acknowledge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 positive effect of Social Responsibility is hard to quantify, but the negative consequences of a disaster are enormous.</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Transparent and ethical behaviour </a:t>
            </a:r>
            <a:r>
              <a:rPr lang="en-US" sz="1200" dirty="0">
                <a:solidFill>
                  <a:schemeClr val="tx1">
                    <a:lumMod val="75000"/>
                    <a:lumOff val="25000"/>
                  </a:schemeClr>
                </a:solidFill>
                <a:latin typeface="Segoe UI" panose="020B0502040204020203" pitchFamily="34" charset="0"/>
                <a:cs typeface="Segoe UI" panose="020B0502040204020203" pitchFamily="34" charset="0"/>
              </a:rPr>
              <a:t>govern</a:t>
            </a:r>
            <a:r>
              <a:rPr lang="en-GB" sz="1200" dirty="0">
                <a:solidFill>
                  <a:schemeClr val="tx1">
                    <a:lumMod val="75000"/>
                    <a:lumOff val="25000"/>
                  </a:schemeClr>
                </a:solidFill>
                <a:latin typeface="Segoe UI" panose="020B0502040204020203" pitchFamily="34" charset="0"/>
                <a:cs typeface="Segoe UI" panose="020B0502040204020203" pitchFamily="34" charset="0"/>
              </a:rPr>
              <a:t> the entire spectrum of our operations at all times.</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862322"/>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ethically validate our decisions </a:t>
            </a:r>
            <a:r>
              <a:rPr lang="en-GB" sz="1200" dirty="0">
                <a:solidFill>
                  <a:schemeClr val="tx1">
                    <a:lumMod val="75000"/>
                    <a:lumOff val="25000"/>
                  </a:schemeClr>
                </a:solidFill>
                <a:latin typeface="Segoe UI" panose="020B0502040204020203" pitchFamily="34" charset="0"/>
                <a:cs typeface="Segoe UI" panose="020B0502040204020203" pitchFamily="34" charset="0"/>
              </a:rPr>
              <a:t>to ensure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no harm to society or the environment ensues from our actions.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leadership considers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personal gain over the society and environment’s welfare as unethical and irresponsible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aim at creating and promoting behaviour that generates value to all interest stakeholders (customers, staff, suppliers, environment and community) in the context of a </a:t>
            </a:r>
            <a:r>
              <a:rPr lang="en-GB" sz="1200" b="1" dirty="0">
                <a:solidFill>
                  <a:schemeClr val="tx1">
                    <a:lumMod val="75000"/>
                    <a:lumOff val="25000"/>
                  </a:schemeClr>
                </a:solidFill>
                <a:latin typeface="Segoe UI" panose="020B0502040204020203" pitchFamily="34" charset="0"/>
                <a:cs typeface="Segoe UI" panose="020B0502040204020203" pitchFamily="34" charset="0"/>
              </a:rPr>
              <a:t>socially responsible culture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unite to assist the society in crises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677656"/>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Through dialogue with all</a:t>
            </a:r>
            <a:r>
              <a:rPr lang="en-GB" sz="1200" dirty="0">
                <a:solidFill>
                  <a:schemeClr val="tx1">
                    <a:lumMod val="75000"/>
                    <a:lumOff val="25000"/>
                  </a:schemeClr>
                </a:solidFill>
                <a:latin typeface="Segoe UI" panose="020B0502040204020203" pitchFamily="34" charset="0"/>
                <a:cs typeface="Segoe UI" panose="020B0502040204020203" pitchFamily="34" charset="0"/>
              </a:rPr>
              <a:t>, we establish stable relationships, active listening mechanisms, identify the most relevant subjects to improve our sustainability and constantly evolve.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fontAlgn="base"/>
            <a:r>
              <a:rPr lang="en-GB" sz="1200" dirty="0">
                <a:solidFill>
                  <a:schemeClr val="tx1">
                    <a:lumMod val="75000"/>
                    <a:lumOff val="25000"/>
                  </a:schemeClr>
                </a:solidFill>
                <a:latin typeface="Segoe UI" panose="020B0502040204020203" pitchFamily="34" charset="0"/>
                <a:cs typeface="Segoe UI" panose="020B0502040204020203" pitchFamily="34" charset="0"/>
              </a:rPr>
              <a:t>We ensure that the </a:t>
            </a:r>
            <a:r>
              <a:rPr lang="en-GB" sz="1200" b="1" dirty="0">
                <a:solidFill>
                  <a:schemeClr val="tx1">
                    <a:lumMod val="75000"/>
                    <a:lumOff val="25000"/>
                  </a:schemeClr>
                </a:solidFill>
                <a:latin typeface="Segoe UI" panose="020B0502040204020203" pitchFamily="34" charset="0"/>
                <a:cs typeface="Segoe UI" panose="020B0502040204020203" pitchFamily="34" charset="0"/>
              </a:rPr>
              <a:t>Social Responsibility strategies and practices are followed, reached, evaluated and constantly improve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r>
              <a:rPr lang="en-US" sz="1200" b="1" dirty="0">
                <a:solidFill>
                  <a:srgbClr val="103454"/>
                </a:solidFill>
                <a:latin typeface="Segoe UI" panose="020B0502040204020203" pitchFamily="34" charset="0"/>
                <a:cs typeface="Segoe UI" panose="020B0502040204020203" pitchFamily="34" charset="0"/>
              </a:rPr>
              <a:t>Our goal: Sustainable growth</a:t>
            </a:r>
          </a:p>
          <a:p>
            <a:r>
              <a:rPr lang="en-US" sz="1200" b="1" dirty="0">
                <a:solidFill>
                  <a:srgbClr val="103454"/>
                </a:solidFill>
                <a:latin typeface="Segoe UI" panose="020B0502040204020203" pitchFamily="34" charset="0"/>
                <a:cs typeface="Segoe UI" panose="020B0502040204020203" pitchFamily="34" charset="0"/>
              </a:rPr>
              <a:t>Our duty: Welfare of the society and the  environment</a:t>
            </a:r>
          </a:p>
        </p:txBody>
      </p:sp>
    </p:spTree>
    <p:extLst>
      <p:ext uri="{BB962C8B-B14F-4D97-AF65-F5344CB8AC3E}">
        <p14:creationId xmlns:p14="http://schemas.microsoft.com/office/powerpoint/2010/main" val="98711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48E1-72FF-4344-A61A-D6D112E215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60"/>
            <a:ext cx="12192000" cy="1958648"/>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1"/>
            <a:ext cx="12192001" cy="195008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700DDD95-DCCC-8F4A-8D12-B81FFAC8F0B5}"/>
              </a:ext>
            </a:extLst>
          </p:cNvPr>
          <p:cNvSpPr/>
          <p:nvPr/>
        </p:nvSpPr>
        <p:spPr>
          <a:xfrm>
            <a:off x="0" y="1950088"/>
            <a:ext cx="12191999" cy="4924637"/>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4A16188A-2A38-754E-8CDD-06C0AEDEF841}"/>
              </a:ext>
            </a:extLst>
          </p:cNvPr>
          <p:cNvCxnSpPr>
            <a:cxnSpLocks/>
          </p:cNvCxnSpPr>
          <p:nvPr/>
        </p:nvCxnSpPr>
        <p:spPr>
          <a:xfrm>
            <a:off x="7626270" y="29939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45B14AE-C312-3A4A-AE9E-6C372FBAEFC5}"/>
              </a:ext>
            </a:extLst>
          </p:cNvPr>
          <p:cNvSpPr/>
          <p:nvPr/>
        </p:nvSpPr>
        <p:spPr>
          <a:xfrm>
            <a:off x="7545169" y="1971449"/>
            <a:ext cx="4523362"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commitment to creating and promoting behaviours that generate value to all interest groups (customers, employees, suppliers, environment and shareholders) in the context of a socially responsible culture that is reflected in the development of a sustainable Company. </a:t>
            </a:r>
          </a:p>
        </p:txBody>
      </p:sp>
      <p:cxnSp>
        <p:nvCxnSpPr>
          <p:cNvPr id="19" name="Straight Connector 18">
            <a:extLst>
              <a:ext uri="{FF2B5EF4-FFF2-40B4-BE49-F238E27FC236}">
                <a16:creationId xmlns:a16="http://schemas.microsoft.com/office/drawing/2014/main" id="{7D9086DE-DDA1-E64E-BD52-E4AD119EE8E1}"/>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B65E05-7B4B-124E-B25E-6F12C3A1E35F}"/>
              </a:ext>
            </a:extLst>
          </p:cNvPr>
          <p:cNvSpPr/>
          <p:nvPr/>
        </p:nvSpPr>
        <p:spPr>
          <a:xfrm>
            <a:off x="7545169" y="4662639"/>
            <a:ext cx="457258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Benchmarking as a guide is utilized to compare the Company’s Social Responsibility performance against top performers within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/Industry and develop an optimal roadmap of initiatives.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9EDEF569-2CBF-3A4F-9CDD-A4D560FF5673}"/>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AA983B-6469-804E-9858-DCA58EA2420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6E1D55F5-3AF7-6F45-BAF6-8A0F651AA422}"/>
              </a:ext>
            </a:extLst>
          </p:cNvPr>
          <p:cNvSpPr/>
          <p:nvPr/>
        </p:nvSpPr>
        <p:spPr>
          <a:xfrm>
            <a:off x="7526429" y="3366360"/>
            <a:ext cx="4523362" cy="830997"/>
          </a:xfrm>
          <a:prstGeom prst="rect">
            <a:avLst/>
          </a:prstGeom>
          <a:effectLst/>
        </p:spPr>
        <p:txBody>
          <a:bodyPr wrap="square">
            <a:spAutoFit/>
          </a:bodyPr>
          <a:lstStyle/>
          <a:p>
            <a:pPr algn="just" fontAlgn="base"/>
            <a:r>
              <a:rPr lang="en-GB" sz="1200" dirty="0">
                <a:solidFill>
                  <a:schemeClr val="tx1">
                    <a:lumMod val="75000"/>
                    <a:lumOff val="25000"/>
                  </a:schemeClr>
                </a:solidFill>
                <a:latin typeface="Segoe UI" panose="020B0502040204020203" pitchFamily="34" charset="0"/>
                <a:cs typeface="Segoe UI" panose="020B0502040204020203" pitchFamily="34" charset="0"/>
              </a:rPr>
              <a:t>Ethics Committee that guarantees the principles and norms of conduct including at least the Top Management, HR/Crew and HSQE. Heads ensure that the Company’s Social Responsibility strategies and practices are followed, reached and evaluated.</a:t>
            </a:r>
            <a:endParaRPr lang="en-GB" sz="1200" dirty="0"/>
          </a:p>
        </p:txBody>
      </p:sp>
      <p:cxnSp>
        <p:nvCxnSpPr>
          <p:cNvPr id="24" name="Straight Connector 23">
            <a:extLst>
              <a:ext uri="{FF2B5EF4-FFF2-40B4-BE49-F238E27FC236}">
                <a16:creationId xmlns:a16="http://schemas.microsoft.com/office/drawing/2014/main" id="{15C3B050-A046-614D-8B01-F08CF293FDC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B2B8066-51BE-9D43-BD05-605FC53C4282}"/>
              </a:ext>
            </a:extLst>
          </p:cNvPr>
          <p:cNvSpPr/>
          <p:nvPr/>
        </p:nvSpPr>
        <p:spPr>
          <a:xfrm>
            <a:off x="7552991" y="5952072"/>
            <a:ext cx="4507717"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Personnel Engagement (satisfaction, health, respect, volunteerism, diversity &amp; inclusion, motivation, turnover rate, data protection &amp; privacy,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etc</a:t>
            </a:r>
            <a:r>
              <a:rPr lang="en-US" sz="1200" dirty="0">
                <a:solidFill>
                  <a:schemeClr val="tx1">
                    <a:lumMod val="75000"/>
                    <a:lumOff val="25000"/>
                  </a:schemeClr>
                </a:solidFill>
                <a:latin typeface="Segoe UI" panose="020B0502040204020203" pitchFamily="34" charset="0"/>
                <a:cs typeface="Segoe UI" panose="020B0502040204020203" pitchFamily="34" charset="0"/>
              </a:rPr>
              <a:t>) is measured. Improvement </a:t>
            </a:r>
            <a:r>
              <a:rPr lang="en-GB" sz="1200" dirty="0">
                <a:solidFill>
                  <a:schemeClr val="tx1">
                    <a:lumMod val="75000"/>
                    <a:lumOff val="25000"/>
                  </a:schemeClr>
                </a:solidFill>
                <a:latin typeface="Segoe UI" panose="020B0502040204020203" pitchFamily="34" charset="0"/>
                <a:cs typeface="Segoe UI" panose="020B0502040204020203" pitchFamily="34" charset="0"/>
              </a:rPr>
              <a:t>actions and relevant timetables are available. </a:t>
            </a:r>
          </a:p>
        </p:txBody>
      </p:sp>
      <p:cxnSp>
        <p:nvCxnSpPr>
          <p:cNvPr id="26" name="Straight Connector 25">
            <a:extLst>
              <a:ext uri="{FF2B5EF4-FFF2-40B4-BE49-F238E27FC236}">
                <a16:creationId xmlns:a16="http://schemas.microsoft.com/office/drawing/2014/main" id="{49A39C51-A9A7-FE43-80A6-AF03E740BD9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1CC675-5FF6-C041-8153-F7DDAD32103C}"/>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8A417-2716-8B4D-93E7-30D0A8ABE167}"/>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4B64CD7-E583-4B44-9791-0EA7BA3EB068}"/>
              </a:ext>
            </a:extLst>
          </p:cNvPr>
          <p:cNvSpPr/>
          <p:nvPr/>
        </p:nvSpPr>
        <p:spPr>
          <a:xfrm>
            <a:off x="128136" y="2903358"/>
            <a:ext cx="4685244" cy="461665"/>
          </a:xfrm>
          <a:prstGeom prst="rect">
            <a:avLst/>
          </a:prstGeom>
          <a:effectLst/>
        </p:spPr>
        <p:txBody>
          <a:bodyPr wrap="square">
            <a:spAutoFit/>
          </a:bodyPr>
          <a:lstStyle/>
          <a:p>
            <a:pPr algn="just" fontAlgn="base"/>
            <a:r>
              <a:rPr lang="en-GB" sz="1200" dirty="0">
                <a:solidFill>
                  <a:schemeClr val="tx1">
                    <a:lumMod val="75000"/>
                    <a:lumOff val="25000"/>
                  </a:schemeClr>
                </a:solidFill>
                <a:latin typeface="Segoe UI" panose="020B0502040204020203" pitchFamily="34" charset="0"/>
                <a:cs typeface="Segoe UI" panose="020B0502040204020203" pitchFamily="34" charset="0"/>
              </a:rPr>
              <a:t>Website that serves as telematic support to consult the Company’s Social Responsibility and any revisions or updates.</a:t>
            </a:r>
          </a:p>
        </p:txBody>
      </p:sp>
      <p:sp>
        <p:nvSpPr>
          <p:cNvPr id="30" name="Freeform 29">
            <a:extLst>
              <a:ext uri="{FF2B5EF4-FFF2-40B4-BE49-F238E27FC236}">
                <a16:creationId xmlns:a16="http://schemas.microsoft.com/office/drawing/2014/main" id="{F95CC385-2820-7F41-B613-87E550971CC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7E3B2E94-4D70-BD4A-8356-40D867155E5D}"/>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92068A1B-056D-8244-9398-3738836494B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2C86212C-E625-164F-9ADD-7EC21731219A}"/>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05DD28FB-48EA-674A-B5D3-FCF570049393}"/>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0197CDDE-F4B0-4F43-AE6F-5C823CD0E193}"/>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A41BBDD6-D103-424F-BE64-A4359C9C12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7C8DE830-8C85-9544-B767-DF1227D53D0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2981DCB7-C084-6742-8E8C-19C89EC8DE62}"/>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D29BFC13-5C66-6B4A-AA63-1D1727A12596}"/>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D59C2A04-6CB5-754C-840C-15EBADA4E92A}"/>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33B2794E-9621-6B42-9822-0FB45CE8C09C}"/>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97CCD0E4-7560-6E4D-A391-2178AF121F21}"/>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1619CB11-ACFC-F943-889C-66023D47CD0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54D6AA84-C91D-7549-B35E-A0D80BC0438D}"/>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F994A18-BF79-4C45-B3FF-A7E39131A591}"/>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632E0E8D-8445-D14C-A3DF-E8C5977F0B48}"/>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76120021-6348-5E42-8576-B4DE82B50781}"/>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9030DCB6-4F69-6948-B03E-2D4E4468AC78}"/>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D023239E-DB0D-924F-B16A-1E087405DF20}"/>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8EEF65F4-D7FC-AF4E-8452-9E7A06F697A9}"/>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A6256CB9-BC30-3741-8B8B-524EB3B7E38E}"/>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3ECE8C98-9478-2048-AA7C-28D93C0D316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6E8A4D06-7147-5D47-A64F-A4B7A7CB3036}"/>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BFE09266-4195-5142-A916-DAB3126E846D}"/>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B7606388-06DB-FE4A-A0EA-1CBE6CA09F0F}"/>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F9157373-9533-5B48-A618-CFD0D09F9453}"/>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30282D90-0A44-6147-8E83-855AD537203D}"/>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BCDFE5C9-FDB8-3140-92CD-782FB4878B01}"/>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CF3FBCF7-6B13-3748-ABAF-FD0B01088E66}"/>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3305271F-7783-6C45-895E-E52E2F2AFFE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30868C90-B376-B348-82C5-C37B4E1E55E8}"/>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74EC58FA-9D68-1C49-B31D-5F2B64640A6E}"/>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AB5D9C1D-05F2-F34F-83EB-E4F5083613B7}"/>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10208C3C-71A9-E244-8F31-A6A2258B0C6A}"/>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3ADDE565-3574-6944-832C-981B73099668}"/>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F987024F-ABDA-664F-9DDB-58421D4D3D3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AA7749A2-2BC2-E845-989B-FEA35F947CD2}"/>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D15B6AC0-3FA0-4943-A9CB-866E8C9F37CF}"/>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EB84A507-873C-FE4E-97E1-FE8EB69E6B5E}"/>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788D9D2A-FE5F-A142-BA7D-E043544D9208}"/>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9A46AF18-22EE-DB43-AF64-CC37E5A5927F}"/>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3FDF0E3A-4C4D-354F-B195-79598EC648C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C4D37BED-28E8-6F42-A65B-10A616231C33}"/>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8" name="Rectangle 77">
            <a:extLst>
              <a:ext uri="{FF2B5EF4-FFF2-40B4-BE49-F238E27FC236}">
                <a16:creationId xmlns:a16="http://schemas.microsoft.com/office/drawing/2014/main" id="{E6B7F99B-5758-1742-A7B4-2E7EDFB61ACB}"/>
              </a:ext>
            </a:extLst>
          </p:cNvPr>
          <p:cNvSpPr/>
          <p:nvPr/>
        </p:nvSpPr>
        <p:spPr>
          <a:xfrm>
            <a:off x="128136" y="4374045"/>
            <a:ext cx="4685244" cy="461665"/>
          </a:xfrm>
          <a:prstGeom prst="rect">
            <a:avLst/>
          </a:prstGeom>
          <a:effectLst/>
        </p:spPr>
        <p:txBody>
          <a:bodyPr wrap="square">
            <a:spAutoFit/>
          </a:bodyPr>
          <a:lstStyle/>
          <a:p>
            <a:pPr algn="just" fontAlgn="base"/>
            <a:r>
              <a:rPr lang="en-GB" sz="1200" dirty="0">
                <a:solidFill>
                  <a:schemeClr val="tx1">
                    <a:lumMod val="75000"/>
                    <a:lumOff val="25000"/>
                  </a:schemeClr>
                </a:solidFill>
                <a:latin typeface="Segoe UI" panose="020B0502040204020203" pitchFamily="34" charset="0"/>
                <a:cs typeface="Segoe UI" panose="020B0502040204020203" pitchFamily="34" charset="0"/>
              </a:rPr>
              <a:t>Social Responsibility action plan with KPIs, actions and relevant timetable. </a:t>
            </a:r>
            <a:endParaRPr lang="en-GB" sz="1200" dirty="0">
              <a:solidFill>
                <a:srgbClr val="FF0000"/>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F88B83DB-655A-C647-A053-6237E2C6DEED}"/>
              </a:ext>
            </a:extLst>
          </p:cNvPr>
          <p:cNvSpPr/>
          <p:nvPr/>
        </p:nvSpPr>
        <p:spPr>
          <a:xfrm>
            <a:off x="128136" y="5512611"/>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Ensuring a transparent and sustainable business by supplying knowledge of all necessary operational aspects.</a:t>
            </a:r>
          </a:p>
        </p:txBody>
      </p:sp>
      <p:sp>
        <p:nvSpPr>
          <p:cNvPr id="4" name="TextBox 3">
            <a:extLst>
              <a:ext uri="{FF2B5EF4-FFF2-40B4-BE49-F238E27FC236}">
                <a16:creationId xmlns:a16="http://schemas.microsoft.com/office/drawing/2014/main" id="{8B826C0D-8584-F3CF-23ED-42A103C3D424}"/>
              </a:ext>
            </a:extLst>
          </p:cNvPr>
          <p:cNvSpPr txBox="1"/>
          <p:nvPr/>
        </p:nvSpPr>
        <p:spPr>
          <a:xfrm>
            <a:off x="1054100" y="509099"/>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Social Responsibility</a:t>
            </a:r>
          </a:p>
        </p:txBody>
      </p:sp>
    </p:spTree>
    <p:extLst>
      <p:ext uri="{BB962C8B-B14F-4D97-AF65-F5344CB8AC3E}">
        <p14:creationId xmlns:p14="http://schemas.microsoft.com/office/powerpoint/2010/main" val="195213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1C48E1-72FF-4344-A61A-D6D112E215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60"/>
            <a:ext cx="12192000" cy="1958648"/>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0"/>
            <a:ext cx="12192001" cy="195228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42664"/>
            <a:ext cx="12192001"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17" name="Straight Connector 16">
            <a:extLst>
              <a:ext uri="{FF2B5EF4-FFF2-40B4-BE49-F238E27FC236}">
                <a16:creationId xmlns:a16="http://schemas.microsoft.com/office/drawing/2014/main" id="{C785DC42-8E8D-684C-AE24-29DA3659DE74}"/>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2A8E7B-FF4D-9346-BEC6-5B924F912BDE}"/>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00F5490-1A6D-1A40-AF1F-5DA65AA95121}"/>
              </a:ext>
            </a:extLst>
          </p:cNvPr>
          <p:cNvSpPr/>
          <p:nvPr/>
        </p:nvSpPr>
        <p:spPr>
          <a:xfrm>
            <a:off x="7554585" y="1995639"/>
            <a:ext cx="4523362"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Total Company Social Responsibility Impact KPI (number of social activities, number of community members organization reached, time spent in volunteering, no of social policies,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etc</a:t>
            </a:r>
            <a:r>
              <a:rPr lang="en-US" sz="1200" dirty="0">
                <a:solidFill>
                  <a:schemeClr val="tx1">
                    <a:lumMod val="75000"/>
                    <a:lumOff val="25000"/>
                  </a:schemeClr>
                </a:solidFill>
                <a:latin typeface="Segoe UI" panose="020B0502040204020203" pitchFamily="34" charset="0"/>
                <a:cs typeface="Segoe UI" panose="020B0502040204020203" pitchFamily="34" charset="0"/>
              </a:rPr>
              <a:t>). Improvement </a:t>
            </a:r>
            <a:r>
              <a:rPr lang="en-GB" sz="1200" dirty="0">
                <a:solidFill>
                  <a:schemeClr val="tx1">
                    <a:lumMod val="75000"/>
                    <a:lumOff val="25000"/>
                  </a:schemeClr>
                </a:solidFill>
                <a:latin typeface="Segoe UI" panose="020B0502040204020203" pitchFamily="34" charset="0"/>
                <a:cs typeface="Segoe UI" panose="020B0502040204020203" pitchFamily="34" charset="0"/>
              </a:rPr>
              <a:t>actions and relevant timetables are available. </a:t>
            </a:r>
          </a:p>
        </p:txBody>
      </p:sp>
      <p:sp>
        <p:nvSpPr>
          <p:cNvPr id="22" name="TextBox 21">
            <a:extLst>
              <a:ext uri="{FF2B5EF4-FFF2-40B4-BE49-F238E27FC236}">
                <a16:creationId xmlns:a16="http://schemas.microsoft.com/office/drawing/2014/main" id="{1D39454E-64FF-5B44-874C-14B8F2666CDA}"/>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5" name="Rectangle 24">
            <a:extLst>
              <a:ext uri="{FF2B5EF4-FFF2-40B4-BE49-F238E27FC236}">
                <a16:creationId xmlns:a16="http://schemas.microsoft.com/office/drawing/2014/main" id="{3FEB6C73-DD16-5F4C-9DF2-95DCB8BB696F}"/>
              </a:ext>
            </a:extLst>
          </p:cNvPr>
          <p:cNvSpPr/>
          <p:nvPr/>
        </p:nvSpPr>
        <p:spPr>
          <a:xfrm>
            <a:off x="7577076" y="3438049"/>
            <a:ext cx="4507717"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Company Social Responsibility Recognition: The Company actively seeks and obtains recognition through pursuing relevant nominations and awards.</a:t>
            </a:r>
            <a:endParaRPr lang="en-GB" sz="1200" dirty="0">
              <a:solidFill>
                <a:srgbClr val="FF0000"/>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E6CBFA1C-C6EA-124D-8C64-BDE498A42E7C}"/>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D945DF-F97E-C746-B20D-620F635DB826}"/>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6A0D2F27-709A-E24E-A2F1-D108BB1F5A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BAB520C5-D5A8-5F4D-86E3-F98F0A49A0BE}"/>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DE2FB554-80ED-E440-8818-EC81D132A890}"/>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E65C8C4-80A8-F74B-A69A-69BC0BD79035}"/>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6785F9A2-14FF-0B4A-90E9-533341F3ACAF}"/>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D16A6CA2-AB72-E84A-A2D7-96C8E929E24D}"/>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1" name="Group 50">
            <a:extLst>
              <a:ext uri="{FF2B5EF4-FFF2-40B4-BE49-F238E27FC236}">
                <a16:creationId xmlns:a16="http://schemas.microsoft.com/office/drawing/2014/main" id="{53033C5D-08B3-3B4C-B7AD-BE2E13D4622C}"/>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34AFBF03-750A-104B-93C0-BDAC1C6B8570}"/>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CCE2BE4B-3FEC-1543-92E3-3B2FAA88F02C}"/>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AFAB8658-70D0-724E-9AFB-DD3B343BB7FB}"/>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14929EDB-01FB-2846-B709-92E829F07EC8}"/>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3E50792D-703A-514A-BD16-4624748BB7B0}"/>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63">
            <a:extLst>
              <a:ext uri="{FF2B5EF4-FFF2-40B4-BE49-F238E27FC236}">
                <a16:creationId xmlns:a16="http://schemas.microsoft.com/office/drawing/2014/main" id="{8B30D90F-EB8E-574C-8B21-EC07716632E4}"/>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803FC3F4-259C-A742-B623-69A13C94849E}"/>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593ED844-9AA5-364B-922D-25F91F5B980A}"/>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CD80880F-D617-EA4F-9BDD-8020B10310D1}"/>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C02DF0E5-E9A2-7141-92DF-4D4FCE6C33BD}"/>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24A16273-5C55-2C42-A400-B5C8BFC40EBA}"/>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6615D470-FC2C-9F45-BF5D-FD7AE6A0637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3" name="TextBox 72">
            <a:extLst>
              <a:ext uri="{FF2B5EF4-FFF2-40B4-BE49-F238E27FC236}">
                <a16:creationId xmlns:a16="http://schemas.microsoft.com/office/drawing/2014/main" id="{435B6D50-BD88-A845-96B3-7FEFC61AC2EF}"/>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79" name="Rectangle 78">
            <a:extLst>
              <a:ext uri="{FF2B5EF4-FFF2-40B4-BE49-F238E27FC236}">
                <a16:creationId xmlns:a16="http://schemas.microsoft.com/office/drawing/2014/main" id="{943B233B-1EF3-2C4D-8050-A860447954C7}"/>
              </a:ext>
            </a:extLst>
          </p:cNvPr>
          <p:cNvSpPr/>
          <p:nvPr/>
        </p:nvSpPr>
        <p:spPr>
          <a:xfrm>
            <a:off x="96834" y="4039897"/>
            <a:ext cx="4534387"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Strategic Partners KPI (</a:t>
            </a:r>
            <a:r>
              <a:rPr lang="en-GB" sz="1200" dirty="0">
                <a:solidFill>
                  <a:schemeClr val="tx1">
                    <a:lumMod val="75000"/>
                    <a:lumOff val="25000"/>
                  </a:schemeClr>
                </a:solidFill>
                <a:latin typeface="Segoe UI" panose="020B0502040204020203" pitchFamily="34" charset="0"/>
                <a:cs typeface="Segoe UI" panose="020B0502040204020203" pitchFamily="34" charset="0"/>
              </a:rPr>
              <a:t>significant collaborations with corporate partners, non-profit organizations and NGOs) aiming to improve Shipping and the Community in general.</a:t>
            </a:r>
          </a:p>
        </p:txBody>
      </p:sp>
      <p:sp>
        <p:nvSpPr>
          <p:cNvPr id="74" name="Rectangle 73">
            <a:extLst>
              <a:ext uri="{FF2B5EF4-FFF2-40B4-BE49-F238E27FC236}">
                <a16:creationId xmlns:a16="http://schemas.microsoft.com/office/drawing/2014/main" id="{0A07DC1A-9FDB-A342-920F-F02BF9549C4A}"/>
              </a:ext>
            </a:extLst>
          </p:cNvPr>
          <p:cNvSpPr/>
          <p:nvPr/>
        </p:nvSpPr>
        <p:spPr>
          <a:xfrm>
            <a:off x="119590" y="2930066"/>
            <a:ext cx="4685244" cy="276999"/>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Social Return of Investment (SROI) calculation.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BBAC225-8F20-10AE-F500-EB61BECBF9BE}"/>
              </a:ext>
            </a:extLst>
          </p:cNvPr>
          <p:cNvSpPr txBox="1"/>
          <p:nvPr/>
        </p:nvSpPr>
        <p:spPr>
          <a:xfrm>
            <a:off x="1054100" y="509099"/>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Social Responsibility</a:t>
            </a:r>
          </a:p>
        </p:txBody>
      </p:sp>
    </p:spTree>
    <p:extLst>
      <p:ext uri="{BB962C8B-B14F-4D97-AF65-F5344CB8AC3E}">
        <p14:creationId xmlns:p14="http://schemas.microsoft.com/office/powerpoint/2010/main" val="54192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94084A-DFF6-4E50-BF33-2E5F567A50C3}"/>
              </a:ext>
            </a:extLst>
          </p:cNvPr>
          <p:cNvSpPr txBox="1"/>
          <p:nvPr/>
        </p:nvSpPr>
        <p:spPr>
          <a:xfrm>
            <a:off x="1054101" y="2669412"/>
            <a:ext cx="3524250" cy="553998"/>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CONTENTS</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cxnSp>
        <p:nvCxnSpPr>
          <p:cNvPr id="3" name="Straight Connector 2">
            <a:extLst>
              <a:ext uri="{FF2B5EF4-FFF2-40B4-BE49-F238E27FC236}">
                <a16:creationId xmlns:a16="http://schemas.microsoft.com/office/drawing/2014/main" id="{38549BD2-8A23-47AD-A878-D5017792BB62}"/>
              </a:ext>
            </a:extLst>
          </p:cNvPr>
          <p:cNvCxnSpPr>
            <a:cxnSpLocks/>
          </p:cNvCxnSpPr>
          <p:nvPr/>
        </p:nvCxnSpPr>
        <p:spPr>
          <a:xfrm>
            <a:off x="4578351" y="0"/>
            <a:ext cx="0" cy="685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817819-D861-48A4-A120-5723DA77629A}"/>
              </a:ext>
            </a:extLst>
          </p:cNvPr>
          <p:cNvSpPr txBox="1"/>
          <p:nvPr/>
        </p:nvSpPr>
        <p:spPr>
          <a:xfrm>
            <a:off x="6086476" y="629525"/>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Introduction</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7C3E29CA-526E-4452-B873-19F956268071}"/>
              </a:ext>
            </a:extLst>
          </p:cNvPr>
          <p:cNvSpPr txBox="1"/>
          <p:nvPr/>
        </p:nvSpPr>
        <p:spPr>
          <a:xfrm>
            <a:off x="5283202" y="537192"/>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03</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F901532D-318B-4C7B-96FB-C53A2CAAC2D4}"/>
              </a:ext>
            </a:extLst>
          </p:cNvPr>
          <p:cNvSpPr txBox="1"/>
          <p:nvPr/>
        </p:nvSpPr>
        <p:spPr>
          <a:xfrm>
            <a:off x="6086476" y="1255910"/>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General Principles of Conduct and Action</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8970147D-1579-41C6-985C-4DB79CF604F0}"/>
              </a:ext>
            </a:extLst>
          </p:cNvPr>
          <p:cNvSpPr txBox="1"/>
          <p:nvPr/>
        </p:nvSpPr>
        <p:spPr>
          <a:xfrm>
            <a:off x="5283202" y="1163577"/>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06</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62B08EA-7C37-4939-89CF-990C04C97CBD}"/>
              </a:ext>
            </a:extLst>
          </p:cNvPr>
          <p:cNvSpPr txBox="1"/>
          <p:nvPr/>
        </p:nvSpPr>
        <p:spPr>
          <a:xfrm>
            <a:off x="6086476" y="3140278"/>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Effective Safety Culture</a:t>
            </a:r>
          </a:p>
        </p:txBody>
      </p:sp>
      <p:sp>
        <p:nvSpPr>
          <p:cNvPr id="16" name="TextBox 15">
            <a:extLst>
              <a:ext uri="{FF2B5EF4-FFF2-40B4-BE49-F238E27FC236}">
                <a16:creationId xmlns:a16="http://schemas.microsoft.com/office/drawing/2014/main" id="{261B355C-E932-4479-8493-E0DCD25463E0}"/>
              </a:ext>
            </a:extLst>
          </p:cNvPr>
          <p:cNvSpPr txBox="1"/>
          <p:nvPr/>
        </p:nvSpPr>
        <p:spPr>
          <a:xfrm>
            <a:off x="5283202" y="3047945"/>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39</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193C26F7-A250-44C4-A7C5-0AFAA36299E5}"/>
              </a:ext>
            </a:extLst>
          </p:cNvPr>
          <p:cNvSpPr txBox="1"/>
          <p:nvPr/>
        </p:nvSpPr>
        <p:spPr>
          <a:xfrm>
            <a:off x="6086476" y="3742959"/>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Assessment and Verification</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7413837C-13D6-4FAD-B109-A4A75BC77369}"/>
              </a:ext>
            </a:extLst>
          </p:cNvPr>
          <p:cNvSpPr txBox="1"/>
          <p:nvPr/>
        </p:nvSpPr>
        <p:spPr>
          <a:xfrm>
            <a:off x="5283202" y="3650626"/>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54</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4B595976-8775-4DD8-962C-D8B1296F8D74}"/>
              </a:ext>
            </a:extLst>
          </p:cNvPr>
          <p:cNvSpPr/>
          <p:nvPr/>
        </p:nvSpPr>
        <p:spPr>
          <a:xfrm>
            <a:off x="1054100" y="342043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id="{294C28C3-A290-44EF-B789-5E50D8BB227A}"/>
              </a:ext>
            </a:extLst>
          </p:cNvPr>
          <p:cNvSpPr txBox="1"/>
          <p:nvPr/>
        </p:nvSpPr>
        <p:spPr>
          <a:xfrm>
            <a:off x="6076951" y="4950709"/>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Periodic Third Party Assessment and Verification</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F5EAF28A-5868-4561-BA31-26FE4D74F904}"/>
              </a:ext>
            </a:extLst>
          </p:cNvPr>
          <p:cNvSpPr txBox="1"/>
          <p:nvPr/>
        </p:nvSpPr>
        <p:spPr>
          <a:xfrm>
            <a:off x="5273677" y="4858376"/>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60</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3" name="TextBox 22">
            <a:extLst>
              <a:ext uri="{FF2B5EF4-FFF2-40B4-BE49-F238E27FC236}">
                <a16:creationId xmlns:a16="http://schemas.microsoft.com/office/drawing/2014/main" id="{375DFB08-B92E-447E-96E1-B8D2443B1647}"/>
              </a:ext>
            </a:extLst>
          </p:cNvPr>
          <p:cNvSpPr txBox="1"/>
          <p:nvPr/>
        </p:nvSpPr>
        <p:spPr>
          <a:xfrm>
            <a:off x="6068785" y="5551395"/>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Continuous Performance Improvement Monitoring</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1D83F37D-E81B-4964-AF9B-926FBF5CD783}"/>
              </a:ext>
            </a:extLst>
          </p:cNvPr>
          <p:cNvSpPr txBox="1"/>
          <p:nvPr/>
        </p:nvSpPr>
        <p:spPr>
          <a:xfrm>
            <a:off x="5265511" y="5459062"/>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69</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A6F1B161-243F-E949-B747-A12CD011CBC9}"/>
              </a:ext>
            </a:extLst>
          </p:cNvPr>
          <p:cNvSpPr txBox="1"/>
          <p:nvPr/>
        </p:nvSpPr>
        <p:spPr>
          <a:xfrm>
            <a:off x="6076951" y="6167783"/>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rPr>
              <a:t>Conclusion</a:t>
            </a:r>
            <a:endParaRPr lang="en-ID" sz="16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27085492-0BDD-5E41-80D5-67C0B0E54888}"/>
              </a:ext>
            </a:extLst>
          </p:cNvPr>
          <p:cNvSpPr txBox="1"/>
          <p:nvPr/>
        </p:nvSpPr>
        <p:spPr>
          <a:xfrm>
            <a:off x="5273677" y="6075450"/>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70</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7D9C003-475B-4441-4D33-02FB48B9BB68}"/>
              </a:ext>
            </a:extLst>
          </p:cNvPr>
          <p:cNvSpPr txBox="1"/>
          <p:nvPr/>
        </p:nvSpPr>
        <p:spPr>
          <a:xfrm>
            <a:off x="6086476" y="1893127"/>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Care and Respect for People</a:t>
            </a:r>
          </a:p>
        </p:txBody>
      </p:sp>
      <p:sp>
        <p:nvSpPr>
          <p:cNvPr id="4" name="TextBox 3">
            <a:extLst>
              <a:ext uri="{FF2B5EF4-FFF2-40B4-BE49-F238E27FC236}">
                <a16:creationId xmlns:a16="http://schemas.microsoft.com/office/drawing/2014/main" id="{296F663E-41A8-2D7F-C510-1B281D1BB420}"/>
              </a:ext>
            </a:extLst>
          </p:cNvPr>
          <p:cNvSpPr txBox="1"/>
          <p:nvPr/>
        </p:nvSpPr>
        <p:spPr>
          <a:xfrm>
            <a:off x="5283202" y="1800794"/>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07</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5D6ABFB7-097C-F8D5-74D9-837AEDF1AF41}"/>
              </a:ext>
            </a:extLst>
          </p:cNvPr>
          <p:cNvSpPr txBox="1"/>
          <p:nvPr/>
        </p:nvSpPr>
        <p:spPr>
          <a:xfrm>
            <a:off x="6086476" y="2529967"/>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Continuous Development and Optimization</a:t>
            </a:r>
          </a:p>
        </p:txBody>
      </p:sp>
      <p:sp>
        <p:nvSpPr>
          <p:cNvPr id="8" name="TextBox 7">
            <a:extLst>
              <a:ext uri="{FF2B5EF4-FFF2-40B4-BE49-F238E27FC236}">
                <a16:creationId xmlns:a16="http://schemas.microsoft.com/office/drawing/2014/main" id="{F0242D50-5847-73C4-9A5B-99B303570045}"/>
              </a:ext>
            </a:extLst>
          </p:cNvPr>
          <p:cNvSpPr txBox="1"/>
          <p:nvPr/>
        </p:nvSpPr>
        <p:spPr>
          <a:xfrm>
            <a:off x="5283202" y="2437634"/>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23</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51716F7B-E653-DD4B-F103-396850F9CF9D}"/>
              </a:ext>
            </a:extLst>
          </p:cNvPr>
          <p:cNvSpPr txBox="1"/>
          <p:nvPr/>
        </p:nvSpPr>
        <p:spPr>
          <a:xfrm>
            <a:off x="6086476" y="4347417"/>
            <a:ext cx="5756262" cy="246221"/>
          </a:xfrm>
          <a:prstGeom prst="rect">
            <a:avLst/>
          </a:prstGeom>
          <a:noFill/>
        </p:spPr>
        <p:txBody>
          <a:bodyPr wrap="square" lIns="0" tIns="0" rIns="0" bIns="0" rtlCol="0">
            <a:spAutoFit/>
          </a:bodyPr>
          <a:lstStyle/>
          <a:p>
            <a:r>
              <a:rPr lang="en-US" sz="1600" dirty="0">
                <a:solidFill>
                  <a:schemeClr val="tx1">
                    <a:lumMod val="75000"/>
                    <a:lumOff val="25000"/>
                  </a:schemeClr>
                </a:solidFill>
                <a:latin typeface="Segoe UI" panose="020B0502040204020203" pitchFamily="34" charset="0"/>
                <a:cs typeface="Segoe UI" panose="020B0502040204020203" pitchFamily="34" charset="0"/>
              </a:rPr>
              <a:t>Annual  Self Assessment And Improvement Cycle</a:t>
            </a:r>
            <a:endParaRPr lang="en-ID" sz="16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67C8F8BE-C2E0-25F9-AD8B-505FAE09C251}"/>
              </a:ext>
            </a:extLst>
          </p:cNvPr>
          <p:cNvSpPr txBox="1"/>
          <p:nvPr/>
        </p:nvSpPr>
        <p:spPr>
          <a:xfrm>
            <a:off x="5283202" y="4255084"/>
            <a:ext cx="565148" cy="430887"/>
          </a:xfrm>
          <a:prstGeom prst="rect">
            <a:avLst/>
          </a:prstGeom>
          <a:noFill/>
        </p:spPr>
        <p:txBody>
          <a:bodyPr wrap="square" lIns="0" tIns="0" rIns="0" bIns="0" rtlCol="0">
            <a:spAutoFit/>
          </a:bodyPr>
          <a:lstStyle/>
          <a:p>
            <a:r>
              <a:rPr lang="en-US"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rPr>
              <a:t>58</a:t>
            </a:r>
            <a:endParaRPr lang="en-ID" sz="2800" b="1" dirty="0">
              <a:solidFill>
                <a:srgbClr val="113454"/>
              </a:solidFill>
              <a:latin typeface="Segoe UI" panose="020B0502040204020203" pitchFamily="34" charset="0"/>
              <a:ea typeface="Segoe UI Black" panose="020B0A02040204020203" pitchFamily="34" charset="0"/>
              <a:cs typeface="Segoe UI" panose="020B0502040204020203" pitchFamily="34" charset="0"/>
            </a:endParaRPr>
          </a:p>
        </p:txBody>
      </p:sp>
    </p:spTree>
    <p:extLst>
      <p:ext uri="{BB962C8B-B14F-4D97-AF65-F5344CB8AC3E}">
        <p14:creationId xmlns:p14="http://schemas.microsoft.com/office/powerpoint/2010/main" val="1691118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387284-E96F-8945-8058-5768295AA21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3"/>
          <a:stretch/>
        </p:blipFill>
        <p:spPr bwMode="auto">
          <a:xfrm>
            <a:off x="-2" y="-19925"/>
            <a:ext cx="12222000" cy="1950430"/>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0" y="-26135"/>
            <a:ext cx="12192000" cy="1959897"/>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500140"/>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Partnership</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It is our network that makes us unique</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acknowledge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Partnership is fundamental in the way we work towards achieving our mission</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Partnership </a:t>
            </a:r>
            <a:r>
              <a:rPr lang="en-GB" sz="1200" b="1" dirty="0">
                <a:solidFill>
                  <a:schemeClr val="tx1">
                    <a:lumMod val="75000"/>
                    <a:lumOff val="25000"/>
                  </a:schemeClr>
                </a:solidFill>
                <a:latin typeface="Segoe UI" panose="020B0502040204020203" pitchFamily="34" charset="0"/>
                <a:cs typeface="Segoe UI" panose="020B0502040204020203" pitchFamily="34" charset="0"/>
              </a:rPr>
              <a:t>enables us to utilise our considerable experience, knowledge and motives</a:t>
            </a:r>
            <a:r>
              <a:rPr lang="en-GB" sz="1200" dirty="0">
                <a:solidFill>
                  <a:schemeClr val="tx1">
                    <a:lumMod val="75000"/>
                    <a:lumOff val="25000"/>
                  </a:schemeClr>
                </a:solidFill>
                <a:latin typeface="Segoe UI" panose="020B0502040204020203" pitchFamily="34" charset="0"/>
                <a:cs typeface="Segoe UI" panose="020B0502040204020203" pitchFamily="34" charset="0"/>
              </a:rPr>
              <a:t>. It allows us to deliver sustainable services, optimize our operations and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thereby strengthen the overall system</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move from rivalry to cooperation </a:t>
            </a:r>
            <a:r>
              <a:rPr lang="en-GB" sz="1200" dirty="0">
                <a:solidFill>
                  <a:schemeClr val="tx1">
                    <a:lumMod val="75000"/>
                    <a:lumOff val="25000"/>
                  </a:schemeClr>
                </a:solidFill>
                <a:latin typeface="Segoe UI" panose="020B0502040204020203" pitchFamily="34" charset="0"/>
                <a:cs typeface="Segoe UI" panose="020B0502040204020203" pitchFamily="34" charset="0"/>
              </a:rPr>
              <a:t>to advance our mutual interests and we know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lasting Partnership begins with trust, open communication and accessibility.</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share ownership and responsibility </a:t>
            </a:r>
            <a:r>
              <a:rPr lang="en-GB" sz="1200" dirty="0">
                <a:solidFill>
                  <a:schemeClr val="tx1">
                    <a:lumMod val="75000"/>
                    <a:lumOff val="25000"/>
                  </a:schemeClr>
                </a:solidFill>
                <a:latin typeface="Segoe UI" panose="020B0502040204020203" pitchFamily="34" charset="0"/>
                <a:cs typeface="Segoe UI" panose="020B0502040204020203" pitchFamily="34" charset="0"/>
              </a:rPr>
              <a:t>regarding all  members’ ethical obligations 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celebrate each others successes as one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Partnership allows us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combine our resources and expertise</a:t>
            </a:r>
            <a:r>
              <a:rPr lang="en-GB" sz="1200" dirty="0">
                <a:solidFill>
                  <a:schemeClr val="tx1">
                    <a:lumMod val="75000"/>
                    <a:lumOff val="25000"/>
                  </a:schemeClr>
                </a:solidFill>
                <a:latin typeface="Segoe UI" panose="020B0502040204020203" pitchFamily="34" charset="0"/>
                <a:cs typeface="Segoe UI" panose="020B0502040204020203" pitchFamily="34" charset="0"/>
              </a:rPr>
              <a:t> with each other and our partners, so that we can work more effectively, and achieve more, than we would if working individually.</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facilitate capacity building and sustainability by supporting partner organisations to develop their skills and capacities through shared projects.</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3046988"/>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form mutually beneficial and interactive relationships with intergovernmental organisations (IGOs), non-government organisations (NGOs) and a wide range of partners</a:t>
            </a:r>
            <a:r>
              <a:rPr lang="en-GB" sz="1200" dirty="0">
                <a:solidFill>
                  <a:schemeClr val="tx1">
                    <a:lumMod val="75000"/>
                    <a:lumOff val="25000"/>
                  </a:schemeClr>
                </a:solidFill>
                <a:latin typeface="Segoe UI" panose="020B0502040204020203" pitchFamily="34" charset="0"/>
                <a:cs typeface="Segoe UI" panose="020B0502040204020203" pitchFamily="34" charset="0"/>
              </a:rPr>
              <a:t> including industry associations, business, consultants &amp; academia.</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This enables us to include a wide range of perspectives in both our policy and operations </a:t>
            </a:r>
            <a:r>
              <a:rPr lang="en-GB" sz="1200" dirty="0">
                <a:solidFill>
                  <a:schemeClr val="tx1">
                    <a:lumMod val="75000"/>
                    <a:lumOff val="25000"/>
                  </a:schemeClr>
                </a:solidFill>
                <a:latin typeface="Segoe UI" panose="020B0502040204020203" pitchFamily="34" charset="0"/>
                <a:cs typeface="Segoe UI" panose="020B0502040204020203" pitchFamily="34" charset="0"/>
              </a:rPr>
              <a:t>which is why our views are widely respected within the industry and far beyond.</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We </a:t>
            </a:r>
            <a:r>
              <a:rPr lang="en-GB" sz="1200" b="1" dirty="0">
                <a:solidFill>
                  <a:srgbClr val="113454"/>
                </a:solidFill>
                <a:latin typeface="Segoe UI" panose="020B0502040204020203" pitchFamily="34" charset="0"/>
                <a:cs typeface="Segoe UI" panose="020B0502040204020203" pitchFamily="34" charset="0"/>
              </a:rPr>
              <a:t>share aspirations towards common goals of sustainable and positive impact</a:t>
            </a:r>
            <a:r>
              <a:rPr lang="en-GB" sz="1200" b="1" dirty="0">
                <a:solidFill>
                  <a:srgbClr val="103454"/>
                </a:solidFill>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49472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387284-E96F-8945-8058-5768295AA21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3"/>
          <a:stretch/>
        </p:blipFill>
        <p:spPr bwMode="auto">
          <a:xfrm>
            <a:off x="-2" y="-19925"/>
            <a:ext cx="12222000" cy="1950430"/>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1" y="-26135"/>
            <a:ext cx="12192000" cy="195365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A3F86A4E-436C-2442-8EC3-B01EC37230FD}"/>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31B49A3B-6E92-A44A-99E2-99A6371F3B03}"/>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B07DAC9-1D6A-324E-A1CA-01B4BD1A88B9}"/>
              </a:ext>
            </a:extLst>
          </p:cNvPr>
          <p:cNvSpPr/>
          <p:nvPr/>
        </p:nvSpPr>
        <p:spPr>
          <a:xfrm>
            <a:off x="7536514" y="2082549"/>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Partnership Policy which outlines the principles and approaches that are fundamental to Company’s project level, one-to-one, alliances, coalitions, consortia and strategic level partnerships. </a:t>
            </a:r>
          </a:p>
        </p:txBody>
      </p:sp>
      <p:cxnSp>
        <p:nvCxnSpPr>
          <p:cNvPr id="19" name="Straight Connector 18">
            <a:extLst>
              <a:ext uri="{FF2B5EF4-FFF2-40B4-BE49-F238E27FC236}">
                <a16:creationId xmlns:a16="http://schemas.microsoft.com/office/drawing/2014/main" id="{85644C65-C51E-0D40-945E-0EED1FAE4F7F}"/>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1294CF2-678A-1549-A92B-537B479B515F}"/>
              </a:ext>
            </a:extLst>
          </p:cNvPr>
          <p:cNvSpPr/>
          <p:nvPr/>
        </p:nvSpPr>
        <p:spPr>
          <a:xfrm>
            <a:off x="7582340" y="4478990"/>
            <a:ext cx="4572584"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Commitment to learning from each others’ actions, successes and mistakes and to provide the necessary time, space and environment to facilitate formal and informal learning to ensure that all members/partners can act upon lessons learnt successfully. </a:t>
            </a:r>
          </a:p>
        </p:txBody>
      </p:sp>
      <p:cxnSp>
        <p:nvCxnSpPr>
          <p:cNvPr id="21" name="Straight Connector 20">
            <a:extLst>
              <a:ext uri="{FF2B5EF4-FFF2-40B4-BE49-F238E27FC236}">
                <a16:creationId xmlns:a16="http://schemas.microsoft.com/office/drawing/2014/main" id="{7E47D8D1-DBDF-4243-9663-661E9C277105}"/>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A12844-3543-0042-A8B9-A0170C19D433}"/>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D9B6D4FC-9B20-C040-B196-B115E5CA9C97}"/>
              </a:ext>
            </a:extLst>
          </p:cNvPr>
          <p:cNvSpPr/>
          <p:nvPr/>
        </p:nvSpPr>
        <p:spPr>
          <a:xfrm>
            <a:off x="7549884" y="3412083"/>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Commitment in providing agreed inputs in common projects and necessary support for the delivery of intended outcomes, towards achieving agreed goals with the rest of the members.</a:t>
            </a:r>
          </a:p>
        </p:txBody>
      </p:sp>
      <p:cxnSp>
        <p:nvCxnSpPr>
          <p:cNvPr id="24" name="Straight Connector 23">
            <a:extLst>
              <a:ext uri="{FF2B5EF4-FFF2-40B4-BE49-F238E27FC236}">
                <a16:creationId xmlns:a16="http://schemas.microsoft.com/office/drawing/2014/main" id="{9A81DAB1-8313-0D44-A301-A60E5876A08F}"/>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C7C34DA-24BE-3C48-A73A-B87FF291E058}"/>
              </a:ext>
            </a:extLst>
          </p:cNvPr>
          <p:cNvSpPr/>
          <p:nvPr/>
        </p:nvSpPr>
        <p:spPr>
          <a:xfrm>
            <a:off x="7565529" y="5758472"/>
            <a:ext cx="4507717"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Safeguard all InterManager members’ right to be at the table and exhibit mutual respect for all other members , irrespective of their size, power or status. Engaged to ensure that the association is not be dominated by any one organisation and all members should expect to be treated fairly. </a:t>
            </a:r>
          </a:p>
        </p:txBody>
      </p:sp>
      <p:cxnSp>
        <p:nvCxnSpPr>
          <p:cNvPr id="26" name="Straight Connector 25">
            <a:extLst>
              <a:ext uri="{FF2B5EF4-FFF2-40B4-BE49-F238E27FC236}">
                <a16:creationId xmlns:a16="http://schemas.microsoft.com/office/drawing/2014/main" id="{F1E482E0-A311-4D43-847E-51E01CB4D8A4}"/>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AF2DEE-BCF1-C846-8BB0-9CFD0CA6D412}"/>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242072-0CC2-A048-8B24-A5B33C126F62}"/>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C5F06FD-AACF-FB4E-B370-ABB6180396FE}"/>
              </a:ext>
            </a:extLst>
          </p:cNvPr>
          <p:cNvSpPr/>
          <p:nvPr/>
        </p:nvSpPr>
        <p:spPr>
          <a:xfrm>
            <a:off x="108204" y="2687505"/>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Company’s goals should align with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and provide a clearly defined added value to achieving its mission. Company’s vision, mission, values and ways of working should be compatible with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30" name="Freeform 29">
            <a:extLst>
              <a:ext uri="{FF2B5EF4-FFF2-40B4-BE49-F238E27FC236}">
                <a16:creationId xmlns:a16="http://schemas.microsoft.com/office/drawing/2014/main" id="{193581F0-C145-9242-8B33-D61EE2612492}"/>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6F6A18AC-8D41-8242-98E9-C59CAAF05DBA}"/>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191D12FC-DC20-6945-9ACF-DEA904B11310}"/>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24A0EA0-0FE0-9543-8BBA-4CC519FE9385}"/>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3FA1FFB1-D9D6-184F-8F00-4DEA44AA7C72}"/>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17727001-F1F0-4B4C-8ADB-BA59F3F3B0B0}"/>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752CA3C-116C-A447-BE9E-A389CB5E724F}"/>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4247B568-1A8D-BD46-9F49-16384DECB883}"/>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FDCC5F83-B9C3-F644-82F3-6E52217DCCC6}"/>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B0A0449D-730D-4345-B6AA-45FFCA98AFD9}"/>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1FEA07EB-F5C6-684E-ACC2-D2C5A9ED82A0}"/>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54E7FC0-9262-0F4E-9587-E8638911C05F}"/>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A8DCBEED-A2AA-FB4C-BBA8-31384A55BADC}"/>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9CF7611E-9321-1348-8651-402FD589F4F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C2981BDF-D7AC-B84E-9DAA-AC9EC18DFFA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0B1A7106-0D2E-8048-8347-55AC6BFCDB30}"/>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558D5F9B-6CB5-5B41-BD6C-C1DCEBECD05D}"/>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5BE99D60-8FD8-0B4C-926E-0320121C5FB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B254C5B-93F3-5848-8F05-A823712E68FA}"/>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8CD48F0C-982C-1944-94EC-182A480ADBB2}"/>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387C10EC-E67C-A044-8899-A238121BF777}"/>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27944C52-2227-0A44-8E19-007BD13C618C}"/>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1E6AE59F-01F4-9844-8C6F-1235B09ED0BA}"/>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AD9043B6-6ACC-E541-AA61-D0DFAA19E4EC}"/>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57155AAF-9454-0343-8ED1-A7613EA1B71D}"/>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934C9A-AFE5-0B4F-BA10-1B4A6AC3760C}"/>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3433B09A-3353-E548-BE27-69CC93CAD79D}"/>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27B21E06-5934-1643-B34C-C26A3A1404ED}"/>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DA438647-A404-E147-A532-2ED998C559B4}"/>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02BA846C-03FF-0D43-B7F0-005EC47AD1C6}"/>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DAAACE42-1045-7442-A7AD-C6C3837B5161}"/>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256E71DD-635D-A442-8555-BE3C69D0E31B}"/>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FE0CC554-BE29-2F4E-ABEE-5ED214516A72}"/>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66264A4C-BECA-B547-9621-A84579526765}"/>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AE9F1CBF-1BA6-6C4B-A15E-1F1B0FE02B94}"/>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484EFB85-42C7-8F4D-90CC-C39F3C31F39A}"/>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535E3D41-293C-1C43-8712-94EAFCCDF734}"/>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530C5158-EECF-0B4C-A114-27896AA81030}"/>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820B80ED-0733-B448-B46B-8330F1A529E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8F4A40A2-3D5C-744E-9234-62B6F9A5D5F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418A4075-A27F-254E-A993-F8B57630300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AE5F66A8-D5D1-194F-B9EF-60B9337946C8}"/>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D1F09D98-759E-674E-9504-9D0E628F1095}"/>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73734328-F87E-854E-9C40-3A3EB99FC940}"/>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8" name="Rectangle 77">
            <a:extLst>
              <a:ext uri="{FF2B5EF4-FFF2-40B4-BE49-F238E27FC236}">
                <a16:creationId xmlns:a16="http://schemas.microsoft.com/office/drawing/2014/main" id="{5C85110B-FAAF-B746-A223-E8FB7E565EFD}"/>
              </a:ext>
            </a:extLst>
          </p:cNvPr>
          <p:cNvSpPr/>
          <p:nvPr/>
        </p:nvSpPr>
        <p:spPr>
          <a:xfrm>
            <a:off x="106745" y="4073999"/>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Commitment to foster an open and participatory dialogue between members/partners with an emphasis on consultation and sharing of information from the earliest stages of the relationship. </a:t>
            </a:r>
          </a:p>
        </p:txBody>
      </p:sp>
      <p:sp>
        <p:nvSpPr>
          <p:cNvPr id="79" name="Rectangle 78">
            <a:extLst>
              <a:ext uri="{FF2B5EF4-FFF2-40B4-BE49-F238E27FC236}">
                <a16:creationId xmlns:a16="http://schemas.microsoft.com/office/drawing/2014/main" id="{BB11FB43-B444-B44E-AB06-90D8C1E27073}"/>
              </a:ext>
            </a:extLst>
          </p:cNvPr>
          <p:cNvSpPr/>
          <p:nvPr/>
        </p:nvSpPr>
        <p:spPr>
          <a:xfrm>
            <a:off x="98089" y="5286842"/>
            <a:ext cx="4685244"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Participation in </a:t>
            </a:r>
            <a:r>
              <a:rPr lang="en-GB" sz="1200" dirty="0">
                <a:solidFill>
                  <a:schemeClr val="tx1">
                    <a:lumMod val="75000"/>
                    <a:lumOff val="25000"/>
                  </a:schemeClr>
                </a:solidFill>
                <a:latin typeface="Segoe UI" panose="020B0502040204020203" pitchFamily="34" charset="0"/>
                <a:cs typeface="Segoe UI" panose="020B0502040204020203" pitchFamily="34" charset="0"/>
              </a:rPr>
              <a:t>joint learning activities to facilitate learning processes between partners in order to strengthen learning practices and to support a structured approach to learning that provides opportunities for reflection and joint improvement. </a:t>
            </a:r>
          </a:p>
        </p:txBody>
      </p:sp>
      <p:sp>
        <p:nvSpPr>
          <p:cNvPr id="3" name="TextBox 2">
            <a:extLst>
              <a:ext uri="{FF2B5EF4-FFF2-40B4-BE49-F238E27FC236}">
                <a16:creationId xmlns:a16="http://schemas.microsoft.com/office/drawing/2014/main" id="{44ADCB05-9B57-F8E8-885F-AA108EA375BD}"/>
              </a:ext>
            </a:extLst>
          </p:cNvPr>
          <p:cNvSpPr txBox="1"/>
          <p:nvPr/>
        </p:nvSpPr>
        <p:spPr>
          <a:xfrm>
            <a:off x="1054100" y="500140"/>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Partnership</a:t>
            </a:r>
          </a:p>
        </p:txBody>
      </p:sp>
    </p:spTree>
    <p:extLst>
      <p:ext uri="{BB962C8B-B14F-4D97-AF65-F5344CB8AC3E}">
        <p14:creationId xmlns:p14="http://schemas.microsoft.com/office/powerpoint/2010/main" val="381213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387284-E96F-8945-8058-5768295AA21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3"/>
          <a:stretch/>
        </p:blipFill>
        <p:spPr bwMode="auto">
          <a:xfrm>
            <a:off x="-2" y="-19925"/>
            <a:ext cx="12222000" cy="1950430"/>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D5376A8A-712E-4056-9328-503BE01FFF71}"/>
              </a:ext>
            </a:extLst>
          </p:cNvPr>
          <p:cNvSpPr/>
          <p:nvPr/>
        </p:nvSpPr>
        <p:spPr>
          <a:xfrm>
            <a:off x="0" y="-35863"/>
            <a:ext cx="12214082" cy="196194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034BB692-CFD8-6449-A803-46C9882E377F}"/>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A74C117A-2A0B-FC40-BF98-D3816D0057C4}"/>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D44FC57-02D7-F743-BD49-A78EF2137277}"/>
              </a:ext>
            </a:extLst>
          </p:cNvPr>
          <p:cNvSpPr/>
          <p:nvPr/>
        </p:nvSpPr>
        <p:spPr>
          <a:xfrm>
            <a:off x="7545647" y="1968585"/>
            <a:ext cx="4572585"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R</a:t>
            </a:r>
            <a:r>
              <a:rPr lang="en-GB" sz="1200" dirty="0" err="1">
                <a:solidFill>
                  <a:schemeClr val="tx1">
                    <a:lumMod val="75000"/>
                    <a:lumOff val="25000"/>
                  </a:schemeClr>
                </a:solidFill>
                <a:latin typeface="Segoe UI" panose="020B0502040204020203" pitchFamily="34" charset="0"/>
                <a:cs typeface="Segoe UI" panose="020B0502040204020203" pitchFamily="34" charset="0"/>
              </a:rPr>
              <a:t>espect</a:t>
            </a:r>
            <a:r>
              <a:rPr lang="en-GB" sz="1200" dirty="0">
                <a:solidFill>
                  <a:schemeClr val="tx1">
                    <a:lumMod val="75000"/>
                    <a:lumOff val="25000"/>
                  </a:schemeClr>
                </a:solidFill>
                <a:latin typeface="Segoe UI" panose="020B0502040204020203" pitchFamily="34" charset="0"/>
                <a:cs typeface="Segoe UI" panose="020B0502040204020203" pitchFamily="34" charset="0"/>
              </a:rPr>
              <a:t> each others mandates, obligations, principles and independence. Recognise other members for all of their contributions, not simply those that are measurable in terms of cash value or public profile.</a:t>
            </a:r>
          </a:p>
        </p:txBody>
      </p:sp>
      <p:cxnSp>
        <p:nvCxnSpPr>
          <p:cNvPr id="19" name="Straight Connector 18">
            <a:extLst>
              <a:ext uri="{FF2B5EF4-FFF2-40B4-BE49-F238E27FC236}">
                <a16:creationId xmlns:a16="http://schemas.microsoft.com/office/drawing/2014/main" id="{CA25B0A5-20C1-504B-9FEC-30B744674F36}"/>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035ED13-0864-CD4A-B61F-84B143E77945}"/>
              </a:ext>
            </a:extLst>
          </p:cNvPr>
          <p:cNvSpPr/>
          <p:nvPr/>
        </p:nvSpPr>
        <p:spPr>
          <a:xfrm>
            <a:off x="7545647" y="4779220"/>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Due Diligence basic minimum standards outline for assessing potential partners.</a:t>
            </a:r>
          </a:p>
        </p:txBody>
      </p:sp>
      <p:cxnSp>
        <p:nvCxnSpPr>
          <p:cNvPr id="21" name="Straight Connector 20">
            <a:extLst>
              <a:ext uri="{FF2B5EF4-FFF2-40B4-BE49-F238E27FC236}">
                <a16:creationId xmlns:a16="http://schemas.microsoft.com/office/drawing/2014/main" id="{EF3FB9C2-2127-174F-9C62-E0D6EB2C4635}"/>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0AC0F36-4BF9-7D41-962D-1D6F6F1BD327}"/>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E78AD68D-9E6F-0841-9389-C48C539D2DF3}"/>
              </a:ext>
            </a:extLst>
          </p:cNvPr>
          <p:cNvSpPr/>
          <p:nvPr/>
        </p:nvSpPr>
        <p:spPr>
          <a:xfrm>
            <a:off x="7545647" y="2995241"/>
            <a:ext cx="4523362" cy="1200329"/>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Commitment to work </a:t>
            </a:r>
            <a:r>
              <a:rPr lang="en-US" sz="1200" u="sng" dirty="0">
                <a:solidFill>
                  <a:schemeClr val="tx1">
                    <a:lumMod val="75000"/>
                    <a:lumOff val="25000"/>
                  </a:schemeClr>
                </a:solidFill>
                <a:latin typeface="Segoe UI" panose="020B0502040204020203" pitchFamily="34" charset="0"/>
                <a:cs typeface="Segoe UI" panose="020B0502040204020203" pitchFamily="34" charset="0"/>
              </a:rPr>
              <a:t>with</a:t>
            </a:r>
            <a:r>
              <a:rPr lang="en-US" sz="1200" dirty="0">
                <a:solidFill>
                  <a:schemeClr val="tx1">
                    <a:lumMod val="75000"/>
                    <a:lumOff val="25000"/>
                  </a:schemeClr>
                </a:solidFill>
                <a:latin typeface="Segoe UI" panose="020B0502040204020203" pitchFamily="34" charset="0"/>
                <a:cs typeface="Segoe UI" panose="020B0502040204020203" pitchFamily="34" charset="0"/>
              </a:rPr>
              <a:t> other members/partners and </a:t>
            </a:r>
            <a:r>
              <a:rPr lang="en-US" sz="1200" u="sng" dirty="0">
                <a:solidFill>
                  <a:schemeClr val="tx1">
                    <a:lumMod val="75000"/>
                    <a:lumOff val="25000"/>
                  </a:schemeClr>
                </a:solidFill>
                <a:latin typeface="Segoe UI" panose="020B0502040204020203" pitchFamily="34" charset="0"/>
                <a:cs typeface="Segoe UI" panose="020B0502040204020203" pitchFamily="34" charset="0"/>
              </a:rPr>
              <a:t>not through them</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GB" sz="1200" dirty="0">
                <a:solidFill>
                  <a:schemeClr val="tx1">
                    <a:lumMod val="75000"/>
                    <a:lumOff val="25000"/>
                  </a:schemeClr>
                </a:solidFill>
                <a:latin typeface="Segoe UI" panose="020B0502040204020203" pitchFamily="34" charset="0"/>
                <a:cs typeface="Segoe UI" panose="020B0502040204020203" pitchFamily="34" charset="0"/>
              </a:rPr>
              <a:t>Collaborate to achieve shared goals,  contribute beyond the immediate scope towards building networks, value and respect </a:t>
            </a:r>
            <a:r>
              <a:rPr lang="en-US" sz="1200" dirty="0">
                <a:solidFill>
                  <a:schemeClr val="tx1">
                    <a:lumMod val="75000"/>
                    <a:lumOff val="25000"/>
                  </a:schemeClr>
                </a:solidFill>
                <a:latin typeface="Segoe UI" panose="020B0502040204020203" pitchFamily="34" charset="0"/>
                <a:cs typeface="Segoe UI" panose="020B0502040204020203" pitchFamily="34" charset="0"/>
              </a:rPr>
              <a:t>members/partners’</a:t>
            </a:r>
            <a:r>
              <a:rPr lang="en-GB" sz="1200" dirty="0">
                <a:solidFill>
                  <a:schemeClr val="tx1">
                    <a:lumMod val="75000"/>
                    <a:lumOff val="25000"/>
                  </a:schemeClr>
                </a:solidFill>
                <a:latin typeface="Segoe UI" panose="020B0502040204020203" pitchFamily="34" charset="0"/>
                <a:cs typeface="Segoe UI" panose="020B0502040204020203" pitchFamily="34" charset="0"/>
              </a:rPr>
              <a:t> approaches, opinions and creativity and  support capacity development and working towards excellence.</a:t>
            </a:r>
          </a:p>
        </p:txBody>
      </p:sp>
      <p:cxnSp>
        <p:nvCxnSpPr>
          <p:cNvPr id="24" name="Straight Connector 23">
            <a:extLst>
              <a:ext uri="{FF2B5EF4-FFF2-40B4-BE49-F238E27FC236}">
                <a16:creationId xmlns:a16="http://schemas.microsoft.com/office/drawing/2014/main" id="{3EF959F3-2D64-EC41-808E-E09527C39256}"/>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4C2CF55-640F-DE4B-BAC9-897FB8407781}"/>
              </a:ext>
            </a:extLst>
          </p:cNvPr>
          <p:cNvSpPr/>
          <p:nvPr/>
        </p:nvSpPr>
        <p:spPr>
          <a:xfrm>
            <a:off x="7514970" y="5570800"/>
            <a:ext cx="4507717" cy="1200329"/>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Memoranda of Understanding (MoU) for important mutually beneficial long term partnerships. The MoU to agree an overall goal, ethics and vision for the partnership and how it might develop over a defined period of time. A strategy for working together and examples of the type of collaboration or projects that might be embarked upon is outlined.</a:t>
            </a:r>
          </a:p>
        </p:txBody>
      </p:sp>
      <p:cxnSp>
        <p:nvCxnSpPr>
          <p:cNvPr id="26" name="Straight Connector 25">
            <a:extLst>
              <a:ext uri="{FF2B5EF4-FFF2-40B4-BE49-F238E27FC236}">
                <a16:creationId xmlns:a16="http://schemas.microsoft.com/office/drawing/2014/main" id="{56DD38EC-09F6-D84E-9DCF-1B3724D8A6F5}"/>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68036FC-5203-1E41-87A7-C3B7EB9D239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8ADD32-E91B-6249-9896-6B284959F0D9}"/>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D15B38D-9424-ED49-B509-22829B701008}"/>
              </a:ext>
            </a:extLst>
          </p:cNvPr>
          <p:cNvSpPr/>
          <p:nvPr/>
        </p:nvSpPr>
        <p:spPr>
          <a:xfrm>
            <a:off x="114639" y="2815046"/>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a:t>
            </a:r>
            <a:r>
              <a:rPr lang="en-GB" sz="1200" dirty="0" err="1">
                <a:solidFill>
                  <a:schemeClr val="tx1">
                    <a:lumMod val="75000"/>
                    <a:lumOff val="25000"/>
                  </a:schemeClr>
                </a:solidFill>
                <a:latin typeface="Segoe UI" panose="020B0502040204020203" pitchFamily="34" charset="0"/>
                <a:cs typeface="Segoe UI" panose="020B0502040204020203" pitchFamily="34" charset="0"/>
              </a:rPr>
              <a:t>thical</a:t>
            </a:r>
            <a:r>
              <a:rPr lang="en-GB" sz="1200" dirty="0">
                <a:solidFill>
                  <a:schemeClr val="tx1">
                    <a:lumMod val="75000"/>
                    <a:lumOff val="25000"/>
                  </a:schemeClr>
                </a:solidFill>
                <a:latin typeface="Segoe UI" panose="020B0502040204020203" pitchFamily="34" charset="0"/>
                <a:cs typeface="Segoe UI" panose="020B0502040204020203" pitchFamily="34" charset="0"/>
              </a:rPr>
              <a:t> obligation to the other members/partners to accomplish tasks with integrity and in a responsible and appropriate manner. </a:t>
            </a:r>
          </a:p>
        </p:txBody>
      </p:sp>
      <p:sp>
        <p:nvSpPr>
          <p:cNvPr id="30" name="Freeform 29">
            <a:extLst>
              <a:ext uri="{FF2B5EF4-FFF2-40B4-BE49-F238E27FC236}">
                <a16:creationId xmlns:a16="http://schemas.microsoft.com/office/drawing/2014/main" id="{49F42092-ED85-194C-8892-00CF0E50A97B}"/>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03A1D95-1D5C-F145-BD13-5CD83FF33858}"/>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C85ECB80-E37B-D545-9234-493D538E53DF}"/>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9C7C1537-AD85-4E46-9D15-BB562CA3173F}"/>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5508FBF8-ACDE-1248-8776-3FB4C8BB3FCB}"/>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349A2035-AF69-0B41-93CF-16ED33EC0A26}"/>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F5CFCD43-9BF9-C141-89DD-5F2799E3F578}"/>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14319035-6CA4-034E-AF69-259C05C8DF96}"/>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62C71C9A-1EC2-7944-BD51-561D2B0BA4F3}"/>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A787E01D-1615-3849-B615-D55B77954D70}"/>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8864D1C1-087F-0E44-95E1-01C33A9EDCBA}"/>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816FAC4B-6DE1-0C49-A830-F3FF8BABC86A}"/>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808605BD-4B68-164C-9404-B1096D888A49}"/>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71966223-9B3E-5A4D-9119-63645EB74DB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D492FFF7-E2D0-C34D-A3C9-98FC3E712E4C}"/>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308A737D-C41A-3B4A-A1D2-48A2824CF582}"/>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11BF8C03-4A9E-9544-BFD9-9808A36023BC}"/>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20BA6DC8-209A-7D47-A9E3-72BE55D2B448}"/>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59B9CBAB-8CE9-584A-909A-A03C2E534147}"/>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94419A6F-451D-2D4B-8422-D08675A6C2DF}"/>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040D0E8B-858C-B14B-BE27-D9775B0EE938}"/>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71FB7568-A8CC-B046-BE80-9A2ADA214CF3}"/>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A2018128-816D-3341-96D0-C598EA97EAE9}"/>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41940A36-B437-D449-99C0-E2FA1CB93F4C}"/>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52EE6FE3-2650-6B4E-85B3-AD75905FC1DC}"/>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1422A6F-C1FA-014D-9769-71A6409E2170}"/>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79FF337E-7D2F-D744-83CD-39CF4B2A08B8}"/>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84F36EA9-C824-F44E-9285-187DD349EC07}"/>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8E468E4C-434A-EB43-98F0-23DD3E3FBFBD}"/>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F1018E30-1D3B-6F4A-8E6E-8383273E4EA9}"/>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8D16CEB4-6587-214A-8D2D-9E4FB55A061A}"/>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F0B2EFAA-E849-6E4E-9FFE-A9BCC003A40D}"/>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40547965-2D42-254D-B2FB-C3DA2241A1C0}"/>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DEC3CE6A-7D08-434E-88BD-B83BD9E55143}"/>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7EC1D72B-FCD4-984C-9E42-96EF58DB9493}"/>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9BDF6213-02A8-FC4C-89B6-37C3B4482286}"/>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4ECC8120-00AF-FB4D-95C4-96BC2287FF6C}"/>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9DD9FE29-014C-414F-BA10-BE88B1F1CE8A}"/>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1F00B3CE-8E59-9547-AB48-E1EA6016C29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87924A32-1692-2B4C-B407-0ACBE3E2D4E2}"/>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2CD63F13-3145-4B4D-A657-D177757CF252}"/>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F8AF2FDE-53CD-BB43-9496-5C896069EDC3}"/>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2" name="TextBox 71">
            <a:extLst>
              <a:ext uri="{FF2B5EF4-FFF2-40B4-BE49-F238E27FC236}">
                <a16:creationId xmlns:a16="http://schemas.microsoft.com/office/drawing/2014/main" id="{23BFC6F9-E3BD-8043-8237-3C93E84A18A7}"/>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73" name="TextBox 72">
            <a:extLst>
              <a:ext uri="{FF2B5EF4-FFF2-40B4-BE49-F238E27FC236}">
                <a16:creationId xmlns:a16="http://schemas.microsoft.com/office/drawing/2014/main" id="{83D4FAEF-972E-C84A-9BD0-228B9B4CAD73}"/>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78" name="Rectangle 77">
            <a:extLst>
              <a:ext uri="{FF2B5EF4-FFF2-40B4-BE49-F238E27FC236}">
                <a16:creationId xmlns:a16="http://schemas.microsoft.com/office/drawing/2014/main" id="{9BE4E182-AB02-5542-AA35-E8BDB5697A6C}"/>
              </a:ext>
            </a:extLst>
          </p:cNvPr>
          <p:cNvSpPr/>
          <p:nvPr/>
        </p:nvSpPr>
        <p:spPr>
          <a:xfrm>
            <a:off x="114639" y="4166675"/>
            <a:ext cx="4748079"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Accountable for choosing the right partnerships to work with and understand every partner organisation’s strengths and weaknesses. </a:t>
            </a:r>
          </a:p>
        </p:txBody>
      </p:sp>
      <p:sp>
        <p:nvSpPr>
          <p:cNvPr id="79" name="Rectangle 78">
            <a:extLst>
              <a:ext uri="{FF2B5EF4-FFF2-40B4-BE49-F238E27FC236}">
                <a16:creationId xmlns:a16="http://schemas.microsoft.com/office/drawing/2014/main" id="{7CB13D59-085B-6B46-AA17-EBE577554935}"/>
              </a:ext>
            </a:extLst>
          </p:cNvPr>
          <p:cNvSpPr/>
          <p:nvPr/>
        </p:nvSpPr>
        <p:spPr>
          <a:xfrm>
            <a:off x="114639" y="5371920"/>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Due Diligence exercise with potential partners, to assess its structure and governance, key capacities, reputation and ethics. Provide assistance for improvement if acceptable weaknesses are identified. </a:t>
            </a:r>
          </a:p>
        </p:txBody>
      </p:sp>
      <p:sp>
        <p:nvSpPr>
          <p:cNvPr id="3" name="TextBox 2">
            <a:extLst>
              <a:ext uri="{FF2B5EF4-FFF2-40B4-BE49-F238E27FC236}">
                <a16:creationId xmlns:a16="http://schemas.microsoft.com/office/drawing/2014/main" id="{53EEA932-3964-7919-C02D-AA3AD98D2BAA}"/>
              </a:ext>
            </a:extLst>
          </p:cNvPr>
          <p:cNvSpPr txBox="1"/>
          <p:nvPr/>
        </p:nvSpPr>
        <p:spPr>
          <a:xfrm>
            <a:off x="1054100" y="500140"/>
            <a:ext cx="10492858" cy="954107"/>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Partnership</a:t>
            </a:r>
          </a:p>
        </p:txBody>
      </p:sp>
    </p:spTree>
    <p:extLst>
      <p:ext uri="{BB962C8B-B14F-4D97-AF65-F5344CB8AC3E}">
        <p14:creationId xmlns:p14="http://schemas.microsoft.com/office/powerpoint/2010/main" val="1553242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D59C9-EC4F-463C-AD8B-71836D60AA41}"/>
              </a:ext>
            </a:extLst>
          </p:cNvPr>
          <p:cNvSpPr txBox="1"/>
          <p:nvPr/>
        </p:nvSpPr>
        <p:spPr>
          <a:xfrm>
            <a:off x="1396207" y="365498"/>
            <a:ext cx="5309178" cy="1661993"/>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rPr>
              <a:t>CONTINUOUS DEVELOPMENT AND OPTIMIZATION</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6207" y="2702817"/>
            <a:ext cx="5179064" cy="1908215"/>
          </a:xfrm>
          <a:prstGeom prst="rect">
            <a:avLst/>
          </a:prstGeom>
          <a:noFill/>
        </p:spPr>
        <p:txBody>
          <a:bodyPr wrap="square" lIns="0" tIns="0" rIns="0" bIns="0" rtlCol="0">
            <a:spAutoFit/>
          </a:bodyPr>
          <a:lstStyle/>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HSQE Excellence</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Ethical Business and Sustainability</a:t>
            </a:r>
            <a:endParaRPr lang="en-US" sz="12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endParaRPr lang="en-US" sz="12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Innovation and Change</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US" sz="1400" b="1" dirty="0">
                <a:solidFill>
                  <a:srgbClr val="113454"/>
                </a:solidFill>
                <a:latin typeface="Segoe UI" panose="020B0502040204020203" pitchFamily="34" charset="0"/>
                <a:cs typeface="Segoe UI" panose="020B0502040204020203" pitchFamily="34" charset="0"/>
              </a:rPr>
              <a:t>Effective Human Resources</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Training Ashore and Onboard</a:t>
            </a:r>
          </a:p>
        </p:txBody>
      </p:sp>
      <p:sp>
        <p:nvSpPr>
          <p:cNvPr id="14" name="Rectangle 13">
            <a:extLst>
              <a:ext uri="{FF2B5EF4-FFF2-40B4-BE49-F238E27FC236}">
                <a16:creationId xmlns:a16="http://schemas.microsoft.com/office/drawing/2014/main" id="{8A035466-0746-491B-B0F0-CA4CD158A30A}"/>
              </a:ext>
            </a:extLst>
          </p:cNvPr>
          <p:cNvSpPr/>
          <p:nvPr/>
        </p:nvSpPr>
        <p:spPr>
          <a:xfrm>
            <a:off x="1396207" y="2211563"/>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6" name="Picture 5">
            <a:extLst>
              <a:ext uri="{FF2B5EF4-FFF2-40B4-BE49-F238E27FC236}">
                <a16:creationId xmlns:a16="http://schemas.microsoft.com/office/drawing/2014/main" id="{681F5A63-7B1B-D847-8970-B9A1246690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4203" y="-3236"/>
            <a:ext cx="5397795" cy="6861236"/>
          </a:xfrm>
          <a:prstGeom prst="rect">
            <a:avLst/>
          </a:prstGeom>
        </p:spPr>
      </p:pic>
      <p:sp>
        <p:nvSpPr>
          <p:cNvPr id="13" name="Rectangle 12">
            <a:extLst>
              <a:ext uri="{FF2B5EF4-FFF2-40B4-BE49-F238E27FC236}">
                <a16:creationId xmlns:a16="http://schemas.microsoft.com/office/drawing/2014/main" id="{E5CBEB16-B1BA-C844-8E39-5BAA700FD522}"/>
              </a:ext>
            </a:extLst>
          </p:cNvPr>
          <p:cNvSpPr/>
          <p:nvPr/>
        </p:nvSpPr>
        <p:spPr>
          <a:xfrm>
            <a:off x="6794203" y="0"/>
            <a:ext cx="5397797" cy="6858000"/>
          </a:xfrm>
          <a:prstGeom prst="rect">
            <a:avLst/>
          </a:prstGeom>
          <a:solidFill>
            <a:schemeClr val="tx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TextBox 1">
            <a:extLst>
              <a:ext uri="{FF2B5EF4-FFF2-40B4-BE49-F238E27FC236}">
                <a16:creationId xmlns:a16="http://schemas.microsoft.com/office/drawing/2014/main" id="{BC8C0AF0-9C60-0AB8-C78C-E80CD43A247C}"/>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23</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7601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4AF82-6CF3-7584-644C-5FC874400D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4"/>
          <a:stretch/>
        </p:blipFill>
        <p:spPr>
          <a:xfrm>
            <a:off x="0" y="-845"/>
            <a:ext cx="12211479" cy="194201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422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HSQE Excellence</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GB" sz="1600" b="1" dirty="0">
                    <a:solidFill>
                      <a:srgbClr val="113454"/>
                    </a:solidFill>
                    <a:latin typeface="Segoe UI" panose="020B0502040204020203" pitchFamily="34" charset="0"/>
                    <a:cs typeface="Segoe UI" panose="020B0502040204020203" pitchFamily="34" charset="0"/>
                  </a:rPr>
                  <a:t>Do it right consistently, do it better continuously</a:t>
                </a:r>
                <a:endParaRPr lang="en-US" sz="1600" b="1" dirty="0">
                  <a:solidFill>
                    <a:srgbClr val="113454"/>
                  </a:solidFill>
                  <a:latin typeface="Segoe UI" panose="020B0502040204020203" pitchFamily="34" charset="0"/>
                  <a:cs typeface="Segoe UI" panose="020B0502040204020203" pitchFamily="34" charset="0"/>
                </a:endParaRP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41632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continuously </a:t>
            </a:r>
            <a:r>
              <a:rPr lang="en-GB" sz="1200" b="1" dirty="0">
                <a:solidFill>
                  <a:schemeClr val="tx1">
                    <a:lumMod val="75000"/>
                    <a:lumOff val="25000"/>
                  </a:schemeClr>
                </a:solidFill>
                <a:latin typeface="Segoe UI" panose="020B0502040204020203" pitchFamily="34" charset="0"/>
                <a:cs typeface="Segoe UI" panose="020B0502040204020203" pitchFamily="34" charset="0"/>
              </a:rPr>
              <a:t>pursue operational excellence through strong commitment to maritime HSQE aspects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Health, safety, quality and environmental protection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core principles of our business</a:t>
            </a:r>
            <a:r>
              <a:rPr lang="en-GB" sz="1200" dirty="0">
                <a:solidFill>
                  <a:schemeClr val="tx1">
                    <a:lumMod val="75000"/>
                    <a:lumOff val="25000"/>
                  </a:schemeClr>
                </a:solidFill>
                <a:latin typeface="Segoe UI" panose="020B0502040204020203" pitchFamily="34" charset="0"/>
                <a:cs typeface="Segoe UI" panose="020B0502040204020203" pitchFamily="34" charset="0"/>
              </a:rPr>
              <a:t>. They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 foundation to everything we do</a:t>
            </a:r>
            <a:r>
              <a:rPr lang="en-GB" sz="1200" dirty="0">
                <a:solidFill>
                  <a:schemeClr val="tx1">
                    <a:lumMod val="75000"/>
                    <a:lumOff val="25000"/>
                  </a:schemeClr>
                </a:solidFill>
                <a:latin typeface="Segoe UI" panose="020B0502040204020203" pitchFamily="34" charset="0"/>
                <a:cs typeface="Segoe UI" panose="020B0502040204020203" pitchFamily="34" charset="0"/>
              </a:rPr>
              <a:t>. Our decision making, actions and behaviours will adhere to these principles 100% of the time</a:t>
            </a:r>
            <a:r>
              <a:rPr lang="en-GB" sz="1200" b="0" i="0" u="none" strike="noStrike" dirty="0">
                <a:solidFill>
                  <a:srgbClr val="2D2A26"/>
                </a:solidFill>
                <a:effectLst/>
                <a:latin typeface="MuseoSans-300"/>
              </a:rPr>
              <a:t>.</a:t>
            </a:r>
          </a:p>
          <a:p>
            <a:pPr algn="just"/>
            <a:endParaRPr lang="en-GB" sz="1200" dirty="0">
              <a:solidFill>
                <a:srgbClr val="2D2A26"/>
              </a:solidFill>
              <a:latin typeface="MuseoSans-30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have our own strict quality standards which comply with all applicable requirements</a:t>
            </a:r>
            <a:r>
              <a:rPr lang="en-GB" sz="1200" dirty="0">
                <a:solidFill>
                  <a:schemeClr val="tx1">
                    <a:lumMod val="75000"/>
                    <a:lumOff val="25000"/>
                  </a:schemeClr>
                </a:solidFill>
                <a:latin typeface="Segoe UI" panose="020B0502040204020203" pitchFamily="34" charset="0"/>
                <a:cs typeface="Segoe UI" panose="020B0502040204020203" pitchFamily="34" charset="0"/>
              </a:rPr>
              <a:t> determined by regulatory authorities,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&amp; Action and our clients’ standards.</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301096"/>
          </a:xfrm>
          <a:prstGeom prst="rect">
            <a:avLst/>
          </a:prstGeom>
          <a:noFill/>
        </p:spPr>
        <p:txBody>
          <a:bodyPr wrap="square" lIns="0" rIns="0" rtlCol="0">
            <a:spAutoFit/>
          </a:bodyPr>
          <a:lstStyle/>
          <a:p>
            <a:pPr algn="just">
              <a:lnSpc>
                <a:spcPts val="1800"/>
              </a:lnSpc>
            </a:pPr>
            <a:r>
              <a:rPr lang="en-GB" sz="1200" dirty="0">
                <a:solidFill>
                  <a:schemeClr val="tx1">
                    <a:lumMod val="75000"/>
                    <a:lumOff val="25000"/>
                  </a:schemeClr>
                </a:solidFill>
                <a:latin typeface="Segoe UI" panose="020B0502040204020203" pitchFamily="34" charset="0"/>
                <a:cs typeface="Segoe UI" panose="020B0502040204020203" pitchFamily="34" charset="0"/>
              </a:rPr>
              <a:t>Our </a:t>
            </a:r>
            <a:r>
              <a:rPr lang="en-GB" sz="1200" b="1" dirty="0">
                <a:solidFill>
                  <a:schemeClr val="tx1">
                    <a:lumMod val="75000"/>
                    <a:lumOff val="25000"/>
                  </a:schemeClr>
                </a:solidFill>
                <a:latin typeface="Segoe UI" panose="020B0502040204020203" pitchFamily="34" charset="0"/>
                <a:cs typeface="Segoe UI" panose="020B0502040204020203" pitchFamily="34" charset="0"/>
              </a:rPr>
              <a:t>primary goal is to avoid causing any harm to people or the environment</a:t>
            </a:r>
            <a:r>
              <a:rPr lang="en-GB" sz="1200" dirty="0">
                <a:solidFill>
                  <a:schemeClr val="tx1">
                    <a:lumMod val="75000"/>
                    <a:lumOff val="25000"/>
                  </a:schemeClr>
                </a:solidFill>
                <a:latin typeface="Segoe UI" panose="020B0502040204020203" pitchFamily="34" charset="0"/>
                <a:cs typeface="Segoe UI" panose="020B0502040204020203" pitchFamily="34" charset="0"/>
              </a:rPr>
              <a:t>. We continuously strive to improve the quality and safety of our services.</a:t>
            </a:r>
          </a:p>
          <a:p>
            <a:pPr algn="just">
              <a:lnSpc>
                <a:spcPts val="1800"/>
              </a:lnSpc>
            </a:pP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lnSpc>
                <a:spcPts val="1800"/>
              </a:lnSpc>
            </a:pPr>
            <a:r>
              <a:rPr lang="en-GB" sz="1200" dirty="0">
                <a:solidFill>
                  <a:schemeClr val="tx1">
                    <a:lumMod val="75000"/>
                    <a:lumOff val="25000"/>
                  </a:schemeClr>
                </a:solidFill>
                <a:latin typeface="Segoe UI" panose="020B0502040204020203" pitchFamily="34" charset="0"/>
                <a:cs typeface="Segoe UI" panose="020B0502040204020203" pitchFamily="34" charset="0"/>
              </a:rPr>
              <a:t>We actively seek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minimize the environmental impact of our own operations </a:t>
            </a:r>
            <a:r>
              <a:rPr lang="en-GB" sz="1200" dirty="0">
                <a:solidFill>
                  <a:schemeClr val="tx1">
                    <a:lumMod val="75000"/>
                    <a:lumOff val="25000"/>
                  </a:schemeClr>
                </a:solidFill>
                <a:latin typeface="Segoe UI" panose="020B0502040204020203" pitchFamily="34" charset="0"/>
                <a:cs typeface="Segoe UI" panose="020B0502040204020203" pitchFamily="34" charset="0"/>
              </a:rPr>
              <a:t>and minimize or even eliminate hazardous emissions.</a:t>
            </a:r>
          </a:p>
          <a:p>
            <a:pPr algn="just">
              <a:lnSpc>
                <a:spcPts val="1800"/>
              </a:lnSpc>
            </a:pP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lnSpc>
                <a:spcPts val="1800"/>
              </a:lnSpc>
            </a:pPr>
            <a:r>
              <a:rPr lang="en-GB" sz="1200" dirty="0">
                <a:solidFill>
                  <a:schemeClr val="tx1">
                    <a:lumMod val="75000"/>
                    <a:lumOff val="25000"/>
                  </a:schemeClr>
                </a:solidFill>
                <a:latin typeface="Segoe UI" panose="020B0502040204020203" pitchFamily="34" charset="0"/>
                <a:cs typeface="Segoe UI" panose="020B0502040204020203" pitchFamily="34" charset="0"/>
              </a:rPr>
              <a:t>We recognize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 importance of an effective security program to protect our personnel, assets, information, integrity and reputation from threats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539157"/>
          </a:xfrm>
          <a:prstGeom prst="rect">
            <a:avLst/>
          </a:prstGeom>
          <a:noFill/>
        </p:spPr>
        <p:txBody>
          <a:bodyPr wrap="square" lIns="0" rIns="0" rtlCol="0">
            <a:spAutoFit/>
          </a:bodyPr>
          <a:lstStyle/>
          <a:p>
            <a:pPr algn="just">
              <a:lnSpc>
                <a:spcPts val="1800"/>
              </a:lnSpc>
            </a:pPr>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mitigate risks by engaging in activities that focus on the core competencies of crisis management, prevention, preparedness, response and recovery</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lnSpc>
                <a:spcPts val="1800"/>
              </a:lnSpc>
            </a:pP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lnSpc>
                <a:spcPts val="1800"/>
              </a:lnSpc>
            </a:pPr>
            <a:r>
              <a:rPr lang="en-GB" sz="1200" b="1" dirty="0">
                <a:solidFill>
                  <a:schemeClr val="tx1">
                    <a:lumMod val="75000"/>
                    <a:lumOff val="25000"/>
                  </a:schemeClr>
                </a:solidFill>
                <a:latin typeface="Segoe UI" panose="020B0502040204020203" pitchFamily="34" charset="0"/>
                <a:cs typeface="Segoe UI" panose="020B0502040204020203" pitchFamily="34" charset="0"/>
              </a:rPr>
              <a:t>Through our optimized integrated management systems we </a:t>
            </a:r>
            <a:r>
              <a:rPr lang="en-GB" sz="1200" dirty="0">
                <a:solidFill>
                  <a:schemeClr val="tx1">
                    <a:lumMod val="75000"/>
                    <a:lumOff val="25000"/>
                  </a:schemeClr>
                </a:solidFill>
                <a:latin typeface="Segoe UI" panose="020B0502040204020203" pitchFamily="34" charset="0"/>
                <a:cs typeface="Segoe UI" panose="020B0502040204020203" pitchFamily="34" charset="0"/>
              </a:rPr>
              <a:t>embed HSQE into our daily operations.</a:t>
            </a:r>
          </a:p>
          <a:p>
            <a:pPr algn="just">
              <a:lnSpc>
                <a:spcPts val="1800"/>
              </a:lnSpc>
            </a:pP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13454"/>
                </a:solidFill>
                <a:latin typeface="Segoe UI" panose="020B0502040204020203" pitchFamily="34" charset="0"/>
                <a:cs typeface="Segoe UI" panose="020B0502040204020203" pitchFamily="34" charset="0"/>
              </a:rPr>
              <a:t>We don’t just comply, we take HSQE concerns to heart.</a:t>
            </a:r>
          </a:p>
        </p:txBody>
      </p:sp>
    </p:spTree>
    <p:extLst>
      <p:ext uri="{BB962C8B-B14F-4D97-AF65-F5344CB8AC3E}">
        <p14:creationId xmlns:p14="http://schemas.microsoft.com/office/powerpoint/2010/main" val="420187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5D37FC1-0458-0245-D9AA-FDE5CCDAAA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4"/>
          <a:stretch/>
        </p:blipFill>
        <p:spPr>
          <a:xfrm>
            <a:off x="0" y="-845"/>
            <a:ext cx="12211479" cy="1942011"/>
          </a:xfrm>
          <a:prstGeom prst="rect">
            <a:avLst/>
          </a:prstGeom>
        </p:spPr>
      </p:pic>
      <p:sp>
        <p:nvSpPr>
          <p:cNvPr id="67" name="Rectangle 66">
            <a:extLst>
              <a:ext uri="{FF2B5EF4-FFF2-40B4-BE49-F238E27FC236}">
                <a16:creationId xmlns:a16="http://schemas.microsoft.com/office/drawing/2014/main" id="{B471AC5B-1B53-45CA-7B40-BFA06D0FFDD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86" name="Straight Connector 85">
            <a:extLst>
              <a:ext uri="{FF2B5EF4-FFF2-40B4-BE49-F238E27FC236}">
                <a16:creationId xmlns:a16="http://schemas.microsoft.com/office/drawing/2014/main" id="{0DD1DD6B-823A-E04F-9C90-1F05EBA68F43}"/>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D3616F0-B3C3-2749-89F1-BC3FE688FECA}"/>
              </a:ext>
            </a:extLst>
          </p:cNvPr>
          <p:cNvSpPr/>
          <p:nvPr/>
        </p:nvSpPr>
        <p:spPr>
          <a:xfrm>
            <a:off x="7525422" y="201123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 Integrated Management System (IMS) is in place covering all HSQE relevant aspects/policies and industry’s requirements. IMS is optimized/simplified to maximize implementation, consistency and compliance.</a:t>
            </a:r>
          </a:p>
        </p:txBody>
      </p:sp>
      <p:cxnSp>
        <p:nvCxnSpPr>
          <p:cNvPr id="88" name="Straight Connector 87">
            <a:extLst>
              <a:ext uri="{FF2B5EF4-FFF2-40B4-BE49-F238E27FC236}">
                <a16:creationId xmlns:a16="http://schemas.microsoft.com/office/drawing/2014/main" id="{C12DCBA5-6F0C-6B4F-A9C4-313F2EA48FE2}"/>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C358C01-96A6-2247-A8B6-BAA2E3427051}"/>
              </a:ext>
            </a:extLst>
          </p:cNvPr>
          <p:cNvSpPr/>
          <p:nvPr/>
        </p:nvSpPr>
        <p:spPr>
          <a:xfrm>
            <a:off x="7513213" y="4808651"/>
            <a:ext cx="4572584" cy="461665"/>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IMS and HSQE training plan including CBTs and internal/external trainings is in place.  </a:t>
            </a:r>
          </a:p>
        </p:txBody>
      </p:sp>
      <p:cxnSp>
        <p:nvCxnSpPr>
          <p:cNvPr id="90" name="Straight Connector 89">
            <a:extLst>
              <a:ext uri="{FF2B5EF4-FFF2-40B4-BE49-F238E27FC236}">
                <a16:creationId xmlns:a16="http://schemas.microsoft.com/office/drawing/2014/main" id="{0E472D27-D62B-1C4B-9B6D-568F9388089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A81968B-359D-B34A-A3C8-45850FD5C25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7BC423F3-3ECB-FD45-AE0C-3A2CD4F0E57B}"/>
              </a:ext>
            </a:extLst>
          </p:cNvPr>
          <p:cNvSpPr/>
          <p:nvPr/>
        </p:nvSpPr>
        <p:spPr>
          <a:xfrm>
            <a:off x="7525422" y="3367198"/>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HSQE and IMS improvement: Periodic Management Review committee meetings with KPIs and related improvement action plans.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0" name="Straight Connector 99">
            <a:extLst>
              <a:ext uri="{FF2B5EF4-FFF2-40B4-BE49-F238E27FC236}">
                <a16:creationId xmlns:a16="http://schemas.microsoft.com/office/drawing/2014/main" id="{C0A4504E-2E5C-3A4E-816F-462E58AFC5C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12950E5-CB4A-3C4D-ABBC-12F37ADF26DE}"/>
              </a:ext>
            </a:extLst>
          </p:cNvPr>
          <p:cNvSpPr/>
          <p:nvPr/>
        </p:nvSpPr>
        <p:spPr>
          <a:xfrm>
            <a:off x="7536981" y="6046879"/>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Fleet (navigation, cargo, engineering, mooring/anchoring, etc.) safety, management and maintenance related procedures are in place.</a:t>
            </a:r>
          </a:p>
        </p:txBody>
      </p:sp>
      <p:cxnSp>
        <p:nvCxnSpPr>
          <p:cNvPr id="103" name="Straight Connector 102">
            <a:extLst>
              <a:ext uri="{FF2B5EF4-FFF2-40B4-BE49-F238E27FC236}">
                <a16:creationId xmlns:a16="http://schemas.microsoft.com/office/drawing/2014/main" id="{9073CD7A-F65E-3548-82C2-C8BFB3313358}"/>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DE2210-0349-BE4D-B313-EFCA7A742A61}"/>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851639-6508-C646-B25C-C439A4D3B38E}"/>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7BDBDB3-6087-F34E-803E-B0690D3B66B7}"/>
              </a:ext>
            </a:extLst>
          </p:cNvPr>
          <p:cNvSpPr/>
          <p:nvPr/>
        </p:nvSpPr>
        <p:spPr>
          <a:xfrm>
            <a:off x="103004" y="2704128"/>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commitment in HSQE excellence and IMS implementation is defined in vision/mission statements, policies and procedures.</a:t>
            </a:r>
          </a:p>
        </p:txBody>
      </p:sp>
      <p:sp>
        <p:nvSpPr>
          <p:cNvPr id="107" name="Freeform 106">
            <a:extLst>
              <a:ext uri="{FF2B5EF4-FFF2-40B4-BE49-F238E27FC236}">
                <a16:creationId xmlns:a16="http://schemas.microsoft.com/office/drawing/2014/main" id="{09C560E0-2DA4-BF4F-9131-7CB40DD713A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8" name="Freeform 107">
            <a:extLst>
              <a:ext uri="{FF2B5EF4-FFF2-40B4-BE49-F238E27FC236}">
                <a16:creationId xmlns:a16="http://schemas.microsoft.com/office/drawing/2014/main" id="{F56F91CF-FF86-6341-B1A3-D16F41601F0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9" name="Freeform 108">
            <a:extLst>
              <a:ext uri="{FF2B5EF4-FFF2-40B4-BE49-F238E27FC236}">
                <a16:creationId xmlns:a16="http://schemas.microsoft.com/office/drawing/2014/main" id="{5E9E6EE8-8F79-0E47-AFF2-533A0AC15B63}"/>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0" name="Freeform 109">
            <a:extLst>
              <a:ext uri="{FF2B5EF4-FFF2-40B4-BE49-F238E27FC236}">
                <a16:creationId xmlns:a16="http://schemas.microsoft.com/office/drawing/2014/main" id="{F705413A-5CE3-0948-B2DE-E8C9BC6AF961}"/>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1" name="Freeform 110">
            <a:extLst>
              <a:ext uri="{FF2B5EF4-FFF2-40B4-BE49-F238E27FC236}">
                <a16:creationId xmlns:a16="http://schemas.microsoft.com/office/drawing/2014/main" id="{CA394C2C-6A7C-8B4D-A3D7-8B649BCD1CAE}"/>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2" name="Freeform 111">
            <a:extLst>
              <a:ext uri="{FF2B5EF4-FFF2-40B4-BE49-F238E27FC236}">
                <a16:creationId xmlns:a16="http://schemas.microsoft.com/office/drawing/2014/main" id="{310B9A9C-4563-4D4F-AB1A-73FCAC8FF469}"/>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13" name="Group 112">
            <a:extLst>
              <a:ext uri="{FF2B5EF4-FFF2-40B4-BE49-F238E27FC236}">
                <a16:creationId xmlns:a16="http://schemas.microsoft.com/office/drawing/2014/main" id="{86BB73AB-E1D7-674E-A559-E9962AA9A5E9}"/>
              </a:ext>
            </a:extLst>
          </p:cNvPr>
          <p:cNvGrpSpPr/>
          <p:nvPr/>
        </p:nvGrpSpPr>
        <p:grpSpPr>
          <a:xfrm>
            <a:off x="4854826" y="2693616"/>
            <a:ext cx="842841" cy="831472"/>
            <a:chOff x="4722964" y="1949488"/>
            <a:chExt cx="1090878" cy="1090878"/>
          </a:xfrm>
          <a:solidFill>
            <a:srgbClr val="14416B"/>
          </a:solidFill>
          <a:effectLst/>
        </p:grpSpPr>
        <p:sp>
          <p:nvSpPr>
            <p:cNvPr id="114" name="Oval 113">
              <a:extLst>
                <a:ext uri="{FF2B5EF4-FFF2-40B4-BE49-F238E27FC236}">
                  <a16:creationId xmlns:a16="http://schemas.microsoft.com/office/drawing/2014/main" id="{21EB15B5-AE77-314D-9946-CB258AC7214E}"/>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Freeform 6">
              <a:extLst>
                <a:ext uri="{FF2B5EF4-FFF2-40B4-BE49-F238E27FC236}">
                  <a16:creationId xmlns:a16="http://schemas.microsoft.com/office/drawing/2014/main" id="{9340397B-FEA1-574F-8743-7102CDF77811}"/>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6" name="Group 115">
            <a:extLst>
              <a:ext uri="{FF2B5EF4-FFF2-40B4-BE49-F238E27FC236}">
                <a16:creationId xmlns:a16="http://schemas.microsoft.com/office/drawing/2014/main" id="{A983CFFA-4AAD-C54B-8F5D-39A44A3A5728}"/>
              </a:ext>
            </a:extLst>
          </p:cNvPr>
          <p:cNvGrpSpPr/>
          <p:nvPr/>
        </p:nvGrpSpPr>
        <p:grpSpPr>
          <a:xfrm>
            <a:off x="6559823" y="5962570"/>
            <a:ext cx="842841" cy="831472"/>
            <a:chOff x="6427961" y="5218442"/>
            <a:chExt cx="1090878" cy="1090878"/>
          </a:xfrm>
          <a:solidFill>
            <a:srgbClr val="113454"/>
          </a:solidFill>
          <a:effectLst/>
        </p:grpSpPr>
        <p:sp>
          <p:nvSpPr>
            <p:cNvPr id="118" name="Oval 117">
              <a:extLst>
                <a:ext uri="{FF2B5EF4-FFF2-40B4-BE49-F238E27FC236}">
                  <a16:creationId xmlns:a16="http://schemas.microsoft.com/office/drawing/2014/main" id="{241F0A02-5F98-7644-93F4-65366E4F3A0B}"/>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9" name="Group 118">
              <a:extLst>
                <a:ext uri="{FF2B5EF4-FFF2-40B4-BE49-F238E27FC236}">
                  <a16:creationId xmlns:a16="http://schemas.microsoft.com/office/drawing/2014/main" id="{4877A3C7-6ABE-E74C-A307-B1EF7F2B6EA7}"/>
                </a:ext>
              </a:extLst>
            </p:cNvPr>
            <p:cNvGrpSpPr/>
            <p:nvPr/>
          </p:nvGrpSpPr>
          <p:grpSpPr>
            <a:xfrm>
              <a:off x="6737657" y="5533773"/>
              <a:ext cx="480386" cy="480093"/>
              <a:chOff x="3500438" y="1303338"/>
              <a:chExt cx="5207000" cy="5203826"/>
            </a:xfrm>
            <a:grpFill/>
          </p:grpSpPr>
          <p:sp>
            <p:nvSpPr>
              <p:cNvPr id="120" name="Freeform 11">
                <a:extLst>
                  <a:ext uri="{FF2B5EF4-FFF2-40B4-BE49-F238E27FC236}">
                    <a16:creationId xmlns:a16="http://schemas.microsoft.com/office/drawing/2014/main" id="{51CBE118-02A6-464F-B9EB-F897782361D4}"/>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21" name="Freeform 12">
                <a:extLst>
                  <a:ext uri="{FF2B5EF4-FFF2-40B4-BE49-F238E27FC236}">
                    <a16:creationId xmlns:a16="http://schemas.microsoft.com/office/drawing/2014/main" id="{B6A7DA9C-03B1-BC4E-80E9-9BA0ECBF87E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22" name="Group 121">
            <a:extLst>
              <a:ext uri="{FF2B5EF4-FFF2-40B4-BE49-F238E27FC236}">
                <a16:creationId xmlns:a16="http://schemas.microsoft.com/office/drawing/2014/main" id="{51FE2FF9-5E7A-E648-8E73-8BC63B63A2AE}"/>
              </a:ext>
            </a:extLst>
          </p:cNvPr>
          <p:cNvGrpSpPr/>
          <p:nvPr/>
        </p:nvGrpSpPr>
        <p:grpSpPr>
          <a:xfrm>
            <a:off x="6559824" y="4647134"/>
            <a:ext cx="842841" cy="831472"/>
            <a:chOff x="6427962" y="3903006"/>
            <a:chExt cx="1090878" cy="1090878"/>
          </a:xfrm>
          <a:solidFill>
            <a:srgbClr val="176AAE"/>
          </a:solidFill>
          <a:effectLst/>
        </p:grpSpPr>
        <p:sp>
          <p:nvSpPr>
            <p:cNvPr id="123" name="Oval 122">
              <a:extLst>
                <a:ext uri="{FF2B5EF4-FFF2-40B4-BE49-F238E27FC236}">
                  <a16:creationId xmlns:a16="http://schemas.microsoft.com/office/drawing/2014/main" id="{725685E4-15BB-1F48-A956-CBB9E0C2F330}"/>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4" name="Group 123">
              <a:extLst>
                <a:ext uri="{FF2B5EF4-FFF2-40B4-BE49-F238E27FC236}">
                  <a16:creationId xmlns:a16="http://schemas.microsoft.com/office/drawing/2014/main" id="{F3012DC2-FCE0-3F4B-BCE5-524B82025C76}"/>
                </a:ext>
              </a:extLst>
            </p:cNvPr>
            <p:cNvGrpSpPr/>
            <p:nvPr/>
          </p:nvGrpSpPr>
          <p:grpSpPr>
            <a:xfrm>
              <a:off x="6696203" y="4286992"/>
              <a:ext cx="554398" cy="322906"/>
              <a:chOff x="1127125" y="4879975"/>
              <a:chExt cx="7307263" cy="4256087"/>
            </a:xfrm>
            <a:grpFill/>
          </p:grpSpPr>
          <p:sp>
            <p:nvSpPr>
              <p:cNvPr id="125" name="Freeform 17">
                <a:extLst>
                  <a:ext uri="{FF2B5EF4-FFF2-40B4-BE49-F238E27FC236}">
                    <a16:creationId xmlns:a16="http://schemas.microsoft.com/office/drawing/2014/main" id="{11704827-238C-FD4A-8602-1016762973BD}"/>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18">
                <a:extLst>
                  <a:ext uri="{FF2B5EF4-FFF2-40B4-BE49-F238E27FC236}">
                    <a16:creationId xmlns:a16="http://schemas.microsoft.com/office/drawing/2014/main" id="{C7C13500-F273-7743-AC9C-9016AAA40C16}"/>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19">
                <a:extLst>
                  <a:ext uri="{FF2B5EF4-FFF2-40B4-BE49-F238E27FC236}">
                    <a16:creationId xmlns:a16="http://schemas.microsoft.com/office/drawing/2014/main" id="{3B585351-4BB9-884B-BA6B-840B53DA721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20">
                <a:extLst>
                  <a:ext uri="{FF2B5EF4-FFF2-40B4-BE49-F238E27FC236}">
                    <a16:creationId xmlns:a16="http://schemas.microsoft.com/office/drawing/2014/main" id="{D0B5955C-984B-3340-955D-3493721E8714}"/>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9" name="Group 128">
            <a:extLst>
              <a:ext uri="{FF2B5EF4-FFF2-40B4-BE49-F238E27FC236}">
                <a16:creationId xmlns:a16="http://schemas.microsoft.com/office/drawing/2014/main" id="{0658F7D6-BA0B-174C-8249-AD13F0A6F0A1}"/>
              </a:ext>
            </a:extLst>
          </p:cNvPr>
          <p:cNvGrpSpPr/>
          <p:nvPr/>
        </p:nvGrpSpPr>
        <p:grpSpPr>
          <a:xfrm>
            <a:off x="6559825" y="3354980"/>
            <a:ext cx="842841" cy="831472"/>
            <a:chOff x="6427963" y="2610852"/>
            <a:chExt cx="1090878" cy="1090878"/>
          </a:xfrm>
          <a:solidFill>
            <a:srgbClr val="154D7F"/>
          </a:solidFill>
          <a:effectLst/>
        </p:grpSpPr>
        <p:sp>
          <p:nvSpPr>
            <p:cNvPr id="130" name="Oval 129">
              <a:extLst>
                <a:ext uri="{FF2B5EF4-FFF2-40B4-BE49-F238E27FC236}">
                  <a16:creationId xmlns:a16="http://schemas.microsoft.com/office/drawing/2014/main" id="{41CA0B1F-184E-3E4A-9F36-32B680687198}"/>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Freeform 25">
              <a:extLst>
                <a:ext uri="{FF2B5EF4-FFF2-40B4-BE49-F238E27FC236}">
                  <a16:creationId xmlns:a16="http://schemas.microsoft.com/office/drawing/2014/main" id="{FF9EF946-9E24-0E40-84DD-F035FC921248}"/>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2" name="Group 131">
            <a:extLst>
              <a:ext uri="{FF2B5EF4-FFF2-40B4-BE49-F238E27FC236}">
                <a16:creationId xmlns:a16="http://schemas.microsoft.com/office/drawing/2014/main" id="{3635457F-A293-F54D-80B4-4925BE554888}"/>
              </a:ext>
            </a:extLst>
          </p:cNvPr>
          <p:cNvGrpSpPr/>
          <p:nvPr/>
        </p:nvGrpSpPr>
        <p:grpSpPr>
          <a:xfrm>
            <a:off x="6559825" y="2040628"/>
            <a:ext cx="842841" cy="831472"/>
            <a:chOff x="6427963" y="1296500"/>
            <a:chExt cx="1090878" cy="1090878"/>
          </a:xfrm>
          <a:solidFill>
            <a:srgbClr val="113454"/>
          </a:solidFill>
          <a:effectLst/>
        </p:grpSpPr>
        <p:sp>
          <p:nvSpPr>
            <p:cNvPr id="133" name="Oval 132">
              <a:extLst>
                <a:ext uri="{FF2B5EF4-FFF2-40B4-BE49-F238E27FC236}">
                  <a16:creationId xmlns:a16="http://schemas.microsoft.com/office/drawing/2014/main" id="{D9D21657-02A4-5546-B470-5B61EDF69BF5}"/>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Freeform 30">
              <a:extLst>
                <a:ext uri="{FF2B5EF4-FFF2-40B4-BE49-F238E27FC236}">
                  <a16:creationId xmlns:a16="http://schemas.microsoft.com/office/drawing/2014/main" id="{A90146F1-9722-1942-893A-9C3D8329473D}"/>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5" name="Group 134">
            <a:extLst>
              <a:ext uri="{FF2B5EF4-FFF2-40B4-BE49-F238E27FC236}">
                <a16:creationId xmlns:a16="http://schemas.microsoft.com/office/drawing/2014/main" id="{48FA990D-02EA-9D41-827B-7C000E78B961}"/>
              </a:ext>
            </a:extLst>
          </p:cNvPr>
          <p:cNvGrpSpPr/>
          <p:nvPr/>
        </p:nvGrpSpPr>
        <p:grpSpPr>
          <a:xfrm>
            <a:off x="4854824" y="5301204"/>
            <a:ext cx="842841" cy="831472"/>
            <a:chOff x="4722962" y="4557076"/>
            <a:chExt cx="1090878" cy="1090878"/>
          </a:xfrm>
          <a:solidFill>
            <a:srgbClr val="144069"/>
          </a:solidFill>
          <a:effectLst/>
        </p:grpSpPr>
        <p:sp>
          <p:nvSpPr>
            <p:cNvPr id="136" name="Oval 135">
              <a:extLst>
                <a:ext uri="{FF2B5EF4-FFF2-40B4-BE49-F238E27FC236}">
                  <a16:creationId xmlns:a16="http://schemas.microsoft.com/office/drawing/2014/main" id="{4B925443-A13A-1942-AFF9-4F74D57EF8E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7" name="Group 136">
              <a:extLst>
                <a:ext uri="{FF2B5EF4-FFF2-40B4-BE49-F238E27FC236}">
                  <a16:creationId xmlns:a16="http://schemas.microsoft.com/office/drawing/2014/main" id="{1464259E-E6EC-3C4E-9624-2A2C2DAECC8B}"/>
                </a:ext>
              </a:extLst>
            </p:cNvPr>
            <p:cNvGrpSpPr/>
            <p:nvPr/>
          </p:nvGrpSpPr>
          <p:grpSpPr>
            <a:xfrm>
              <a:off x="5032576" y="4873269"/>
              <a:ext cx="477366" cy="478369"/>
              <a:chOff x="3194050" y="3822700"/>
              <a:chExt cx="6042025" cy="6054725"/>
            </a:xfrm>
            <a:grpFill/>
          </p:grpSpPr>
          <p:sp>
            <p:nvSpPr>
              <p:cNvPr id="138" name="Freeform 35">
                <a:extLst>
                  <a:ext uri="{FF2B5EF4-FFF2-40B4-BE49-F238E27FC236}">
                    <a16:creationId xmlns:a16="http://schemas.microsoft.com/office/drawing/2014/main" id="{71FF6CE1-D591-6B48-A8C1-B8D02912DC9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36">
                <a:extLst>
                  <a:ext uri="{FF2B5EF4-FFF2-40B4-BE49-F238E27FC236}">
                    <a16:creationId xmlns:a16="http://schemas.microsoft.com/office/drawing/2014/main" id="{749BC4C3-0658-574C-B5D0-A99A944BF1AC}"/>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37">
                <a:extLst>
                  <a:ext uri="{FF2B5EF4-FFF2-40B4-BE49-F238E27FC236}">
                    <a16:creationId xmlns:a16="http://schemas.microsoft.com/office/drawing/2014/main" id="{E514DD49-60A7-8140-BEB5-87635B0C338F}"/>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38">
                <a:extLst>
                  <a:ext uri="{FF2B5EF4-FFF2-40B4-BE49-F238E27FC236}">
                    <a16:creationId xmlns:a16="http://schemas.microsoft.com/office/drawing/2014/main" id="{D50EB6F0-681B-7546-92B7-118FB5F36EB3}"/>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42" name="Group 141">
            <a:extLst>
              <a:ext uri="{FF2B5EF4-FFF2-40B4-BE49-F238E27FC236}">
                <a16:creationId xmlns:a16="http://schemas.microsoft.com/office/drawing/2014/main" id="{3A24B880-5708-D046-9345-222220F63BEA}"/>
              </a:ext>
            </a:extLst>
          </p:cNvPr>
          <p:cNvGrpSpPr/>
          <p:nvPr/>
        </p:nvGrpSpPr>
        <p:grpSpPr>
          <a:xfrm>
            <a:off x="4854825" y="3997410"/>
            <a:ext cx="842841" cy="831472"/>
            <a:chOff x="4722963" y="3253282"/>
            <a:chExt cx="1090878" cy="1090878"/>
          </a:xfrm>
          <a:solidFill>
            <a:srgbClr val="165992"/>
          </a:solidFill>
          <a:effectLst/>
        </p:grpSpPr>
        <p:sp>
          <p:nvSpPr>
            <p:cNvPr id="143" name="Oval 142">
              <a:extLst>
                <a:ext uri="{FF2B5EF4-FFF2-40B4-BE49-F238E27FC236}">
                  <a16:creationId xmlns:a16="http://schemas.microsoft.com/office/drawing/2014/main" id="{AB68A56F-0180-6548-9EF4-98D95C472C3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Freeform 43">
              <a:extLst>
                <a:ext uri="{FF2B5EF4-FFF2-40B4-BE49-F238E27FC236}">
                  <a16:creationId xmlns:a16="http://schemas.microsoft.com/office/drawing/2014/main" id="{36ABD26D-B5B9-BB46-85E2-43848AF1276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5" name="TextBox 144">
            <a:extLst>
              <a:ext uri="{FF2B5EF4-FFF2-40B4-BE49-F238E27FC236}">
                <a16:creationId xmlns:a16="http://schemas.microsoft.com/office/drawing/2014/main" id="{2B8A4DC2-CCC4-C747-8BD4-BDE3CE5F64D3}"/>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6" name="TextBox 145">
            <a:extLst>
              <a:ext uri="{FF2B5EF4-FFF2-40B4-BE49-F238E27FC236}">
                <a16:creationId xmlns:a16="http://schemas.microsoft.com/office/drawing/2014/main" id="{21392045-56DE-5649-B49C-81FAEAD64988}"/>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7" name="TextBox 146">
            <a:extLst>
              <a:ext uri="{FF2B5EF4-FFF2-40B4-BE49-F238E27FC236}">
                <a16:creationId xmlns:a16="http://schemas.microsoft.com/office/drawing/2014/main" id="{71E9F4AD-3AD7-C542-8609-8820B31811CF}"/>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8" name="TextBox 147">
            <a:extLst>
              <a:ext uri="{FF2B5EF4-FFF2-40B4-BE49-F238E27FC236}">
                <a16:creationId xmlns:a16="http://schemas.microsoft.com/office/drawing/2014/main" id="{58D17269-72D5-F244-B17B-BBCB600DC87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9" name="TextBox 148">
            <a:extLst>
              <a:ext uri="{FF2B5EF4-FFF2-40B4-BE49-F238E27FC236}">
                <a16:creationId xmlns:a16="http://schemas.microsoft.com/office/drawing/2014/main" id="{BA02C1E3-01D9-A245-B7FA-767FD818C9CB}"/>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50" name="TextBox 149">
            <a:extLst>
              <a:ext uri="{FF2B5EF4-FFF2-40B4-BE49-F238E27FC236}">
                <a16:creationId xmlns:a16="http://schemas.microsoft.com/office/drawing/2014/main" id="{C9BE8F88-2C81-D749-9501-17D4628761B0}"/>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51" name="TextBox 150">
            <a:extLst>
              <a:ext uri="{FF2B5EF4-FFF2-40B4-BE49-F238E27FC236}">
                <a16:creationId xmlns:a16="http://schemas.microsoft.com/office/drawing/2014/main" id="{6B124324-F8DD-BA4D-B5DB-7701D7E5D225}"/>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52" name="Rectangle 151">
            <a:extLst>
              <a:ext uri="{FF2B5EF4-FFF2-40B4-BE49-F238E27FC236}">
                <a16:creationId xmlns:a16="http://schemas.microsoft.com/office/drawing/2014/main" id="{72CC662B-6500-B641-8242-D55807722893}"/>
              </a:ext>
            </a:extLst>
          </p:cNvPr>
          <p:cNvSpPr/>
          <p:nvPr/>
        </p:nvSpPr>
        <p:spPr>
          <a:xfrm>
            <a:off x="103004" y="4298888"/>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HSQE performance is verified through benchmarking, internal and external audits.</a:t>
            </a:r>
          </a:p>
        </p:txBody>
      </p:sp>
      <p:sp>
        <p:nvSpPr>
          <p:cNvPr id="153" name="Rectangle 152">
            <a:extLst>
              <a:ext uri="{FF2B5EF4-FFF2-40B4-BE49-F238E27FC236}">
                <a16:creationId xmlns:a16="http://schemas.microsoft.com/office/drawing/2014/main" id="{AFC42CAC-0B36-4848-BDB1-70F16D2719A5}"/>
              </a:ext>
            </a:extLst>
          </p:cNvPr>
          <p:cNvSpPr/>
          <p:nvPr/>
        </p:nvSpPr>
        <p:spPr>
          <a:xfrm>
            <a:off x="91209" y="5508722"/>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Governance: Internal/External Communications, accountabilities and responsibilities, organizational chart are available.</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A285908-EC5C-DA42-E7F6-4E00AB8C57AE}"/>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HSQE Excellence</a:t>
            </a:r>
          </a:p>
        </p:txBody>
      </p:sp>
    </p:spTree>
    <p:extLst>
      <p:ext uri="{BB962C8B-B14F-4D97-AF65-F5344CB8AC3E}">
        <p14:creationId xmlns:p14="http://schemas.microsoft.com/office/powerpoint/2010/main" val="109860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FF3880B8-08BC-AFFB-6642-068FB91CD2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4"/>
          <a:stretch/>
        </p:blipFill>
        <p:spPr>
          <a:xfrm>
            <a:off x="0" y="-845"/>
            <a:ext cx="12211479" cy="1942011"/>
          </a:xfrm>
          <a:prstGeom prst="rect">
            <a:avLst/>
          </a:prstGeom>
        </p:spPr>
      </p:pic>
      <p:sp>
        <p:nvSpPr>
          <p:cNvPr id="67" name="Rectangle 66">
            <a:extLst>
              <a:ext uri="{FF2B5EF4-FFF2-40B4-BE49-F238E27FC236}">
                <a16:creationId xmlns:a16="http://schemas.microsoft.com/office/drawing/2014/main" id="{68345795-696F-B10A-C1A4-81C77DE398C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A189C533-9D6A-C94F-B989-10860BD69412}"/>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31E9F693-55ED-6E4E-A278-8225F304D8A1}"/>
              </a:ext>
            </a:extLst>
          </p:cNvPr>
          <p:cNvSpPr/>
          <p:nvPr/>
        </p:nvSpPr>
        <p:spPr>
          <a:xfrm>
            <a:off x="7507791" y="2013912"/>
            <a:ext cx="4572585"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Procedures for the identification of potential hazards and shore-based management of operational risks (Risk Assessment, Permit to Work, Daily Work Plan, Mitigation Measures, Safety Inspections, etc.) are available.</a:t>
            </a:r>
          </a:p>
        </p:txBody>
      </p:sp>
      <p:cxnSp>
        <p:nvCxnSpPr>
          <p:cNvPr id="83" name="Straight Connector 82">
            <a:extLst>
              <a:ext uri="{FF2B5EF4-FFF2-40B4-BE49-F238E27FC236}">
                <a16:creationId xmlns:a16="http://schemas.microsoft.com/office/drawing/2014/main" id="{6230DC18-1F0B-AA42-9D10-CCEF851BE920}"/>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DF9383-61C4-214C-AF30-D948C9661107}"/>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B4FEADE-C261-CB44-B292-1E814FD0FBB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7B7005DF-E1ED-C847-B15F-E03AB7722043}"/>
              </a:ext>
            </a:extLst>
          </p:cNvPr>
          <p:cNvSpPr/>
          <p:nvPr/>
        </p:nvSpPr>
        <p:spPr>
          <a:xfrm>
            <a:off x="130636" y="5412476"/>
            <a:ext cx="4523362"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Policies, procedures and training in order to respond and mitigate identified security threats covering all Company activities including cyber security are in place.</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FDAD5A85-4260-DE40-8B34-42FC4179E2D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162D25A-B59F-2B44-A411-FCC97E3AC8F9}"/>
              </a:ext>
            </a:extLst>
          </p:cNvPr>
          <p:cNvSpPr/>
          <p:nvPr/>
        </p:nvSpPr>
        <p:spPr>
          <a:xfrm>
            <a:off x="7532402" y="6080940"/>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Data Protection procedure including general privacy principles for the processing and transfer of personal data. Data Protection Officer (DPO) is assigned.</a:t>
            </a:r>
          </a:p>
        </p:txBody>
      </p:sp>
      <p:cxnSp>
        <p:nvCxnSpPr>
          <p:cNvPr id="90" name="Straight Connector 89">
            <a:extLst>
              <a:ext uri="{FF2B5EF4-FFF2-40B4-BE49-F238E27FC236}">
                <a16:creationId xmlns:a16="http://schemas.microsoft.com/office/drawing/2014/main" id="{CB56B84B-A57D-7548-A115-854EA3EC9559}"/>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402DE3-27D3-FA42-AB61-29D402254BF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DD1F67-A594-A943-BEC2-46754A2C230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4A0529F-6908-D246-833B-FCE26C02C336}"/>
              </a:ext>
            </a:extLst>
          </p:cNvPr>
          <p:cNvSpPr/>
          <p:nvPr/>
        </p:nvSpPr>
        <p:spPr>
          <a:xfrm>
            <a:off x="7547311" y="3397395"/>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long-term “zero-emissions” environmental plan is maintained. The company explores new ideas and engages in technology partnerships related to environmental performance.</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102" name="Freeform 101">
            <a:extLst>
              <a:ext uri="{FF2B5EF4-FFF2-40B4-BE49-F238E27FC236}">
                <a16:creationId xmlns:a16="http://schemas.microsoft.com/office/drawing/2014/main" id="{0C898526-1068-F045-9242-E123DF52197A}"/>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A2E58AD-98F6-1C4F-B774-334493F43656}"/>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091E75D3-BAF0-7543-ADD3-B9888BB3DBC4}"/>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A683D17C-D19F-2C46-9D8A-84D5E5CEB246}"/>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E469B6BD-EEBE-DA48-B707-230597876CD1}"/>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EDEBADC7-C3C4-EC40-A646-F1BB0798886A}"/>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54E1401F-15EA-9542-8BF4-0A3C0AC25F3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ECCCBA6A-A5D4-AD44-839F-93225F7C3D36}"/>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ACE65E69-79DB-984D-9789-5A08776716BC}"/>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6AF46D77-6F83-CB43-B915-5DC450B01CB6}"/>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6737B60A-9034-9748-96D8-38634CB6CF29}"/>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22ABFBDA-A3EE-1641-91C1-629D983BE9C7}"/>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034D3170-1428-6249-BC37-67227942C19C}"/>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3834ACF0-C549-B641-AF6E-CA553028C5F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D3FE7E5E-B6FC-D44D-86FF-E931E925993B}"/>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4BAB126D-A26A-5F49-A497-ED9D21CE65E2}"/>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FF72BD57-23CC-8840-A506-631FF2837400}"/>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2C5DED9B-A614-994D-A51B-7B362715784A}"/>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8C3D76BA-F68B-E84D-8FBF-404A24F660F0}"/>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4E429097-E89F-3342-B5DF-04FA6E8B7B7D}"/>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79473768-0CED-0C42-A1AB-DE25F5AD8CF3}"/>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F01AA3B1-AD86-984F-921F-B0642DD257B5}"/>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9D0348FA-9064-F741-BC5B-0EC18246A64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8CF92B24-0B63-8B40-B645-BF02C7539E1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D79FA5C2-FA0C-2E45-8B68-57EFD2CBC9B2}"/>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E97002EB-EE31-CC46-AB58-88AF7634FD6E}"/>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C6BD5AAD-29E3-6348-BF8D-B71B19A9754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BB480F4A-91F0-4D48-B4CE-80AA64C0C705}"/>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831D5A5B-099E-8E40-B492-149E25D2E685}"/>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ADABD8A3-0EB7-E246-8100-BA26B38E3679}"/>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7DAED1D1-01F5-1344-A54A-37F196BC83D2}"/>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E572470F-2D53-5840-A8B2-36D72A94A669}"/>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6FF963CC-B956-7847-BC8C-81FA476498E2}"/>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7D9D16B0-1D17-3B46-BEEC-EE74D1E31B62}"/>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C16515B1-B508-3440-9365-6C54E9B14BD3}"/>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EA372AEA-008D-4041-9C47-DAAB9566A973}"/>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05710AC6-0158-C046-81CA-A61E7D9FB379}"/>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A684E793-90AA-7E49-85D0-7A7001FE52B0}"/>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141" name="TextBox 140">
            <a:extLst>
              <a:ext uri="{FF2B5EF4-FFF2-40B4-BE49-F238E27FC236}">
                <a16:creationId xmlns:a16="http://schemas.microsoft.com/office/drawing/2014/main" id="{9EA1DD5E-49DB-ED48-A34F-FB4DAC8B014C}"/>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142" name="TextBox 141">
            <a:extLst>
              <a:ext uri="{FF2B5EF4-FFF2-40B4-BE49-F238E27FC236}">
                <a16:creationId xmlns:a16="http://schemas.microsoft.com/office/drawing/2014/main" id="{C4A59781-1ECD-E84C-94D2-04388D91FE3A}"/>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143" name="TextBox 142">
            <a:extLst>
              <a:ext uri="{FF2B5EF4-FFF2-40B4-BE49-F238E27FC236}">
                <a16:creationId xmlns:a16="http://schemas.microsoft.com/office/drawing/2014/main" id="{F1502360-0D21-6A4A-B820-16E3FD7FD5EC}"/>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144" name="TextBox 143">
            <a:extLst>
              <a:ext uri="{FF2B5EF4-FFF2-40B4-BE49-F238E27FC236}">
                <a16:creationId xmlns:a16="http://schemas.microsoft.com/office/drawing/2014/main" id="{E7E3788F-BABC-2449-B624-F498DEBEA34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145" name="TextBox 144">
            <a:extLst>
              <a:ext uri="{FF2B5EF4-FFF2-40B4-BE49-F238E27FC236}">
                <a16:creationId xmlns:a16="http://schemas.microsoft.com/office/drawing/2014/main" id="{EA059FFD-6CA1-C94C-8640-452BE498AB2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146" name="TextBox 145">
            <a:extLst>
              <a:ext uri="{FF2B5EF4-FFF2-40B4-BE49-F238E27FC236}">
                <a16:creationId xmlns:a16="http://schemas.microsoft.com/office/drawing/2014/main" id="{C1AE561D-3BDE-CA4B-8EBF-3C2DEDB97847}"/>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147" name="Rectangle 146">
            <a:extLst>
              <a:ext uri="{FF2B5EF4-FFF2-40B4-BE49-F238E27FC236}">
                <a16:creationId xmlns:a16="http://schemas.microsoft.com/office/drawing/2014/main" id="{645E7DF1-1CED-7449-8D12-B012D5B5BC47}"/>
              </a:ext>
            </a:extLst>
          </p:cNvPr>
          <p:cNvSpPr/>
          <p:nvPr/>
        </p:nvSpPr>
        <p:spPr>
          <a:xfrm>
            <a:off x="149260" y="4319280"/>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Emergency Preparedness, Business Continuity, Contingency Planning, Drills, Crisis Management and relevant facilities are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48" name="Rectangle 147">
            <a:extLst>
              <a:ext uri="{FF2B5EF4-FFF2-40B4-BE49-F238E27FC236}">
                <a16:creationId xmlns:a16="http://schemas.microsoft.com/office/drawing/2014/main" id="{164D1A95-ADDA-6846-851C-8DC879A08B6F}"/>
              </a:ext>
            </a:extLst>
          </p:cNvPr>
          <p:cNvSpPr/>
          <p:nvPr/>
        </p:nvSpPr>
        <p:spPr>
          <a:xfrm>
            <a:off x="134654" y="2565764"/>
            <a:ext cx="4685244" cy="1015663"/>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An Environmental Protection Policy and management plan is in place. The environmental management plan includes energy efficiency, benchmarking, regulation compliance, fuel management, minimization of atmospheric emissions, evaluation of Company’s environmental impact, etc.).</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1" name="Rectangle 70">
            <a:extLst>
              <a:ext uri="{FF2B5EF4-FFF2-40B4-BE49-F238E27FC236}">
                <a16:creationId xmlns:a16="http://schemas.microsoft.com/office/drawing/2014/main" id="{13204A41-743D-6244-8E9D-2617E4393FA1}"/>
              </a:ext>
            </a:extLst>
          </p:cNvPr>
          <p:cNvSpPr/>
          <p:nvPr/>
        </p:nvSpPr>
        <p:spPr>
          <a:xfrm>
            <a:off x="7532402" y="4665930"/>
            <a:ext cx="4523362"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structured process for conducting vessel inspections/audits to monitor, analyze and improve the standards/condition of vessels in the fleet is in place. Analysis of inspection results is compared with data from third party inspections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4C1F8C21-97C9-934E-3AA1-C55DE4A5B84E}"/>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2" name="TextBox 1">
            <a:extLst>
              <a:ext uri="{FF2B5EF4-FFF2-40B4-BE49-F238E27FC236}">
                <a16:creationId xmlns:a16="http://schemas.microsoft.com/office/drawing/2014/main" id="{FF3643E9-7E3C-E08F-2601-2D983969347E}"/>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HSQE Excellence</a:t>
            </a:r>
          </a:p>
        </p:txBody>
      </p:sp>
    </p:spTree>
    <p:extLst>
      <p:ext uri="{BB962C8B-B14F-4D97-AF65-F5344CB8AC3E}">
        <p14:creationId xmlns:p14="http://schemas.microsoft.com/office/powerpoint/2010/main" val="2239310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11F81-5883-6934-733C-13843C90D8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9" r="-5"/>
          <a:stretch/>
        </p:blipFill>
        <p:spPr>
          <a:xfrm>
            <a:off x="-25971" y="0"/>
            <a:ext cx="12224464" cy="1924070"/>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2986" y="0"/>
            <a:ext cx="12204985"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24070"/>
            <a:ext cx="12204986"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Ethical and sustainable way of operating makes good business sense</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231654"/>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responsibly manage our resources to positively benefit the society and our communities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take seriously our role as a responsible and ethical employers and economic contributors to our communities</a:t>
            </a:r>
            <a:r>
              <a:rPr lang="en-GB" sz="1200" dirty="0">
                <a:solidFill>
                  <a:schemeClr val="tx1">
                    <a:lumMod val="75000"/>
                    <a:lumOff val="25000"/>
                  </a:schemeClr>
                </a:solidFill>
                <a:latin typeface="Segoe UI" panose="020B0502040204020203" pitchFamily="34" charset="0"/>
                <a:cs typeface="Segoe UI" panose="020B0502040204020203" pitchFamily="34" charset="0"/>
              </a:rPr>
              <a:t>, providing well-paying jobs, contributing our share of local and state taxes, providing essential services for diverse customers 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operating transparently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Through </a:t>
            </a:r>
            <a:r>
              <a:rPr lang="en-GB" sz="1200" b="1" dirty="0">
                <a:solidFill>
                  <a:schemeClr val="tx1">
                    <a:lumMod val="75000"/>
                    <a:lumOff val="25000"/>
                  </a:schemeClr>
                </a:solidFill>
                <a:latin typeface="Segoe UI" panose="020B0502040204020203" pitchFamily="34" charset="0"/>
                <a:cs typeface="Segoe UI" panose="020B0502040204020203" pitchFamily="34" charset="0"/>
              </a:rPr>
              <a:t>systematic monitoring of the breadth and impact of our Ethics &amp; Compliance plans </a:t>
            </a:r>
            <a:r>
              <a:rPr lang="en-GB" sz="1200" dirty="0">
                <a:solidFill>
                  <a:schemeClr val="tx1">
                    <a:lumMod val="75000"/>
                    <a:lumOff val="25000"/>
                  </a:schemeClr>
                </a:solidFill>
                <a:latin typeface="Segoe UI" panose="020B0502040204020203" pitchFamily="34" charset="0"/>
                <a:cs typeface="Segoe UI" panose="020B0502040204020203" pitchFamily="34" charset="0"/>
              </a:rPr>
              <a:t>we minimize the risk of noncompliance and increase ethical conduct within our Companies.</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As integral parts of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we act sustainably to meet the needs of our customers in accordance with our collective responsibility for people, progress and the environment</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business decisions and actions demonstrate </a:t>
            </a:r>
            <a:r>
              <a:rPr lang="en-GB" sz="1200" b="1" dirty="0">
                <a:solidFill>
                  <a:schemeClr val="tx1">
                    <a:lumMod val="75000"/>
                    <a:lumOff val="25000"/>
                  </a:schemeClr>
                </a:solidFill>
                <a:latin typeface="Segoe UI" panose="020B0502040204020203" pitchFamily="34" charset="0"/>
                <a:cs typeface="Segoe UI" panose="020B0502040204020203" pitchFamily="34" charset="0"/>
              </a:rPr>
              <a:t>our commitment to the three pillars (financial, social and environmental) of long-term sustainability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committed to adopting clean technologies and gradually replace harmful substances with eco-friendly alternatives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193899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adhere to </a:t>
            </a:r>
            <a:r>
              <a:rPr lang="en-GB" sz="1200" b="1"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b="1" dirty="0">
                <a:solidFill>
                  <a:schemeClr val="tx1">
                    <a:lumMod val="75000"/>
                    <a:lumOff val="25000"/>
                  </a:schemeClr>
                </a:solidFill>
                <a:latin typeface="Segoe UI" panose="020B0502040204020203" pitchFamily="34" charset="0"/>
                <a:cs typeface="Segoe UI" panose="020B0502040204020203" pitchFamily="34" charset="0"/>
              </a:rPr>
              <a:t> General Principles of Conduct &amp; Action and conduct ethical and sustainable operations </a:t>
            </a:r>
            <a:r>
              <a:rPr lang="en-GB" sz="1200" dirty="0">
                <a:solidFill>
                  <a:schemeClr val="tx1">
                    <a:lumMod val="75000"/>
                    <a:lumOff val="25000"/>
                  </a:schemeClr>
                </a:solidFill>
                <a:latin typeface="Segoe UI" panose="020B0502040204020203" pitchFamily="34" charset="0"/>
                <a:cs typeface="Segoe UI" panose="020B0502040204020203" pitchFamily="34" charset="0"/>
              </a:rPr>
              <a:t>through professionalism, respect for staff and stakeholders and a permanent concern for health, safety, quality and the protection of the environment.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Through honesty, responsibility, fairness, integrity, respect and care we succeed.</a:t>
            </a:r>
            <a:endParaRPr lang="en-GB" sz="1200" dirty="0">
              <a:solidFill>
                <a:srgbClr val="103454"/>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3128009D-38E4-8303-D753-785E7B331AE3}"/>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Ethical Business and Sustainability</a:t>
            </a:r>
          </a:p>
        </p:txBody>
      </p:sp>
    </p:spTree>
    <p:extLst>
      <p:ext uri="{BB962C8B-B14F-4D97-AF65-F5344CB8AC3E}">
        <p14:creationId xmlns:p14="http://schemas.microsoft.com/office/powerpoint/2010/main" val="358437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A4A88F46-869C-BDF7-B59F-2D92CC443C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9" r="-5"/>
          <a:stretch/>
        </p:blipFill>
        <p:spPr>
          <a:xfrm>
            <a:off x="-25971" y="0"/>
            <a:ext cx="12224464" cy="1924070"/>
          </a:xfrm>
          <a:prstGeom prst="rect">
            <a:avLst/>
          </a:prstGeom>
        </p:spPr>
      </p:pic>
      <p:sp>
        <p:nvSpPr>
          <p:cNvPr id="71" name="Rectangle 70">
            <a:extLst>
              <a:ext uri="{FF2B5EF4-FFF2-40B4-BE49-F238E27FC236}">
                <a16:creationId xmlns:a16="http://schemas.microsoft.com/office/drawing/2014/main" id="{FECE7389-3EB0-52D2-A38B-793EEB40F2D9}"/>
              </a:ext>
            </a:extLst>
          </p:cNvPr>
          <p:cNvSpPr/>
          <p:nvPr/>
        </p:nvSpPr>
        <p:spPr>
          <a:xfrm>
            <a:off x="-2" y="0"/>
            <a:ext cx="12192001"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80" name="Rectangle 79">
            <a:extLst>
              <a:ext uri="{FF2B5EF4-FFF2-40B4-BE49-F238E27FC236}">
                <a16:creationId xmlns:a16="http://schemas.microsoft.com/office/drawing/2014/main" id="{FD7EEAD4-5321-704C-B146-0905523191DC}"/>
              </a:ext>
            </a:extLst>
          </p:cNvPr>
          <p:cNvSpPr/>
          <p:nvPr/>
        </p:nvSpPr>
        <p:spPr>
          <a:xfrm>
            <a:off x="0" y="1933762"/>
            <a:ext cx="12191999"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52BB2FAC-5897-3C4E-9F0A-B63CCA12C919}"/>
              </a:ext>
            </a:extLst>
          </p:cNvPr>
          <p:cNvCxnSpPr>
            <a:cxnSpLocks/>
          </p:cNvCxnSpPr>
          <p:nvPr/>
        </p:nvCxnSpPr>
        <p:spPr>
          <a:xfrm>
            <a:off x="7626270" y="3297433"/>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A67A78C5-AB8F-5643-A96B-A277B61EF2FE}"/>
              </a:ext>
            </a:extLst>
          </p:cNvPr>
          <p:cNvSpPr/>
          <p:nvPr/>
        </p:nvSpPr>
        <p:spPr>
          <a:xfrm>
            <a:off x="7522178" y="1971047"/>
            <a:ext cx="4523362" cy="1200329"/>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Ethics &amp; Compliance are central to the Company’s Strategy. Code of Ethics and Conduct incorporates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&amp; Action. Bribery and Anticorruption and Sustainability policies and procedures are in place. Code of Conduct is not simply rule-based, it is a cultural point of reference.</a:t>
            </a:r>
          </a:p>
        </p:txBody>
      </p:sp>
      <p:cxnSp>
        <p:nvCxnSpPr>
          <p:cNvPr id="83" name="Straight Connector 82">
            <a:extLst>
              <a:ext uri="{FF2B5EF4-FFF2-40B4-BE49-F238E27FC236}">
                <a16:creationId xmlns:a16="http://schemas.microsoft.com/office/drawing/2014/main" id="{6C71FB98-032B-1242-8616-2738789D0A75}"/>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6185B46-E82E-C748-BBCE-93CE0FE3B2C9}"/>
              </a:ext>
            </a:extLst>
          </p:cNvPr>
          <p:cNvSpPr/>
          <p:nvPr/>
        </p:nvSpPr>
        <p:spPr>
          <a:xfrm>
            <a:off x="7545649" y="4660787"/>
            <a:ext cx="457258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Interdepartmental Human Factors &amp; Organizational Culture Group (HFOG) monitors, evaluates and proposes actions for improving the Company’s Ethical &amp; Compliance Maturity.</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5" name="Straight Connector 84">
            <a:extLst>
              <a:ext uri="{FF2B5EF4-FFF2-40B4-BE49-F238E27FC236}">
                <a16:creationId xmlns:a16="http://schemas.microsoft.com/office/drawing/2014/main" id="{D7B5B620-948F-4F44-8CA5-BDDF916AF76F}"/>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50D41EB-3914-9D41-90CC-DBCD32CE8E7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375FA181-99D2-CE40-B25E-555A3F71DC3F}"/>
              </a:ext>
            </a:extLst>
          </p:cNvPr>
          <p:cNvSpPr/>
          <p:nvPr/>
        </p:nvSpPr>
        <p:spPr>
          <a:xfrm>
            <a:off x="7537823" y="3618132"/>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Disciplinary procedures describing levels of misconduct and related disciplinary actions.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5108F7C8-9F7D-6C47-BD2C-9473A9DD4EAD}"/>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010295E-CA24-F64C-A0E5-D095E527EB87}"/>
              </a:ext>
            </a:extLst>
          </p:cNvPr>
          <p:cNvSpPr/>
          <p:nvPr/>
        </p:nvSpPr>
        <p:spPr>
          <a:xfrm>
            <a:off x="7537823" y="5937478"/>
            <a:ext cx="4507717" cy="830997"/>
          </a:xfrm>
          <a:prstGeom prst="rect">
            <a:avLst/>
          </a:prstGeom>
          <a:effectLst/>
        </p:spPr>
        <p:txBody>
          <a:bodyPr wrap="square">
            <a:spAutoFit/>
          </a:bodyPr>
          <a:lstStyle/>
          <a:p>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shares its learning externally to positively influence other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and other Companies and  toward ethical operation, responsible practices and a commitment to integrity.</a:t>
            </a:r>
          </a:p>
        </p:txBody>
      </p:sp>
      <p:cxnSp>
        <p:nvCxnSpPr>
          <p:cNvPr id="90" name="Straight Connector 89">
            <a:extLst>
              <a:ext uri="{FF2B5EF4-FFF2-40B4-BE49-F238E27FC236}">
                <a16:creationId xmlns:a16="http://schemas.microsoft.com/office/drawing/2014/main" id="{14E9B7AF-0450-EF4B-9DCF-8DDADC002610}"/>
              </a:ext>
            </a:extLst>
          </p:cNvPr>
          <p:cNvCxnSpPr>
            <a:cxnSpLocks/>
          </p:cNvCxnSpPr>
          <p:nvPr/>
        </p:nvCxnSpPr>
        <p:spPr>
          <a:xfrm>
            <a:off x="1515030" y="3618132"/>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19E87F-FE9E-EB43-9D51-E7F3F9A9168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D69D266-9512-264F-B943-173D39A69124}"/>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9920982-CF72-F342-B6A6-8484841E1E14}"/>
              </a:ext>
            </a:extLst>
          </p:cNvPr>
          <p:cNvSpPr/>
          <p:nvPr/>
        </p:nvSpPr>
        <p:spPr>
          <a:xfrm>
            <a:off x="191661" y="2439913"/>
            <a:ext cx="4685244" cy="1200329"/>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Vision, Mission, Purpose statements and core values give clear guidance relevant to what is considered right and what wrong in terms of the Company’s ethical culture. Ethical culture is led from the Top. Staff feels confident and are trained to raise concerns. Clients, third parties and all stakeholders are treated fairly and with transparency.</a:t>
            </a:r>
          </a:p>
        </p:txBody>
      </p:sp>
      <p:sp>
        <p:nvSpPr>
          <p:cNvPr id="102" name="Freeform 101">
            <a:extLst>
              <a:ext uri="{FF2B5EF4-FFF2-40B4-BE49-F238E27FC236}">
                <a16:creationId xmlns:a16="http://schemas.microsoft.com/office/drawing/2014/main" id="{A190D7EF-46BD-3245-BF4B-11D1C0928D98}"/>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94651BF-A470-334C-A08A-1E54BC2734F5}"/>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8D04D271-BC45-734B-832F-46BD8AD2637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FA9B2B21-76B7-874D-8696-8B7E93941E79}"/>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1EC884CD-259B-344E-922B-9AFCD6EF34F0}"/>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10B16798-EA2C-3C45-AA86-9CDBAF7E0AFF}"/>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0F23BDE1-04A9-3B4F-B5FC-05A8FCE2214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9C285A2C-B429-7E46-AABC-BD989E6569B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B309CBFD-A6D9-9242-96FB-8DEC6F285FE9}"/>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F66318D8-0727-684A-AE2A-4FFBDBD722C7}"/>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19AC196F-4EC2-D24C-B2A9-DB0181FF3F03}"/>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B8F49BB7-4E5C-E540-9275-62D072918D02}"/>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8AA4C0F8-0866-564B-9045-74E3F01445FB}"/>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105338FB-CEEA-514E-A124-843974B38D4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E83B9B4A-6777-4344-9AFC-FD6374BE9CB3}"/>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885EB7C8-832D-A04A-8906-2AF309E8145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4D7FF538-2A12-2D44-A1C7-9A442FACCE95}"/>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0B9855EB-A34F-944C-80DD-F4FE3EB6BD73}"/>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BB69CD02-2C92-2E41-B5CE-B74FA9B13DE5}"/>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D64A3621-D1EC-AF43-8707-05DE8DDB0484}"/>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3C0D523C-374E-CA4C-966C-FDABD8A95EE6}"/>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8E66253D-1C57-D747-942C-153889536A0A}"/>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19FFB4AD-CED7-DB48-A15C-6EF81BE0C530}"/>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D2AE59D4-2435-CE4A-B417-BA9D3400AF7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0A4217B1-D017-404D-A515-EB0A994B1C0D}"/>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3ECCE7AB-BF35-9546-A164-34CA89A7E9A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ED1A509D-6BA8-3B4B-A469-EC67570092A5}"/>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400B43A6-E0EB-124B-8440-0BDECF17E167}"/>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20F7E3F5-DA72-E94D-A8EF-E37CFDA85458}"/>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7274869B-330C-014A-89BB-E80981681A1F}"/>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22EA8C55-93AA-A14D-88DA-C7D4CE70C93F}"/>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0A752F2F-1B63-C34C-A916-0862606D7507}"/>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4E41A74D-8F90-CD4C-A26C-11B0C05B7DB4}"/>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0A4D2E52-4CF9-F742-B369-B65499917D11}"/>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38015273-0D80-014C-84C9-719ADCB8D3B8}"/>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A9A8ACC8-83A2-164D-ABC3-D0094FB2C8D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F72FA80E-BEE0-084B-BCA2-8CFEE8617C8A}"/>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987352E6-DBCC-FE4D-9016-726904E06B51}"/>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1" name="TextBox 140">
            <a:extLst>
              <a:ext uri="{FF2B5EF4-FFF2-40B4-BE49-F238E27FC236}">
                <a16:creationId xmlns:a16="http://schemas.microsoft.com/office/drawing/2014/main" id="{290A55A0-6D2C-6A4A-A4D5-E4015CBFA592}"/>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2" name="TextBox 141">
            <a:extLst>
              <a:ext uri="{FF2B5EF4-FFF2-40B4-BE49-F238E27FC236}">
                <a16:creationId xmlns:a16="http://schemas.microsoft.com/office/drawing/2014/main" id="{49B09CF1-C2BD-D242-A5B0-CC49B1231D39}"/>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3" name="TextBox 142">
            <a:extLst>
              <a:ext uri="{FF2B5EF4-FFF2-40B4-BE49-F238E27FC236}">
                <a16:creationId xmlns:a16="http://schemas.microsoft.com/office/drawing/2014/main" id="{B523BD2D-A324-8645-9E1E-D7B50EEAA23F}"/>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4" name="TextBox 143">
            <a:extLst>
              <a:ext uri="{FF2B5EF4-FFF2-40B4-BE49-F238E27FC236}">
                <a16:creationId xmlns:a16="http://schemas.microsoft.com/office/drawing/2014/main" id="{937F8DDD-6AF2-B040-AEA9-FACFEC2EBAB0}"/>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45" name="TextBox 144">
            <a:extLst>
              <a:ext uri="{FF2B5EF4-FFF2-40B4-BE49-F238E27FC236}">
                <a16:creationId xmlns:a16="http://schemas.microsoft.com/office/drawing/2014/main" id="{0D202F02-858D-9840-8F0A-E0CE5CECF3A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46" name="TextBox 145">
            <a:extLst>
              <a:ext uri="{FF2B5EF4-FFF2-40B4-BE49-F238E27FC236}">
                <a16:creationId xmlns:a16="http://schemas.microsoft.com/office/drawing/2014/main" id="{E2D87AD7-988F-014B-82DD-B101D6B1AAFE}"/>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66" name="Rectangle 65">
            <a:extLst>
              <a:ext uri="{FF2B5EF4-FFF2-40B4-BE49-F238E27FC236}">
                <a16:creationId xmlns:a16="http://schemas.microsoft.com/office/drawing/2014/main" id="{35AB2CB7-4764-0340-99F0-1FBC4E51F643}"/>
              </a:ext>
            </a:extLst>
          </p:cNvPr>
          <p:cNvSpPr/>
          <p:nvPr/>
        </p:nvSpPr>
        <p:spPr>
          <a:xfrm>
            <a:off x="163898" y="4146022"/>
            <a:ext cx="4523362"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Ethics and Compliance Plan build around 5 principles (E&amp;C in Business Strategy, E&amp;C Risk Management, Culture of Integrity, Speaking Up and Accountability).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29709D11-3049-FD40-AFA2-7D57F3DA2355}"/>
              </a:ext>
            </a:extLst>
          </p:cNvPr>
          <p:cNvSpPr/>
          <p:nvPr/>
        </p:nvSpPr>
        <p:spPr>
          <a:xfrm>
            <a:off x="188173" y="5506689"/>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communicates its </a:t>
            </a:r>
            <a:r>
              <a:rPr lang="en-US" sz="1200" dirty="0">
                <a:solidFill>
                  <a:schemeClr val="tx1">
                    <a:lumMod val="75000"/>
                    <a:lumOff val="25000"/>
                  </a:schemeClr>
                </a:solidFill>
                <a:latin typeface="Segoe UI" panose="020B0502040204020203" pitchFamily="34" charset="0"/>
                <a:cs typeface="Segoe UI" panose="020B0502040204020203" pitchFamily="34" charset="0"/>
              </a:rPr>
              <a:t>Ethics and Compliance principles and </a:t>
            </a:r>
            <a:r>
              <a:rPr lang="en-GB" sz="1200" dirty="0">
                <a:solidFill>
                  <a:schemeClr val="tx1">
                    <a:lumMod val="75000"/>
                    <a:lumOff val="25000"/>
                  </a:schemeClr>
                </a:solidFill>
                <a:latin typeface="Segoe UI" panose="020B0502040204020203" pitchFamily="34" charset="0"/>
                <a:cs typeface="Segoe UI" panose="020B0502040204020203" pitchFamily="34" charset="0"/>
              </a:rPr>
              <a:t>learning internally though posters, circulars, forums, leadership communications, etc.</a:t>
            </a:r>
          </a:p>
        </p:txBody>
      </p:sp>
      <p:sp>
        <p:nvSpPr>
          <p:cNvPr id="2" name="TextBox 1">
            <a:extLst>
              <a:ext uri="{FF2B5EF4-FFF2-40B4-BE49-F238E27FC236}">
                <a16:creationId xmlns:a16="http://schemas.microsoft.com/office/drawing/2014/main" id="{16FFCCCE-BD1A-6F7C-BCC0-1E3B6E0A8408}"/>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Ethical Business and Sustainability</a:t>
            </a:r>
          </a:p>
        </p:txBody>
      </p:sp>
    </p:spTree>
    <p:extLst>
      <p:ext uri="{BB962C8B-B14F-4D97-AF65-F5344CB8AC3E}">
        <p14:creationId xmlns:p14="http://schemas.microsoft.com/office/powerpoint/2010/main" val="357402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12B352-46D0-2F41-A69A-696F0E06C153}"/>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50" name="Picture 49">
            <a:extLst>
              <a:ext uri="{FF2B5EF4-FFF2-40B4-BE49-F238E27FC236}">
                <a16:creationId xmlns:a16="http://schemas.microsoft.com/office/drawing/2014/main" id="{259E2621-4118-FBBB-5A4F-E5349B9F54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9" r="-5"/>
          <a:stretch/>
        </p:blipFill>
        <p:spPr>
          <a:xfrm>
            <a:off x="-25971" y="0"/>
            <a:ext cx="12224464" cy="1924070"/>
          </a:xfrm>
          <a:prstGeom prst="rect">
            <a:avLst/>
          </a:prstGeom>
        </p:spPr>
      </p:pic>
      <p:sp>
        <p:nvSpPr>
          <p:cNvPr id="49" name="Rectangle 48">
            <a:extLst>
              <a:ext uri="{FF2B5EF4-FFF2-40B4-BE49-F238E27FC236}">
                <a16:creationId xmlns:a16="http://schemas.microsoft.com/office/drawing/2014/main" id="{EE39059A-89E0-60E8-706A-4CD0EB3C06DF}"/>
              </a:ext>
            </a:extLst>
          </p:cNvPr>
          <p:cNvSpPr/>
          <p:nvPr/>
        </p:nvSpPr>
        <p:spPr>
          <a:xfrm>
            <a:off x="-2" y="0"/>
            <a:ext cx="12192001"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0" name="Freeform 39">
            <a:extLst>
              <a:ext uri="{FF2B5EF4-FFF2-40B4-BE49-F238E27FC236}">
                <a16:creationId xmlns:a16="http://schemas.microsoft.com/office/drawing/2014/main" id="{370DC2A5-7180-3342-B24E-35439080932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17" name="Straight Connector 16">
            <a:extLst>
              <a:ext uri="{FF2B5EF4-FFF2-40B4-BE49-F238E27FC236}">
                <a16:creationId xmlns:a16="http://schemas.microsoft.com/office/drawing/2014/main" id="{A1E0D819-D06B-7741-9337-9288FC981645}"/>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EF6A30-1F94-C242-A1F6-B71B6B3DE444}"/>
              </a:ext>
            </a:extLst>
          </p:cNvPr>
          <p:cNvSpPr/>
          <p:nvPr/>
        </p:nvSpPr>
        <p:spPr>
          <a:xfrm>
            <a:off x="7527745" y="2097252"/>
            <a:ext cx="4572585" cy="830997"/>
          </a:xfrm>
          <a:prstGeom prst="rect">
            <a:avLst/>
          </a:prstGeom>
          <a:effectLst/>
        </p:spPr>
        <p:txBody>
          <a:bodyPr wrap="square">
            <a:spAutoFit/>
          </a:bodyPr>
          <a:lstStyle/>
          <a:p>
            <a:r>
              <a:rPr lang="en-GB" sz="1200" dirty="0">
                <a:solidFill>
                  <a:schemeClr val="tx1">
                    <a:lumMod val="75000"/>
                    <a:lumOff val="25000"/>
                  </a:schemeClr>
                </a:solidFill>
                <a:latin typeface="Segoe UI" panose="020B0502040204020203" pitchFamily="34" charset="0"/>
                <a:cs typeface="Segoe UI" panose="020B0502040204020203" pitchFamily="34" charset="0"/>
              </a:rPr>
              <a:t>A procedure is in place for internal and external response in case of serious misconduct harmful to the organization’s reputation. Appropriate disclosures are made to regulatory or other government authorities.</a:t>
            </a:r>
          </a:p>
        </p:txBody>
      </p:sp>
      <p:cxnSp>
        <p:nvCxnSpPr>
          <p:cNvPr id="19" name="Straight Connector 18">
            <a:extLst>
              <a:ext uri="{FF2B5EF4-FFF2-40B4-BE49-F238E27FC236}">
                <a16:creationId xmlns:a16="http://schemas.microsoft.com/office/drawing/2014/main" id="{BC58041C-76B1-4C4A-933B-0F8C9F1CF365}"/>
              </a:ext>
            </a:extLst>
          </p:cNvPr>
          <p:cNvCxnSpPr>
            <a:cxnSpLocks/>
          </p:cNvCxnSpPr>
          <p:nvPr/>
        </p:nvCxnSpPr>
        <p:spPr>
          <a:xfrm>
            <a:off x="7616311" y="4272637"/>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D55A1C-712E-A34C-8A31-411E2D019F9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483DDE86-16F6-2E4D-A888-67EFB7DDD701}"/>
              </a:ext>
            </a:extLst>
          </p:cNvPr>
          <p:cNvSpPr/>
          <p:nvPr/>
        </p:nvSpPr>
        <p:spPr>
          <a:xfrm>
            <a:off x="7527745" y="3261407"/>
            <a:ext cx="4523362"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cooperates only with parties that it trusts. Third parties and suppliers are evaluated in terms of Ethics, Compliance to applicable laws/regulation, sustainability and social responsibility as applicable. Rejected third parties are communicated to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cxnSp>
        <p:nvCxnSpPr>
          <p:cNvPr id="26" name="Straight Connector 25">
            <a:extLst>
              <a:ext uri="{FF2B5EF4-FFF2-40B4-BE49-F238E27FC236}">
                <a16:creationId xmlns:a16="http://schemas.microsoft.com/office/drawing/2014/main" id="{D5AB0604-9C99-D447-A98F-E25C574DD47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66EF6C-25A5-B345-9A7A-1C30D8B4A4D5}"/>
              </a:ext>
            </a:extLst>
          </p:cNvPr>
          <p:cNvSpPr/>
          <p:nvPr/>
        </p:nvSpPr>
        <p:spPr>
          <a:xfrm>
            <a:off x="82401" y="2896483"/>
            <a:ext cx="4685244" cy="461665"/>
          </a:xfrm>
          <a:prstGeom prst="rect">
            <a:avLst/>
          </a:prstGeom>
          <a:effectLst/>
        </p:spPr>
        <p:txBody>
          <a:bodyPr wrap="square">
            <a:spAutoFit/>
          </a:bodyPr>
          <a:lstStyle/>
          <a:p>
            <a:r>
              <a:rPr lang="en-GB" sz="1200" dirty="0">
                <a:solidFill>
                  <a:schemeClr val="tx1">
                    <a:lumMod val="75000"/>
                    <a:lumOff val="25000"/>
                  </a:schemeClr>
                </a:solidFill>
                <a:latin typeface="Segoe UI" panose="020B0502040204020203" pitchFamily="34" charset="0"/>
                <a:cs typeface="Segoe UI" panose="020B0502040204020203" pitchFamily="34" charset="0"/>
              </a:rPr>
              <a:t>Misconduct/ethical history is considered for employee advancement, incentives, and awards. </a:t>
            </a:r>
          </a:p>
        </p:txBody>
      </p:sp>
      <p:sp>
        <p:nvSpPr>
          <p:cNvPr id="30" name="Freeform 29">
            <a:extLst>
              <a:ext uri="{FF2B5EF4-FFF2-40B4-BE49-F238E27FC236}">
                <a16:creationId xmlns:a16="http://schemas.microsoft.com/office/drawing/2014/main" id="{BBC86219-359A-E544-9888-2E0957FE0B5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2048755E-3762-BE43-81CA-AA7C48B3AE1B}"/>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8B3A044B-19DF-9E41-8271-E933922A85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151EF0E1-25C3-664C-A2F6-97C1280D5035}"/>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096AC90D-F5A1-8C46-875D-05A1B7A85DB4}"/>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1" name="Group 50">
            <a:extLst>
              <a:ext uri="{FF2B5EF4-FFF2-40B4-BE49-F238E27FC236}">
                <a16:creationId xmlns:a16="http://schemas.microsoft.com/office/drawing/2014/main" id="{971C7A19-90E4-3249-843A-D09B9A6003C2}"/>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C5599820-D4BF-BF4D-9EFA-7833069D1E3F}"/>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82F766E4-46F9-CD45-B2E9-BFB0DE7BE6B2}"/>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E6D5A0F-1FE5-8047-9B30-0EC36DE75B2B}"/>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5D48954E-0E33-F247-9845-5EBF8DF3DB2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7E501108-89F6-6946-9297-350C98C8750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2816D9FB-9737-8C4A-A969-ECB9FA8A6A34}"/>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E2DB8D54-FB85-E742-8C8E-591A20C25F6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072598DE-C509-E64E-A2DB-A52BF70D1CD3}"/>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C183BB5C-BF78-2942-81C3-413675AC03A1}"/>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cxnSp>
        <p:nvCxnSpPr>
          <p:cNvPr id="39" name="Straight Connector 38">
            <a:extLst>
              <a:ext uri="{FF2B5EF4-FFF2-40B4-BE49-F238E27FC236}">
                <a16:creationId xmlns:a16="http://schemas.microsoft.com/office/drawing/2014/main" id="{69B86B5B-96A3-FE44-A8C4-4DA9DA186C37}"/>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D7B274-49B0-944E-9ECF-D9B9CD4334E7}"/>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42" name="Rectangle 41">
            <a:extLst>
              <a:ext uri="{FF2B5EF4-FFF2-40B4-BE49-F238E27FC236}">
                <a16:creationId xmlns:a16="http://schemas.microsoft.com/office/drawing/2014/main" id="{4E5ED0AA-F1A0-4447-8308-F68E1BA26D8B}"/>
              </a:ext>
            </a:extLst>
          </p:cNvPr>
          <p:cNvSpPr/>
          <p:nvPr/>
        </p:nvSpPr>
        <p:spPr>
          <a:xfrm>
            <a:off x="77722" y="4236573"/>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Sustainability Report with environmental, social and governance (ESG) key metrics.</a:t>
            </a:r>
          </a:p>
        </p:txBody>
      </p:sp>
      <p:grpSp>
        <p:nvGrpSpPr>
          <p:cNvPr id="43" name="Group 42">
            <a:extLst>
              <a:ext uri="{FF2B5EF4-FFF2-40B4-BE49-F238E27FC236}">
                <a16:creationId xmlns:a16="http://schemas.microsoft.com/office/drawing/2014/main" id="{4598EB7B-EBB4-674A-BE19-D36C89263634}"/>
              </a:ext>
            </a:extLst>
          </p:cNvPr>
          <p:cNvGrpSpPr/>
          <p:nvPr/>
        </p:nvGrpSpPr>
        <p:grpSpPr>
          <a:xfrm>
            <a:off x="4854825" y="3997410"/>
            <a:ext cx="842841" cy="831472"/>
            <a:chOff x="4722963" y="3253282"/>
            <a:chExt cx="1090878" cy="1090878"/>
          </a:xfrm>
          <a:solidFill>
            <a:srgbClr val="165992"/>
          </a:solidFill>
          <a:effectLst/>
        </p:grpSpPr>
        <p:sp>
          <p:nvSpPr>
            <p:cNvPr id="44" name="Oval 43">
              <a:extLst>
                <a:ext uri="{FF2B5EF4-FFF2-40B4-BE49-F238E27FC236}">
                  <a16:creationId xmlns:a16="http://schemas.microsoft.com/office/drawing/2014/main" id="{80631C4E-DC90-3940-8CAB-BEA67EA376D2}"/>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43">
              <a:extLst>
                <a:ext uri="{FF2B5EF4-FFF2-40B4-BE49-F238E27FC236}">
                  <a16:creationId xmlns:a16="http://schemas.microsoft.com/office/drawing/2014/main" id="{DB8A1355-F5E3-6641-8ACC-332000CD42EB}"/>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6" name="TextBox 45">
            <a:extLst>
              <a:ext uri="{FF2B5EF4-FFF2-40B4-BE49-F238E27FC236}">
                <a16:creationId xmlns:a16="http://schemas.microsoft.com/office/drawing/2014/main" id="{777397C1-B82B-804E-9847-8F204CB95EBD}"/>
              </a:ext>
            </a:extLst>
          </p:cNvPr>
          <p:cNvSpPr txBox="1"/>
          <p:nvPr/>
        </p:nvSpPr>
        <p:spPr>
          <a:xfrm>
            <a:off x="4699549" y="415651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2" name="TextBox 1">
            <a:extLst>
              <a:ext uri="{FF2B5EF4-FFF2-40B4-BE49-F238E27FC236}">
                <a16:creationId xmlns:a16="http://schemas.microsoft.com/office/drawing/2014/main" id="{C6286AE2-1A6D-2B27-F313-5B078B8ED22E}"/>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Ethical Business and Sustainability</a:t>
            </a:r>
          </a:p>
        </p:txBody>
      </p:sp>
    </p:spTree>
    <p:extLst>
      <p:ext uri="{BB962C8B-B14F-4D97-AF65-F5344CB8AC3E}">
        <p14:creationId xmlns:p14="http://schemas.microsoft.com/office/powerpoint/2010/main" val="309665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8CF7C4-0486-324F-A2C0-E63AAD9523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8872" y="0"/>
            <a:ext cx="5453127" cy="6858000"/>
          </a:xfrm>
          <a:prstGeom prst="rect">
            <a:avLst/>
          </a:prstGeom>
        </p:spPr>
      </p:pic>
      <p:sp>
        <p:nvSpPr>
          <p:cNvPr id="4" name="TextBox 3">
            <a:extLst>
              <a:ext uri="{FF2B5EF4-FFF2-40B4-BE49-F238E27FC236}">
                <a16:creationId xmlns:a16="http://schemas.microsoft.com/office/drawing/2014/main" id="{13C93A7E-0EA4-4533-A6A9-FB73742DC540}"/>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03</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03AD59C9-EC4F-463C-AD8B-71836D60AA41}"/>
              </a:ext>
            </a:extLst>
          </p:cNvPr>
          <p:cNvSpPr txBox="1"/>
          <p:nvPr/>
        </p:nvSpPr>
        <p:spPr>
          <a:xfrm>
            <a:off x="1396207" y="614067"/>
            <a:ext cx="4835917" cy="553998"/>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INTRODUCTION</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0215" y="1530093"/>
            <a:ext cx="5012544" cy="5170646"/>
          </a:xfrm>
          <a:prstGeom prst="rect">
            <a:avLst/>
          </a:prstGeom>
          <a:noFill/>
        </p:spPr>
        <p:txBody>
          <a:bodyPr wrap="square" lIns="0" tIns="0" rIns="0" bIns="0" rtlCol="0">
            <a:spAutoFit/>
          </a:bodyPr>
          <a:lstStyle/>
          <a:p>
            <a:pPr algn="just"/>
            <a:r>
              <a:rPr lang="en-US" sz="1200" b="1" dirty="0">
                <a:solidFill>
                  <a:schemeClr val="tx1">
                    <a:lumMod val="75000"/>
                    <a:lumOff val="25000"/>
                  </a:schemeClr>
                </a:solidFill>
                <a:latin typeface="Segoe UI" panose="020B0502040204020203" pitchFamily="34" charset="0"/>
                <a:cs typeface="Segoe UI" panose="020B0502040204020203" pitchFamily="34" charset="0"/>
              </a:rPr>
              <a:t>I</a:t>
            </a:r>
            <a:r>
              <a:rPr lang="en-GB" sz="1200" b="1" dirty="0" err="1">
                <a:solidFill>
                  <a:schemeClr val="tx1">
                    <a:lumMod val="75000"/>
                    <a:lumOff val="25000"/>
                  </a:schemeClr>
                </a:solidFill>
                <a:latin typeface="Segoe UI" panose="020B0502040204020203" pitchFamily="34" charset="0"/>
                <a:cs typeface="Segoe UI" panose="020B0502040204020203" pitchFamily="34" charset="0"/>
              </a:rPr>
              <a:t>nterManager</a:t>
            </a:r>
            <a:r>
              <a:rPr lang="en-GB" sz="1200" b="1" dirty="0">
                <a:solidFill>
                  <a:schemeClr val="tx1">
                    <a:lumMod val="75000"/>
                    <a:lumOff val="25000"/>
                  </a:schemeClr>
                </a:solidFill>
                <a:latin typeface="Segoe UI" panose="020B0502040204020203" pitchFamily="34" charset="0"/>
                <a:cs typeface="Segoe UI" panose="020B0502040204020203" pitchFamily="34" charset="0"/>
              </a:rPr>
              <a:t> </a:t>
            </a:r>
            <a:r>
              <a:rPr lang="en-GB" sz="1200" dirty="0">
                <a:solidFill>
                  <a:schemeClr val="tx1">
                    <a:lumMod val="75000"/>
                    <a:lumOff val="25000"/>
                  </a:schemeClr>
                </a:solidFill>
                <a:latin typeface="Segoe UI" panose="020B0502040204020203" pitchFamily="34" charset="0"/>
                <a:cs typeface="Segoe UI" panose="020B0502040204020203" pitchFamily="34" charset="0"/>
              </a:rPr>
              <a:t>is regarded as one of Shipping’s most influential trade associations that has successfully helped shape the industry over the years. </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Our primary aim is to continuously improve Ship Management Industry’s standards </a:t>
            </a:r>
            <a:r>
              <a:rPr lang="en-GB" sz="1200" dirty="0">
                <a:solidFill>
                  <a:schemeClr val="tx1">
                    <a:lumMod val="75000"/>
                    <a:lumOff val="25000"/>
                  </a:schemeClr>
                </a:solidFill>
                <a:latin typeface="Segoe UI" panose="020B0502040204020203" pitchFamily="34" charset="0"/>
                <a:cs typeface="Segoe UI" panose="020B0502040204020203" pitchFamily="34" charset="0"/>
              </a:rPr>
              <a:t>and we are dedicated to assist all members differentiate from the rest of the industry, </a:t>
            </a:r>
            <a:r>
              <a:rPr lang="en-GB" sz="1200" b="1" dirty="0">
                <a:solidFill>
                  <a:schemeClr val="tx1">
                    <a:lumMod val="75000"/>
                    <a:lumOff val="25000"/>
                  </a:schemeClr>
                </a:solidFill>
                <a:latin typeface="Segoe UI" panose="020B0502040204020203" pitchFamily="34" charset="0"/>
                <a:cs typeface="Segoe UI" panose="020B0502040204020203" pitchFamily="34" charset="0"/>
              </a:rPr>
              <a:t>set the standard and assure their optimum quality of operation and service.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Loyal to this mission, InterManager gave written expression to its </a:t>
            </a:r>
            <a:r>
              <a:rPr lang="en-GB" sz="1200" b="1" dirty="0">
                <a:solidFill>
                  <a:schemeClr val="tx1">
                    <a:lumMod val="75000"/>
                    <a:lumOff val="25000"/>
                  </a:schemeClr>
                </a:solidFill>
                <a:latin typeface="Segoe UI" panose="020B0502040204020203" pitchFamily="34" charset="0"/>
                <a:cs typeface="Segoe UI" panose="020B0502040204020203" pitchFamily="34" charset="0"/>
              </a:rPr>
              <a:t>General Principles of Conduct and Action </a:t>
            </a:r>
            <a:r>
              <a:rPr lang="en-GB" sz="1200" dirty="0">
                <a:solidFill>
                  <a:schemeClr val="tx1">
                    <a:lumMod val="75000"/>
                    <a:lumOff val="25000"/>
                  </a:schemeClr>
                </a:solidFill>
                <a:latin typeface="Segoe UI" panose="020B0502040204020203" pitchFamily="34" charset="0"/>
                <a:cs typeface="Segoe UI" panose="020B0502040204020203" pitchFamily="34" charset="0"/>
              </a:rPr>
              <a:t>in order to reinforce their communication and implementation throughout the Association worldwide.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These principles guided successfully our activities over the past 30 years and can now provide the framework for establishing a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common “modus operandi” </a:t>
            </a:r>
            <a:r>
              <a:rPr lang="en-GB" sz="1200" dirty="0">
                <a:solidFill>
                  <a:schemeClr val="tx1">
                    <a:lumMod val="75000"/>
                    <a:lumOff val="25000"/>
                  </a:schemeClr>
                </a:solidFill>
                <a:latin typeface="Segoe UI" panose="020B0502040204020203" pitchFamily="34" charset="0"/>
                <a:cs typeface="Segoe UI" panose="020B0502040204020203" pitchFamily="34" charset="0"/>
              </a:rPr>
              <a:t>among members in order to facilitate a culture of </a:t>
            </a:r>
            <a:r>
              <a:rPr lang="en-GB" sz="1200" b="1" dirty="0">
                <a:solidFill>
                  <a:schemeClr val="tx1">
                    <a:lumMod val="75000"/>
                    <a:lumOff val="25000"/>
                  </a:schemeClr>
                </a:solidFill>
                <a:latin typeface="Segoe UI" panose="020B0502040204020203" pitchFamily="34" charset="0"/>
                <a:cs typeface="Segoe UI" panose="020B0502040204020203" pitchFamily="34" charset="0"/>
              </a:rPr>
              <a:t>integrity, care, professional commitment, respect for others, efficiency and accountability.</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InterManager’s General Principles of Conduct and Action also act as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guide </a:t>
            </a:r>
            <a:r>
              <a:rPr lang="en-GB" sz="1200" dirty="0">
                <a:solidFill>
                  <a:schemeClr val="tx1">
                    <a:lumMod val="75000"/>
                    <a:lumOff val="25000"/>
                  </a:schemeClr>
                </a:solidFill>
                <a:latin typeface="Segoe UI" panose="020B0502040204020203" pitchFamily="34" charset="0"/>
                <a:cs typeface="Segoe UI" panose="020B0502040204020203" pitchFamily="34" charset="0"/>
              </a:rPr>
              <a:t>dedicated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raising awareness on areas involving ethical risk and discouraging unethical conduct</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anticipate that, through their </a:t>
            </a:r>
            <a:r>
              <a:rPr lang="en-GB" sz="1200" b="1" dirty="0">
                <a:solidFill>
                  <a:schemeClr val="tx1">
                    <a:lumMod val="75000"/>
                    <a:lumOff val="25000"/>
                  </a:schemeClr>
                </a:solidFill>
                <a:latin typeface="Segoe UI" panose="020B0502040204020203" pitchFamily="34" charset="0"/>
                <a:cs typeface="Segoe UI" panose="020B0502040204020203" pitchFamily="34" charset="0"/>
              </a:rPr>
              <a:t>live and dynamic nature</a:t>
            </a:r>
            <a:r>
              <a:rPr lang="en-GB" sz="1200" dirty="0">
                <a:solidFill>
                  <a:schemeClr val="tx1">
                    <a:lumMod val="75000"/>
                    <a:lumOff val="25000"/>
                  </a:schemeClr>
                </a:solidFill>
                <a:latin typeface="Segoe UI" panose="020B0502040204020203" pitchFamily="34" charset="0"/>
                <a:cs typeface="Segoe UI" panose="020B0502040204020203" pitchFamily="34" charset="0"/>
              </a:rPr>
              <a:t>, our principles will systematically be </a:t>
            </a:r>
            <a:r>
              <a:rPr lang="en-GB" sz="1200" b="1" dirty="0">
                <a:solidFill>
                  <a:schemeClr val="tx1">
                    <a:lumMod val="75000"/>
                    <a:lumOff val="25000"/>
                  </a:schemeClr>
                </a:solidFill>
                <a:latin typeface="Segoe UI" panose="020B0502040204020203" pitchFamily="34" charset="0"/>
                <a:cs typeface="Segoe UI" panose="020B0502040204020203" pitchFamily="34" charset="0"/>
              </a:rPr>
              <a:t>guiding our members in an everchanging world </a:t>
            </a:r>
            <a:r>
              <a:rPr lang="en-GB" sz="1200" dirty="0">
                <a:solidFill>
                  <a:schemeClr val="tx1">
                    <a:lumMod val="75000"/>
                    <a:lumOff val="25000"/>
                  </a:schemeClr>
                </a:solidFill>
                <a:latin typeface="Segoe UI" panose="020B0502040204020203" pitchFamily="34" charset="0"/>
                <a:cs typeface="Segoe UI" panose="020B0502040204020203" pitchFamily="34" charset="0"/>
              </a:rPr>
              <a:t>and ensuring that they achieve a minimum of prerequisites. </a:t>
            </a:r>
          </a:p>
        </p:txBody>
      </p:sp>
      <p:sp>
        <p:nvSpPr>
          <p:cNvPr id="12" name="Rectangle 11">
            <a:extLst>
              <a:ext uri="{FF2B5EF4-FFF2-40B4-BE49-F238E27FC236}">
                <a16:creationId xmlns:a16="http://schemas.microsoft.com/office/drawing/2014/main" id="{A9B9940F-5BB7-8844-B8F6-EE87E7F75FD9}"/>
              </a:ext>
            </a:extLst>
          </p:cNvPr>
          <p:cNvSpPr/>
          <p:nvPr/>
        </p:nvSpPr>
        <p:spPr>
          <a:xfrm>
            <a:off x="1390215" y="131830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426595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3ADEBE-AA79-C1AE-1FC5-E36C8CDA95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2"/>
          <a:stretch/>
        </p:blipFill>
        <p:spPr>
          <a:xfrm>
            <a:off x="-24513" y="0"/>
            <a:ext cx="12235991" cy="1925442"/>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422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Change is an opportunity, stagnation a threat</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41632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consider </a:t>
            </a:r>
            <a:r>
              <a:rPr lang="en-GB" sz="1200" b="1" dirty="0">
                <a:solidFill>
                  <a:schemeClr val="tx1">
                    <a:lumMod val="75000"/>
                    <a:lumOff val="25000"/>
                  </a:schemeClr>
                </a:solidFill>
                <a:latin typeface="Segoe UI" panose="020B0502040204020203" pitchFamily="34" charset="0"/>
                <a:cs typeface="Segoe UI" panose="020B0502040204020203" pitchFamily="34" charset="0"/>
              </a:rPr>
              <a:t>innovation and change as essential requirements for organizational success and growth </a:t>
            </a:r>
            <a:r>
              <a:rPr lang="en-GB" sz="1200" dirty="0">
                <a:solidFill>
                  <a:schemeClr val="tx1">
                    <a:lumMod val="75000"/>
                    <a:lumOff val="25000"/>
                  </a:schemeClr>
                </a:solidFill>
                <a:latin typeface="Segoe UI" panose="020B0502040204020203" pitchFamily="34" charset="0"/>
                <a:cs typeface="Segoe UI" panose="020B0502040204020203" pitchFamily="34" charset="0"/>
              </a:rPr>
              <a:t>and aim to go beyond a “Be more innovative” as an action towards change.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acknowledge the need to balance day-to-day operational needs, comply with complex regulations, manage risks </a:t>
            </a:r>
            <a:r>
              <a:rPr lang="en-GB" sz="1200" b="1" dirty="0">
                <a:solidFill>
                  <a:schemeClr val="tx1">
                    <a:lumMod val="75000"/>
                    <a:lumOff val="25000"/>
                  </a:schemeClr>
                </a:solidFill>
                <a:latin typeface="Segoe UI" panose="020B0502040204020203" pitchFamily="34" charset="0"/>
                <a:cs typeface="Segoe UI" panose="020B0502040204020203" pitchFamily="34" charset="0"/>
              </a:rPr>
              <a:t>while also drive change and innovation in order to constantly adapt, evolve and create more safe and efficient operations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leaderships </a:t>
            </a:r>
            <a:r>
              <a:rPr lang="en-GB" sz="1200" b="1" dirty="0">
                <a:solidFill>
                  <a:schemeClr val="tx1">
                    <a:lumMod val="75000"/>
                    <a:lumOff val="25000"/>
                  </a:schemeClr>
                </a:solidFill>
                <a:latin typeface="Segoe UI" panose="020B0502040204020203" pitchFamily="34" charset="0"/>
                <a:cs typeface="Segoe UI" panose="020B0502040204020203" pitchFamily="34" charset="0"/>
              </a:rPr>
              <a:t>promote the idea of change and innovation and commit to lead by example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In our Companies an </a:t>
            </a:r>
            <a:r>
              <a:rPr lang="en-GB" sz="1200" b="1" dirty="0">
                <a:solidFill>
                  <a:schemeClr val="tx1">
                    <a:lumMod val="75000"/>
                    <a:lumOff val="25000"/>
                  </a:schemeClr>
                </a:solidFill>
                <a:latin typeface="Segoe UI" panose="020B0502040204020203" pitchFamily="34" charset="0"/>
                <a:cs typeface="Segoe UI" panose="020B0502040204020203" pitchFamily="34" charset="0"/>
              </a:rPr>
              <a:t>empowered culture of initiative, creativity and innovation is fostered</a:t>
            </a:r>
            <a:r>
              <a:rPr lang="en-GB" sz="1200" dirty="0">
                <a:solidFill>
                  <a:schemeClr val="tx1">
                    <a:lumMod val="75000"/>
                    <a:lumOff val="25000"/>
                  </a:schemeClr>
                </a:solidFill>
                <a:latin typeface="Segoe UI" panose="020B0502040204020203" pitchFamily="34" charset="0"/>
                <a:cs typeface="Segoe UI" panose="020B0502040204020203" pitchFamily="34" charset="0"/>
              </a:rPr>
              <a:t>: Our leaders encourage innovation, provide resources and reward relevant behaviours.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Breakthroughs are celebrated</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actively seek people that can innovate and develop a workplace friendly to change and novelty through </a:t>
            </a:r>
            <a:r>
              <a:rPr lang="en-US" sz="1200" dirty="0">
                <a:solidFill>
                  <a:schemeClr val="tx1">
                    <a:lumMod val="75000"/>
                    <a:lumOff val="25000"/>
                  </a:schemeClr>
                </a:solidFill>
                <a:latin typeface="Segoe UI" panose="020B0502040204020203" pitchFamily="34" charset="0"/>
                <a:cs typeface="Segoe UI" panose="020B0502040204020203" pitchFamily="34" charset="0"/>
              </a:rPr>
              <a:t>strategies that evaluate and balance between </a:t>
            </a:r>
            <a:r>
              <a:rPr lang="en-US" sz="1200" b="1" dirty="0">
                <a:solidFill>
                  <a:schemeClr val="tx1">
                    <a:lumMod val="75000"/>
                    <a:lumOff val="25000"/>
                  </a:schemeClr>
                </a:solidFill>
                <a:latin typeface="Segoe UI" panose="020B0502040204020203" pitchFamily="34" charset="0"/>
                <a:cs typeface="Segoe UI" panose="020B0502040204020203" pitchFamily="34" charset="0"/>
              </a:rPr>
              <a:t>short- and long-term benefits / effects.</a:t>
            </a:r>
          </a:p>
          <a:p>
            <a:pPr algn="just"/>
            <a:endParaRPr lang="en-US"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 long term planning philosophy incorporates </a:t>
            </a:r>
            <a:r>
              <a:rPr lang="en-US" sz="1200" b="1" dirty="0">
                <a:solidFill>
                  <a:schemeClr val="tx1">
                    <a:lumMod val="75000"/>
                    <a:lumOff val="25000"/>
                  </a:schemeClr>
                </a:solidFill>
                <a:latin typeface="Segoe UI" panose="020B0502040204020203" pitchFamily="34" charset="0"/>
                <a:cs typeface="Segoe UI" panose="020B0502040204020203" pitchFamily="34" charset="0"/>
              </a:rPr>
              <a:t>quick wins, consolidation of best practices and adaptability </a:t>
            </a:r>
            <a:r>
              <a:rPr lang="en-US" sz="1200" dirty="0">
                <a:solidFill>
                  <a:schemeClr val="tx1">
                    <a:lumMod val="75000"/>
                    <a:lumOff val="25000"/>
                  </a:schemeClr>
                </a:solidFill>
                <a:latin typeface="Segoe UI" panose="020B0502040204020203" pitchFamily="34" charset="0"/>
                <a:cs typeface="Segoe UI" panose="020B0502040204020203" pitchFamily="34" charset="0"/>
              </a:rPr>
              <a:t>at its core.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492990"/>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 facilitate an </a:t>
            </a:r>
            <a:r>
              <a:rPr lang="en-US" sz="1200" b="1" dirty="0">
                <a:solidFill>
                  <a:schemeClr val="tx1">
                    <a:lumMod val="75000"/>
                    <a:lumOff val="25000"/>
                  </a:schemeClr>
                </a:solidFill>
                <a:latin typeface="Segoe UI" panose="020B0502040204020203" pitchFamily="34" charset="0"/>
                <a:cs typeface="Segoe UI" panose="020B0502040204020203" pitchFamily="34" charset="0"/>
              </a:rPr>
              <a:t>Innovative Mindset </a:t>
            </a:r>
            <a:r>
              <a:rPr lang="en-US" sz="1200" dirty="0">
                <a:solidFill>
                  <a:schemeClr val="tx1">
                    <a:lumMod val="75000"/>
                    <a:lumOff val="25000"/>
                  </a:schemeClr>
                </a:solidFill>
                <a:latin typeface="Segoe UI" panose="020B0502040204020203" pitchFamily="34" charset="0"/>
                <a:cs typeface="Segoe UI" panose="020B0502040204020203" pitchFamily="34" charset="0"/>
              </a:rPr>
              <a:t>through training our people to </a:t>
            </a:r>
            <a:r>
              <a:rPr lang="en-US" sz="1200" b="1" dirty="0">
                <a:solidFill>
                  <a:schemeClr val="tx1">
                    <a:lumMod val="75000"/>
                    <a:lumOff val="25000"/>
                  </a:schemeClr>
                </a:solidFill>
                <a:latin typeface="Segoe UI" panose="020B0502040204020203" pitchFamily="34" charset="0"/>
                <a:cs typeface="Segoe UI" panose="020B0502040204020203" pitchFamily="34" charset="0"/>
              </a:rPr>
              <a:t>tolerate ambiguity, have curiosity, affirmative judgement and remain persistent</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Persistence and Determination </a:t>
            </a:r>
            <a:r>
              <a:rPr lang="en-GB" sz="1200" dirty="0">
                <a:solidFill>
                  <a:schemeClr val="tx1">
                    <a:lumMod val="75000"/>
                    <a:lumOff val="25000"/>
                  </a:schemeClr>
                </a:solidFill>
                <a:latin typeface="Segoe UI" panose="020B0502040204020203" pitchFamily="34" charset="0"/>
                <a:cs typeface="Segoe UI" panose="020B0502040204020203" pitchFamily="34" charset="0"/>
              </a:rPr>
              <a:t>drives us.</a:t>
            </a: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Ambiguity and Complexity </a:t>
            </a:r>
            <a:r>
              <a:rPr lang="en-GB" sz="1200" dirty="0">
                <a:solidFill>
                  <a:schemeClr val="tx1">
                    <a:lumMod val="75000"/>
                    <a:lumOff val="25000"/>
                  </a:schemeClr>
                </a:solidFill>
                <a:latin typeface="Segoe UI" panose="020B0502040204020203" pitchFamily="34" charset="0"/>
                <a:cs typeface="Segoe UI" panose="020B0502040204020203" pitchFamily="34" charset="0"/>
              </a:rPr>
              <a:t>are motivators, not obstacles. </a:t>
            </a:r>
            <a:r>
              <a:rPr lang="en-GB" sz="1200" b="1" dirty="0">
                <a:solidFill>
                  <a:schemeClr val="tx1">
                    <a:lumMod val="75000"/>
                    <a:lumOff val="25000"/>
                  </a:schemeClr>
                </a:solidFill>
                <a:latin typeface="Segoe UI" panose="020B0502040204020203" pitchFamily="34" charset="0"/>
                <a:cs typeface="Segoe UI" panose="020B0502040204020203" pitchFamily="34" charset="0"/>
              </a:rPr>
              <a:t>We do not kill ideas</a:t>
            </a:r>
            <a:r>
              <a:rPr lang="en-GB" sz="1200" dirty="0">
                <a:solidFill>
                  <a:schemeClr val="tx1">
                    <a:lumMod val="75000"/>
                    <a:lumOff val="25000"/>
                  </a:schemeClr>
                </a:solidFill>
                <a:latin typeface="Segoe UI" panose="020B0502040204020203" pitchFamily="34" charset="0"/>
                <a:cs typeface="Segoe UI" panose="020B0502040204020203" pitchFamily="34" charset="0"/>
              </a:rPr>
              <a:t>, we encourage our people to find other ways to pitch them until we can see their value.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We embrace change and detest stagnation. We turn ideas into actions.</a:t>
            </a:r>
          </a:p>
        </p:txBody>
      </p:sp>
      <p:sp>
        <p:nvSpPr>
          <p:cNvPr id="2" name="TextBox 1">
            <a:extLst>
              <a:ext uri="{FF2B5EF4-FFF2-40B4-BE49-F238E27FC236}">
                <a16:creationId xmlns:a16="http://schemas.microsoft.com/office/drawing/2014/main" id="{CC043C67-BD3F-4C64-95FC-1F29FC41B9B7}"/>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Innovation and Change</a:t>
            </a:r>
          </a:p>
        </p:txBody>
      </p:sp>
    </p:spTree>
    <p:extLst>
      <p:ext uri="{BB962C8B-B14F-4D97-AF65-F5344CB8AC3E}">
        <p14:creationId xmlns:p14="http://schemas.microsoft.com/office/powerpoint/2010/main" val="149369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61188D-866F-134B-2D7B-DDB01E49E7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2"/>
          <a:stretch/>
        </p:blipFill>
        <p:spPr>
          <a:xfrm>
            <a:off x="-24513" y="0"/>
            <a:ext cx="12235991" cy="1925442"/>
          </a:xfrm>
          <a:prstGeom prst="rect">
            <a:avLst/>
          </a:prstGeom>
        </p:spPr>
      </p:pic>
      <p:sp>
        <p:nvSpPr>
          <p:cNvPr id="67" name="Rectangle 66">
            <a:extLst>
              <a:ext uri="{FF2B5EF4-FFF2-40B4-BE49-F238E27FC236}">
                <a16:creationId xmlns:a16="http://schemas.microsoft.com/office/drawing/2014/main" id="{B471AC5B-1B53-45CA-7B40-BFA06D0FFDD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86" name="Straight Connector 85">
            <a:extLst>
              <a:ext uri="{FF2B5EF4-FFF2-40B4-BE49-F238E27FC236}">
                <a16:creationId xmlns:a16="http://schemas.microsoft.com/office/drawing/2014/main" id="{0DD1DD6B-823A-E04F-9C90-1F05EBA68F43}"/>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D3616F0-B3C3-2749-89F1-BC3FE688FECA}"/>
              </a:ext>
            </a:extLst>
          </p:cNvPr>
          <p:cNvSpPr/>
          <p:nvPr/>
        </p:nvSpPr>
        <p:spPr>
          <a:xfrm>
            <a:off x="7525422" y="201123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Change and Innovation policy that defines innovation and change and disseminates the Company’s development and adaptation strategy towards sustainable growth, transformation and competitiveness is available.</a:t>
            </a:r>
          </a:p>
        </p:txBody>
      </p:sp>
      <p:cxnSp>
        <p:nvCxnSpPr>
          <p:cNvPr id="88" name="Straight Connector 87">
            <a:extLst>
              <a:ext uri="{FF2B5EF4-FFF2-40B4-BE49-F238E27FC236}">
                <a16:creationId xmlns:a16="http://schemas.microsoft.com/office/drawing/2014/main" id="{C12DCBA5-6F0C-6B4F-A9C4-313F2EA48FE2}"/>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C358C01-96A6-2247-A8B6-BAA2E3427051}"/>
              </a:ext>
            </a:extLst>
          </p:cNvPr>
          <p:cNvSpPr/>
          <p:nvPr/>
        </p:nvSpPr>
        <p:spPr>
          <a:xfrm>
            <a:off x="7513213" y="4808651"/>
            <a:ext cx="4572584" cy="646331"/>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Open Reporting System with suggestions for improvement where relevant feedback are welcomed ensuring confidentiality. No retaliation for ideas that bring change is ensured.</a:t>
            </a:r>
          </a:p>
        </p:txBody>
      </p:sp>
      <p:cxnSp>
        <p:nvCxnSpPr>
          <p:cNvPr id="90" name="Straight Connector 89">
            <a:extLst>
              <a:ext uri="{FF2B5EF4-FFF2-40B4-BE49-F238E27FC236}">
                <a16:creationId xmlns:a16="http://schemas.microsoft.com/office/drawing/2014/main" id="{0E472D27-D62B-1C4B-9B6D-568F9388089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A81968B-359D-B34A-A3C8-45850FD5C25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7BC423F3-3ECB-FD45-AE0C-3A2CD4F0E57B}"/>
              </a:ext>
            </a:extLst>
          </p:cNvPr>
          <p:cNvSpPr/>
          <p:nvPr/>
        </p:nvSpPr>
        <p:spPr>
          <a:xfrm>
            <a:off x="7525422" y="336719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Procedures that facilitate the selection, appraisal and promotion of individuals with an Innovative Mindset are in place. Cross departmental familiarization is part of the main familiarization process.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0" name="Straight Connector 99">
            <a:extLst>
              <a:ext uri="{FF2B5EF4-FFF2-40B4-BE49-F238E27FC236}">
                <a16:creationId xmlns:a16="http://schemas.microsoft.com/office/drawing/2014/main" id="{C0A4504E-2E5C-3A4E-816F-462E58AFC5C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12950E5-CB4A-3C4D-ABBC-12F37ADF26DE}"/>
              </a:ext>
            </a:extLst>
          </p:cNvPr>
          <p:cNvSpPr/>
          <p:nvPr/>
        </p:nvSpPr>
        <p:spPr>
          <a:xfrm>
            <a:off x="7545647" y="6238822"/>
            <a:ext cx="4507717" cy="276999"/>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Annual budget dedicated to innovation and change actions.</a:t>
            </a:r>
          </a:p>
        </p:txBody>
      </p:sp>
      <p:cxnSp>
        <p:nvCxnSpPr>
          <p:cNvPr id="103" name="Straight Connector 102">
            <a:extLst>
              <a:ext uri="{FF2B5EF4-FFF2-40B4-BE49-F238E27FC236}">
                <a16:creationId xmlns:a16="http://schemas.microsoft.com/office/drawing/2014/main" id="{9073CD7A-F65E-3548-82C2-C8BFB3313358}"/>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DE2210-0349-BE4D-B313-EFCA7A742A61}"/>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851639-6508-C646-B25C-C439A4D3B38E}"/>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7BDBDB3-6087-F34E-803E-B0690D3B66B7}"/>
              </a:ext>
            </a:extLst>
          </p:cNvPr>
          <p:cNvSpPr/>
          <p:nvPr/>
        </p:nvSpPr>
        <p:spPr>
          <a:xfrm>
            <a:off x="103004" y="2704128"/>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supported by appropriate staffing and procedures, to promote innovation and change especially towards energy efficiency, environmental protection and human factors development.</a:t>
            </a:r>
          </a:p>
        </p:txBody>
      </p:sp>
      <p:sp>
        <p:nvSpPr>
          <p:cNvPr id="107" name="Freeform 106">
            <a:extLst>
              <a:ext uri="{FF2B5EF4-FFF2-40B4-BE49-F238E27FC236}">
                <a16:creationId xmlns:a16="http://schemas.microsoft.com/office/drawing/2014/main" id="{09C560E0-2DA4-BF4F-9131-7CB40DD713A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8" name="Freeform 107">
            <a:extLst>
              <a:ext uri="{FF2B5EF4-FFF2-40B4-BE49-F238E27FC236}">
                <a16:creationId xmlns:a16="http://schemas.microsoft.com/office/drawing/2014/main" id="{F56F91CF-FF86-6341-B1A3-D16F41601F0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9" name="Freeform 108">
            <a:extLst>
              <a:ext uri="{FF2B5EF4-FFF2-40B4-BE49-F238E27FC236}">
                <a16:creationId xmlns:a16="http://schemas.microsoft.com/office/drawing/2014/main" id="{5E9E6EE8-8F79-0E47-AFF2-533A0AC15B63}"/>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0" name="Freeform 109">
            <a:extLst>
              <a:ext uri="{FF2B5EF4-FFF2-40B4-BE49-F238E27FC236}">
                <a16:creationId xmlns:a16="http://schemas.microsoft.com/office/drawing/2014/main" id="{F705413A-5CE3-0948-B2DE-E8C9BC6AF961}"/>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1" name="Freeform 110">
            <a:extLst>
              <a:ext uri="{FF2B5EF4-FFF2-40B4-BE49-F238E27FC236}">
                <a16:creationId xmlns:a16="http://schemas.microsoft.com/office/drawing/2014/main" id="{CA394C2C-6A7C-8B4D-A3D7-8B649BCD1CAE}"/>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2" name="Freeform 111">
            <a:extLst>
              <a:ext uri="{FF2B5EF4-FFF2-40B4-BE49-F238E27FC236}">
                <a16:creationId xmlns:a16="http://schemas.microsoft.com/office/drawing/2014/main" id="{310B9A9C-4563-4D4F-AB1A-73FCAC8FF469}"/>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13" name="Group 112">
            <a:extLst>
              <a:ext uri="{FF2B5EF4-FFF2-40B4-BE49-F238E27FC236}">
                <a16:creationId xmlns:a16="http://schemas.microsoft.com/office/drawing/2014/main" id="{86BB73AB-E1D7-674E-A559-E9962AA9A5E9}"/>
              </a:ext>
            </a:extLst>
          </p:cNvPr>
          <p:cNvGrpSpPr/>
          <p:nvPr/>
        </p:nvGrpSpPr>
        <p:grpSpPr>
          <a:xfrm>
            <a:off x="4854826" y="2693616"/>
            <a:ext cx="842841" cy="831472"/>
            <a:chOff x="4722964" y="1949488"/>
            <a:chExt cx="1090878" cy="1090878"/>
          </a:xfrm>
          <a:solidFill>
            <a:srgbClr val="14416B"/>
          </a:solidFill>
          <a:effectLst/>
        </p:grpSpPr>
        <p:sp>
          <p:nvSpPr>
            <p:cNvPr id="114" name="Oval 113">
              <a:extLst>
                <a:ext uri="{FF2B5EF4-FFF2-40B4-BE49-F238E27FC236}">
                  <a16:creationId xmlns:a16="http://schemas.microsoft.com/office/drawing/2014/main" id="{21EB15B5-AE77-314D-9946-CB258AC7214E}"/>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Freeform 6">
              <a:extLst>
                <a:ext uri="{FF2B5EF4-FFF2-40B4-BE49-F238E27FC236}">
                  <a16:creationId xmlns:a16="http://schemas.microsoft.com/office/drawing/2014/main" id="{9340397B-FEA1-574F-8743-7102CDF77811}"/>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6" name="Group 115">
            <a:extLst>
              <a:ext uri="{FF2B5EF4-FFF2-40B4-BE49-F238E27FC236}">
                <a16:creationId xmlns:a16="http://schemas.microsoft.com/office/drawing/2014/main" id="{A983CFFA-4AAD-C54B-8F5D-39A44A3A5728}"/>
              </a:ext>
            </a:extLst>
          </p:cNvPr>
          <p:cNvGrpSpPr/>
          <p:nvPr/>
        </p:nvGrpSpPr>
        <p:grpSpPr>
          <a:xfrm>
            <a:off x="6559823" y="5962570"/>
            <a:ext cx="842841" cy="831472"/>
            <a:chOff x="6427961" y="5218442"/>
            <a:chExt cx="1090878" cy="1090878"/>
          </a:xfrm>
          <a:solidFill>
            <a:srgbClr val="113454"/>
          </a:solidFill>
          <a:effectLst/>
        </p:grpSpPr>
        <p:sp>
          <p:nvSpPr>
            <p:cNvPr id="118" name="Oval 117">
              <a:extLst>
                <a:ext uri="{FF2B5EF4-FFF2-40B4-BE49-F238E27FC236}">
                  <a16:creationId xmlns:a16="http://schemas.microsoft.com/office/drawing/2014/main" id="{241F0A02-5F98-7644-93F4-65366E4F3A0B}"/>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9" name="Group 118">
              <a:extLst>
                <a:ext uri="{FF2B5EF4-FFF2-40B4-BE49-F238E27FC236}">
                  <a16:creationId xmlns:a16="http://schemas.microsoft.com/office/drawing/2014/main" id="{4877A3C7-6ABE-E74C-A307-B1EF7F2B6EA7}"/>
                </a:ext>
              </a:extLst>
            </p:cNvPr>
            <p:cNvGrpSpPr/>
            <p:nvPr/>
          </p:nvGrpSpPr>
          <p:grpSpPr>
            <a:xfrm>
              <a:off x="6737657" y="5533773"/>
              <a:ext cx="480386" cy="480093"/>
              <a:chOff x="3500438" y="1303338"/>
              <a:chExt cx="5207000" cy="5203826"/>
            </a:xfrm>
            <a:grpFill/>
          </p:grpSpPr>
          <p:sp>
            <p:nvSpPr>
              <p:cNvPr id="120" name="Freeform 11">
                <a:extLst>
                  <a:ext uri="{FF2B5EF4-FFF2-40B4-BE49-F238E27FC236}">
                    <a16:creationId xmlns:a16="http://schemas.microsoft.com/office/drawing/2014/main" id="{51CBE118-02A6-464F-B9EB-F897782361D4}"/>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21" name="Freeform 12">
                <a:extLst>
                  <a:ext uri="{FF2B5EF4-FFF2-40B4-BE49-F238E27FC236}">
                    <a16:creationId xmlns:a16="http://schemas.microsoft.com/office/drawing/2014/main" id="{B6A7DA9C-03B1-BC4E-80E9-9BA0ECBF87E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22" name="Group 121">
            <a:extLst>
              <a:ext uri="{FF2B5EF4-FFF2-40B4-BE49-F238E27FC236}">
                <a16:creationId xmlns:a16="http://schemas.microsoft.com/office/drawing/2014/main" id="{51FE2FF9-5E7A-E648-8E73-8BC63B63A2AE}"/>
              </a:ext>
            </a:extLst>
          </p:cNvPr>
          <p:cNvGrpSpPr/>
          <p:nvPr/>
        </p:nvGrpSpPr>
        <p:grpSpPr>
          <a:xfrm>
            <a:off x="6559824" y="4647134"/>
            <a:ext cx="842841" cy="831472"/>
            <a:chOff x="6427962" y="3903006"/>
            <a:chExt cx="1090878" cy="1090878"/>
          </a:xfrm>
          <a:solidFill>
            <a:srgbClr val="176AAE"/>
          </a:solidFill>
          <a:effectLst/>
        </p:grpSpPr>
        <p:sp>
          <p:nvSpPr>
            <p:cNvPr id="123" name="Oval 122">
              <a:extLst>
                <a:ext uri="{FF2B5EF4-FFF2-40B4-BE49-F238E27FC236}">
                  <a16:creationId xmlns:a16="http://schemas.microsoft.com/office/drawing/2014/main" id="{725685E4-15BB-1F48-A956-CBB9E0C2F330}"/>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4" name="Group 123">
              <a:extLst>
                <a:ext uri="{FF2B5EF4-FFF2-40B4-BE49-F238E27FC236}">
                  <a16:creationId xmlns:a16="http://schemas.microsoft.com/office/drawing/2014/main" id="{F3012DC2-FCE0-3F4B-BCE5-524B82025C76}"/>
                </a:ext>
              </a:extLst>
            </p:cNvPr>
            <p:cNvGrpSpPr/>
            <p:nvPr/>
          </p:nvGrpSpPr>
          <p:grpSpPr>
            <a:xfrm>
              <a:off x="6696203" y="4286992"/>
              <a:ext cx="554398" cy="322906"/>
              <a:chOff x="1127125" y="4879975"/>
              <a:chExt cx="7307263" cy="4256087"/>
            </a:xfrm>
            <a:grpFill/>
          </p:grpSpPr>
          <p:sp>
            <p:nvSpPr>
              <p:cNvPr id="125" name="Freeform 17">
                <a:extLst>
                  <a:ext uri="{FF2B5EF4-FFF2-40B4-BE49-F238E27FC236}">
                    <a16:creationId xmlns:a16="http://schemas.microsoft.com/office/drawing/2014/main" id="{11704827-238C-FD4A-8602-1016762973BD}"/>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18">
                <a:extLst>
                  <a:ext uri="{FF2B5EF4-FFF2-40B4-BE49-F238E27FC236}">
                    <a16:creationId xmlns:a16="http://schemas.microsoft.com/office/drawing/2014/main" id="{C7C13500-F273-7743-AC9C-9016AAA40C16}"/>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19">
                <a:extLst>
                  <a:ext uri="{FF2B5EF4-FFF2-40B4-BE49-F238E27FC236}">
                    <a16:creationId xmlns:a16="http://schemas.microsoft.com/office/drawing/2014/main" id="{3B585351-4BB9-884B-BA6B-840B53DA721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20">
                <a:extLst>
                  <a:ext uri="{FF2B5EF4-FFF2-40B4-BE49-F238E27FC236}">
                    <a16:creationId xmlns:a16="http://schemas.microsoft.com/office/drawing/2014/main" id="{D0B5955C-984B-3340-955D-3493721E8714}"/>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9" name="Group 128">
            <a:extLst>
              <a:ext uri="{FF2B5EF4-FFF2-40B4-BE49-F238E27FC236}">
                <a16:creationId xmlns:a16="http://schemas.microsoft.com/office/drawing/2014/main" id="{0658F7D6-BA0B-174C-8249-AD13F0A6F0A1}"/>
              </a:ext>
            </a:extLst>
          </p:cNvPr>
          <p:cNvGrpSpPr/>
          <p:nvPr/>
        </p:nvGrpSpPr>
        <p:grpSpPr>
          <a:xfrm>
            <a:off x="6559825" y="3354980"/>
            <a:ext cx="842841" cy="831472"/>
            <a:chOff x="6427963" y="2610852"/>
            <a:chExt cx="1090878" cy="1090878"/>
          </a:xfrm>
          <a:solidFill>
            <a:srgbClr val="154D7F"/>
          </a:solidFill>
          <a:effectLst/>
        </p:grpSpPr>
        <p:sp>
          <p:nvSpPr>
            <p:cNvPr id="130" name="Oval 129">
              <a:extLst>
                <a:ext uri="{FF2B5EF4-FFF2-40B4-BE49-F238E27FC236}">
                  <a16:creationId xmlns:a16="http://schemas.microsoft.com/office/drawing/2014/main" id="{41CA0B1F-184E-3E4A-9F36-32B680687198}"/>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Freeform 25">
              <a:extLst>
                <a:ext uri="{FF2B5EF4-FFF2-40B4-BE49-F238E27FC236}">
                  <a16:creationId xmlns:a16="http://schemas.microsoft.com/office/drawing/2014/main" id="{FF9EF946-9E24-0E40-84DD-F035FC921248}"/>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2" name="Group 131">
            <a:extLst>
              <a:ext uri="{FF2B5EF4-FFF2-40B4-BE49-F238E27FC236}">
                <a16:creationId xmlns:a16="http://schemas.microsoft.com/office/drawing/2014/main" id="{3635457F-A293-F54D-80B4-4925BE554888}"/>
              </a:ext>
            </a:extLst>
          </p:cNvPr>
          <p:cNvGrpSpPr/>
          <p:nvPr/>
        </p:nvGrpSpPr>
        <p:grpSpPr>
          <a:xfrm>
            <a:off x="6559825" y="2040628"/>
            <a:ext cx="842841" cy="831472"/>
            <a:chOff x="6427963" y="1296500"/>
            <a:chExt cx="1090878" cy="1090878"/>
          </a:xfrm>
          <a:solidFill>
            <a:srgbClr val="113454"/>
          </a:solidFill>
          <a:effectLst/>
        </p:grpSpPr>
        <p:sp>
          <p:nvSpPr>
            <p:cNvPr id="133" name="Oval 132">
              <a:extLst>
                <a:ext uri="{FF2B5EF4-FFF2-40B4-BE49-F238E27FC236}">
                  <a16:creationId xmlns:a16="http://schemas.microsoft.com/office/drawing/2014/main" id="{D9D21657-02A4-5546-B470-5B61EDF69BF5}"/>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Freeform 30">
              <a:extLst>
                <a:ext uri="{FF2B5EF4-FFF2-40B4-BE49-F238E27FC236}">
                  <a16:creationId xmlns:a16="http://schemas.microsoft.com/office/drawing/2014/main" id="{A90146F1-9722-1942-893A-9C3D8329473D}"/>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5" name="Group 134">
            <a:extLst>
              <a:ext uri="{FF2B5EF4-FFF2-40B4-BE49-F238E27FC236}">
                <a16:creationId xmlns:a16="http://schemas.microsoft.com/office/drawing/2014/main" id="{48FA990D-02EA-9D41-827B-7C000E78B961}"/>
              </a:ext>
            </a:extLst>
          </p:cNvPr>
          <p:cNvGrpSpPr/>
          <p:nvPr/>
        </p:nvGrpSpPr>
        <p:grpSpPr>
          <a:xfrm>
            <a:off x="4854824" y="5301204"/>
            <a:ext cx="842841" cy="831472"/>
            <a:chOff x="4722962" y="4557076"/>
            <a:chExt cx="1090878" cy="1090878"/>
          </a:xfrm>
          <a:solidFill>
            <a:srgbClr val="144069"/>
          </a:solidFill>
          <a:effectLst/>
        </p:grpSpPr>
        <p:sp>
          <p:nvSpPr>
            <p:cNvPr id="136" name="Oval 135">
              <a:extLst>
                <a:ext uri="{FF2B5EF4-FFF2-40B4-BE49-F238E27FC236}">
                  <a16:creationId xmlns:a16="http://schemas.microsoft.com/office/drawing/2014/main" id="{4B925443-A13A-1942-AFF9-4F74D57EF8E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7" name="Group 136">
              <a:extLst>
                <a:ext uri="{FF2B5EF4-FFF2-40B4-BE49-F238E27FC236}">
                  <a16:creationId xmlns:a16="http://schemas.microsoft.com/office/drawing/2014/main" id="{1464259E-E6EC-3C4E-9624-2A2C2DAECC8B}"/>
                </a:ext>
              </a:extLst>
            </p:cNvPr>
            <p:cNvGrpSpPr/>
            <p:nvPr/>
          </p:nvGrpSpPr>
          <p:grpSpPr>
            <a:xfrm>
              <a:off x="5032576" y="4873269"/>
              <a:ext cx="477366" cy="478369"/>
              <a:chOff x="3194050" y="3822700"/>
              <a:chExt cx="6042025" cy="6054725"/>
            </a:xfrm>
            <a:grpFill/>
          </p:grpSpPr>
          <p:sp>
            <p:nvSpPr>
              <p:cNvPr id="138" name="Freeform 35">
                <a:extLst>
                  <a:ext uri="{FF2B5EF4-FFF2-40B4-BE49-F238E27FC236}">
                    <a16:creationId xmlns:a16="http://schemas.microsoft.com/office/drawing/2014/main" id="{71FF6CE1-D591-6B48-A8C1-B8D02912DC9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36">
                <a:extLst>
                  <a:ext uri="{FF2B5EF4-FFF2-40B4-BE49-F238E27FC236}">
                    <a16:creationId xmlns:a16="http://schemas.microsoft.com/office/drawing/2014/main" id="{749BC4C3-0658-574C-B5D0-A99A944BF1AC}"/>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37">
                <a:extLst>
                  <a:ext uri="{FF2B5EF4-FFF2-40B4-BE49-F238E27FC236}">
                    <a16:creationId xmlns:a16="http://schemas.microsoft.com/office/drawing/2014/main" id="{E514DD49-60A7-8140-BEB5-87635B0C338F}"/>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38">
                <a:extLst>
                  <a:ext uri="{FF2B5EF4-FFF2-40B4-BE49-F238E27FC236}">
                    <a16:creationId xmlns:a16="http://schemas.microsoft.com/office/drawing/2014/main" id="{D50EB6F0-681B-7546-92B7-118FB5F36EB3}"/>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42" name="Group 141">
            <a:extLst>
              <a:ext uri="{FF2B5EF4-FFF2-40B4-BE49-F238E27FC236}">
                <a16:creationId xmlns:a16="http://schemas.microsoft.com/office/drawing/2014/main" id="{3A24B880-5708-D046-9345-222220F63BEA}"/>
              </a:ext>
            </a:extLst>
          </p:cNvPr>
          <p:cNvGrpSpPr/>
          <p:nvPr/>
        </p:nvGrpSpPr>
        <p:grpSpPr>
          <a:xfrm>
            <a:off x="4854825" y="3997410"/>
            <a:ext cx="842841" cy="831472"/>
            <a:chOff x="4722963" y="3253282"/>
            <a:chExt cx="1090878" cy="1090878"/>
          </a:xfrm>
          <a:solidFill>
            <a:srgbClr val="165992"/>
          </a:solidFill>
          <a:effectLst/>
        </p:grpSpPr>
        <p:sp>
          <p:nvSpPr>
            <p:cNvPr id="143" name="Oval 142">
              <a:extLst>
                <a:ext uri="{FF2B5EF4-FFF2-40B4-BE49-F238E27FC236}">
                  <a16:creationId xmlns:a16="http://schemas.microsoft.com/office/drawing/2014/main" id="{AB68A56F-0180-6548-9EF4-98D95C472C3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Freeform 43">
              <a:extLst>
                <a:ext uri="{FF2B5EF4-FFF2-40B4-BE49-F238E27FC236}">
                  <a16:creationId xmlns:a16="http://schemas.microsoft.com/office/drawing/2014/main" id="{36ABD26D-B5B9-BB46-85E2-43848AF1276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5" name="TextBox 144">
            <a:extLst>
              <a:ext uri="{FF2B5EF4-FFF2-40B4-BE49-F238E27FC236}">
                <a16:creationId xmlns:a16="http://schemas.microsoft.com/office/drawing/2014/main" id="{2B8A4DC2-CCC4-C747-8BD4-BDE3CE5F64D3}"/>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6" name="TextBox 145">
            <a:extLst>
              <a:ext uri="{FF2B5EF4-FFF2-40B4-BE49-F238E27FC236}">
                <a16:creationId xmlns:a16="http://schemas.microsoft.com/office/drawing/2014/main" id="{21392045-56DE-5649-B49C-81FAEAD64988}"/>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7" name="TextBox 146">
            <a:extLst>
              <a:ext uri="{FF2B5EF4-FFF2-40B4-BE49-F238E27FC236}">
                <a16:creationId xmlns:a16="http://schemas.microsoft.com/office/drawing/2014/main" id="{71E9F4AD-3AD7-C542-8609-8820B31811CF}"/>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8" name="TextBox 147">
            <a:extLst>
              <a:ext uri="{FF2B5EF4-FFF2-40B4-BE49-F238E27FC236}">
                <a16:creationId xmlns:a16="http://schemas.microsoft.com/office/drawing/2014/main" id="{58D17269-72D5-F244-B17B-BBCB600DC87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9" name="TextBox 148">
            <a:extLst>
              <a:ext uri="{FF2B5EF4-FFF2-40B4-BE49-F238E27FC236}">
                <a16:creationId xmlns:a16="http://schemas.microsoft.com/office/drawing/2014/main" id="{BA02C1E3-01D9-A245-B7FA-767FD818C9CB}"/>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50" name="TextBox 149">
            <a:extLst>
              <a:ext uri="{FF2B5EF4-FFF2-40B4-BE49-F238E27FC236}">
                <a16:creationId xmlns:a16="http://schemas.microsoft.com/office/drawing/2014/main" id="{C9BE8F88-2C81-D749-9501-17D4628761B0}"/>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51" name="TextBox 150">
            <a:extLst>
              <a:ext uri="{FF2B5EF4-FFF2-40B4-BE49-F238E27FC236}">
                <a16:creationId xmlns:a16="http://schemas.microsoft.com/office/drawing/2014/main" id="{6B124324-F8DD-BA4D-B5DB-7701D7E5D225}"/>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52" name="Rectangle 151">
            <a:extLst>
              <a:ext uri="{FF2B5EF4-FFF2-40B4-BE49-F238E27FC236}">
                <a16:creationId xmlns:a16="http://schemas.microsoft.com/office/drawing/2014/main" id="{72CC662B-6500-B641-8242-D55807722893}"/>
              </a:ext>
            </a:extLst>
          </p:cNvPr>
          <p:cNvSpPr/>
          <p:nvPr/>
        </p:nvSpPr>
        <p:spPr>
          <a:xfrm>
            <a:off x="103004" y="4173410"/>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Growth Mindset, Innovative Mindset and Leading Change trainings are available for Shore and Seagoing personnel.   </a:t>
            </a:r>
          </a:p>
        </p:txBody>
      </p:sp>
      <p:sp>
        <p:nvSpPr>
          <p:cNvPr id="153" name="Rectangle 152">
            <a:extLst>
              <a:ext uri="{FF2B5EF4-FFF2-40B4-BE49-F238E27FC236}">
                <a16:creationId xmlns:a16="http://schemas.microsoft.com/office/drawing/2014/main" id="{AFC42CAC-0B36-4848-BDB1-70F16D2719A5}"/>
              </a:ext>
            </a:extLst>
          </p:cNvPr>
          <p:cNvSpPr/>
          <p:nvPr/>
        </p:nvSpPr>
        <p:spPr>
          <a:xfrm>
            <a:off x="91209" y="5508722"/>
            <a:ext cx="4685244" cy="461665"/>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KPIs for the periodic adoption of suggestions for improvement and best practises are monitored.</a:t>
            </a:r>
          </a:p>
        </p:txBody>
      </p:sp>
      <p:sp>
        <p:nvSpPr>
          <p:cNvPr id="3" name="TextBox 2">
            <a:extLst>
              <a:ext uri="{FF2B5EF4-FFF2-40B4-BE49-F238E27FC236}">
                <a16:creationId xmlns:a16="http://schemas.microsoft.com/office/drawing/2014/main" id="{00B58C78-0295-5A40-DF16-52CC8793021D}"/>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Innovation and Change</a:t>
            </a:r>
          </a:p>
        </p:txBody>
      </p:sp>
    </p:spTree>
    <p:extLst>
      <p:ext uri="{BB962C8B-B14F-4D97-AF65-F5344CB8AC3E}">
        <p14:creationId xmlns:p14="http://schemas.microsoft.com/office/powerpoint/2010/main" val="3063117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330C9-98CB-1AFA-4217-3F8E267AA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62"/>
          <a:stretch/>
        </p:blipFill>
        <p:spPr>
          <a:xfrm>
            <a:off x="-24513" y="0"/>
            <a:ext cx="12235991" cy="1925442"/>
          </a:xfrm>
          <a:prstGeom prst="rect">
            <a:avLst/>
          </a:prstGeom>
        </p:spPr>
      </p:pic>
      <p:sp>
        <p:nvSpPr>
          <p:cNvPr id="67" name="Rectangle 66">
            <a:extLst>
              <a:ext uri="{FF2B5EF4-FFF2-40B4-BE49-F238E27FC236}">
                <a16:creationId xmlns:a16="http://schemas.microsoft.com/office/drawing/2014/main" id="{68345795-696F-B10A-C1A4-81C77DE398C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A189C533-9D6A-C94F-B989-10860BD69412}"/>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31E9F693-55ED-6E4E-A278-8225F304D8A1}"/>
              </a:ext>
            </a:extLst>
          </p:cNvPr>
          <p:cNvSpPr/>
          <p:nvPr/>
        </p:nvSpPr>
        <p:spPr>
          <a:xfrm>
            <a:off x="7525910" y="2169706"/>
            <a:ext cx="4572585"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Innovative idea generation is formally rewarded and recognized throughout the Company and fleet. </a:t>
            </a:r>
          </a:p>
        </p:txBody>
      </p:sp>
      <p:cxnSp>
        <p:nvCxnSpPr>
          <p:cNvPr id="83" name="Straight Connector 82">
            <a:extLst>
              <a:ext uri="{FF2B5EF4-FFF2-40B4-BE49-F238E27FC236}">
                <a16:creationId xmlns:a16="http://schemas.microsoft.com/office/drawing/2014/main" id="{6230DC18-1F0B-AA42-9D10-CCEF851BE920}"/>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DF9383-61C4-214C-AF30-D948C9661107}"/>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B4FEADE-C261-CB44-B292-1E814FD0FBB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7B7005DF-E1ED-C847-B15F-E03AB7722043}"/>
              </a:ext>
            </a:extLst>
          </p:cNvPr>
          <p:cNvSpPr/>
          <p:nvPr/>
        </p:nvSpPr>
        <p:spPr>
          <a:xfrm>
            <a:off x="122431" y="5355844"/>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Roadblocks to novelty, idea generation, change and best practice adoption are identified through periodic surveys, interviews, internal and external audits, etc.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FDAD5A85-4260-DE40-8B34-42FC4179E2D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D162D25A-B59F-2B44-A411-FCC97E3AC8F9}"/>
              </a:ext>
            </a:extLst>
          </p:cNvPr>
          <p:cNvSpPr/>
          <p:nvPr/>
        </p:nvSpPr>
        <p:spPr>
          <a:xfrm>
            <a:off x="7533733" y="6119131"/>
            <a:ext cx="4507717"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Senior Officers are encouraged to participate and contribute in Office projects during leave.</a:t>
            </a:r>
          </a:p>
        </p:txBody>
      </p:sp>
      <p:cxnSp>
        <p:nvCxnSpPr>
          <p:cNvPr id="90" name="Straight Connector 89">
            <a:extLst>
              <a:ext uri="{FF2B5EF4-FFF2-40B4-BE49-F238E27FC236}">
                <a16:creationId xmlns:a16="http://schemas.microsoft.com/office/drawing/2014/main" id="{CB56B84B-A57D-7548-A115-854EA3EC9559}"/>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402DE3-27D3-FA42-AB61-29D402254BF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DD1F67-A594-A943-BEC2-46754A2C230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4A0529F-6908-D246-833B-FCE26C02C336}"/>
              </a:ext>
            </a:extLst>
          </p:cNvPr>
          <p:cNvSpPr/>
          <p:nvPr/>
        </p:nvSpPr>
        <p:spPr>
          <a:xfrm>
            <a:off x="7547311" y="3453097"/>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Annual self-assessment and verification to adherence with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and Action.</a:t>
            </a:r>
          </a:p>
        </p:txBody>
      </p:sp>
      <p:sp>
        <p:nvSpPr>
          <p:cNvPr id="102" name="Freeform 101">
            <a:extLst>
              <a:ext uri="{FF2B5EF4-FFF2-40B4-BE49-F238E27FC236}">
                <a16:creationId xmlns:a16="http://schemas.microsoft.com/office/drawing/2014/main" id="{0C898526-1068-F045-9242-E123DF52197A}"/>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A2E58AD-98F6-1C4F-B774-334493F43656}"/>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091E75D3-BAF0-7543-ADD3-B9888BB3DBC4}"/>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A683D17C-D19F-2C46-9D8A-84D5E5CEB246}"/>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E469B6BD-EEBE-DA48-B707-230597876CD1}"/>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EDEBADC7-C3C4-EC40-A646-F1BB0798886A}"/>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54E1401F-15EA-9542-8BF4-0A3C0AC25F3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ECCCBA6A-A5D4-AD44-839F-93225F7C3D36}"/>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ACE65E69-79DB-984D-9789-5A08776716BC}"/>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6AF46D77-6F83-CB43-B915-5DC450B01CB6}"/>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6737B60A-9034-9748-96D8-38634CB6CF29}"/>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22ABFBDA-A3EE-1641-91C1-629D983BE9C7}"/>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034D3170-1428-6249-BC37-67227942C19C}"/>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3834ACF0-C549-B641-AF6E-CA553028C5F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D3FE7E5E-B6FC-D44D-86FF-E931E925993B}"/>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4BAB126D-A26A-5F49-A497-ED9D21CE65E2}"/>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FF72BD57-23CC-8840-A506-631FF2837400}"/>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2C5DED9B-A614-994D-A51B-7B362715784A}"/>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8C3D76BA-F68B-E84D-8FBF-404A24F660F0}"/>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4E429097-E89F-3342-B5DF-04FA6E8B7B7D}"/>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79473768-0CED-0C42-A1AB-DE25F5AD8CF3}"/>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F01AA3B1-AD86-984F-921F-B0642DD257B5}"/>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9D0348FA-9064-F741-BC5B-0EC18246A64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8CF92B24-0B63-8B40-B645-BF02C7539E1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D79FA5C2-FA0C-2E45-8B68-57EFD2CBC9B2}"/>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E97002EB-EE31-CC46-AB58-88AF7634FD6E}"/>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C6BD5AAD-29E3-6348-BF8D-B71B19A9754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BB480F4A-91F0-4D48-B4CE-80AA64C0C705}"/>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831D5A5B-099E-8E40-B492-149E25D2E685}"/>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ADABD8A3-0EB7-E246-8100-BA26B38E3679}"/>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7DAED1D1-01F5-1344-A54A-37F196BC83D2}"/>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E572470F-2D53-5840-A8B2-36D72A94A669}"/>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6FF963CC-B956-7847-BC8C-81FA476498E2}"/>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7D9D16B0-1D17-3B46-BEEC-EE74D1E31B62}"/>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C16515B1-B508-3440-9365-6C54E9B14BD3}"/>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EA372AEA-008D-4041-9C47-DAAB9566A973}"/>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05710AC6-0158-C046-81CA-A61E7D9FB379}"/>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A684E793-90AA-7E49-85D0-7A7001FE52B0}"/>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141" name="TextBox 140">
            <a:extLst>
              <a:ext uri="{FF2B5EF4-FFF2-40B4-BE49-F238E27FC236}">
                <a16:creationId xmlns:a16="http://schemas.microsoft.com/office/drawing/2014/main" id="{9EA1DD5E-49DB-ED48-A34F-FB4DAC8B014C}"/>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142" name="TextBox 141">
            <a:extLst>
              <a:ext uri="{FF2B5EF4-FFF2-40B4-BE49-F238E27FC236}">
                <a16:creationId xmlns:a16="http://schemas.microsoft.com/office/drawing/2014/main" id="{C4A59781-1ECD-E84C-94D2-04388D91FE3A}"/>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143" name="TextBox 142">
            <a:extLst>
              <a:ext uri="{FF2B5EF4-FFF2-40B4-BE49-F238E27FC236}">
                <a16:creationId xmlns:a16="http://schemas.microsoft.com/office/drawing/2014/main" id="{F1502360-0D21-6A4A-B820-16E3FD7FD5EC}"/>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144" name="TextBox 143">
            <a:extLst>
              <a:ext uri="{FF2B5EF4-FFF2-40B4-BE49-F238E27FC236}">
                <a16:creationId xmlns:a16="http://schemas.microsoft.com/office/drawing/2014/main" id="{E7E3788F-BABC-2449-B624-F498DEBEA34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145" name="TextBox 144">
            <a:extLst>
              <a:ext uri="{FF2B5EF4-FFF2-40B4-BE49-F238E27FC236}">
                <a16:creationId xmlns:a16="http://schemas.microsoft.com/office/drawing/2014/main" id="{EA059FFD-6CA1-C94C-8640-452BE498AB2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146" name="TextBox 145">
            <a:extLst>
              <a:ext uri="{FF2B5EF4-FFF2-40B4-BE49-F238E27FC236}">
                <a16:creationId xmlns:a16="http://schemas.microsoft.com/office/drawing/2014/main" id="{C1AE561D-3BDE-CA4B-8EBF-3C2DEDB97847}"/>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147" name="Rectangle 146">
            <a:extLst>
              <a:ext uri="{FF2B5EF4-FFF2-40B4-BE49-F238E27FC236}">
                <a16:creationId xmlns:a16="http://schemas.microsoft.com/office/drawing/2014/main" id="{645E7DF1-1CED-7449-8D12-B012D5B5BC47}"/>
              </a:ext>
            </a:extLst>
          </p:cNvPr>
          <p:cNvSpPr/>
          <p:nvPr/>
        </p:nvSpPr>
        <p:spPr>
          <a:xfrm>
            <a:off x="119996" y="4097233"/>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Periodic assessment and verification to adherence with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and Action by a third-party assessor.</a:t>
            </a:r>
          </a:p>
        </p:txBody>
      </p:sp>
      <p:sp>
        <p:nvSpPr>
          <p:cNvPr id="148" name="Rectangle 147">
            <a:extLst>
              <a:ext uri="{FF2B5EF4-FFF2-40B4-BE49-F238E27FC236}">
                <a16:creationId xmlns:a16="http://schemas.microsoft.com/office/drawing/2014/main" id="{164D1A95-ADDA-6846-851C-8DC879A08B6F}"/>
              </a:ext>
            </a:extLst>
          </p:cNvPr>
          <p:cNvSpPr/>
          <p:nvPr/>
        </p:nvSpPr>
        <p:spPr>
          <a:xfrm>
            <a:off x="122733" y="2878519"/>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New approved ideas and best practices are implemented within a predefined time-frame.</a:t>
            </a:r>
          </a:p>
        </p:txBody>
      </p:sp>
      <p:sp>
        <p:nvSpPr>
          <p:cNvPr id="71" name="Rectangle 70">
            <a:extLst>
              <a:ext uri="{FF2B5EF4-FFF2-40B4-BE49-F238E27FC236}">
                <a16:creationId xmlns:a16="http://schemas.microsoft.com/office/drawing/2014/main" id="{13204A41-743D-6244-8E9D-2617E4393FA1}"/>
              </a:ext>
            </a:extLst>
          </p:cNvPr>
          <p:cNvSpPr/>
          <p:nvPr/>
        </p:nvSpPr>
        <p:spPr>
          <a:xfrm>
            <a:off x="7533733" y="4417248"/>
            <a:ext cx="4523362" cy="1015663"/>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Identification of issues of non-compliance regarding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and Action</a:t>
            </a:r>
            <a:r>
              <a:rPr lang="en-US" sz="1200" dirty="0">
                <a:solidFill>
                  <a:schemeClr val="tx1">
                    <a:lumMod val="75000"/>
                    <a:lumOff val="25000"/>
                  </a:schemeClr>
                </a:solidFill>
                <a:latin typeface="Segoe UI" panose="020B0502040204020203" pitchFamily="34" charset="0"/>
                <a:cs typeface="Segoe UI" panose="020B0502040204020203" pitchFamily="34" charset="0"/>
              </a:rPr>
              <a:t> set goals to address gaps and improve performance through an action plan with internal processes and a set of deadlines within a year of self-assessment.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4C1F8C21-97C9-934E-3AA1-C55DE4A5B84E}"/>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3" name="TextBox 2">
            <a:extLst>
              <a:ext uri="{FF2B5EF4-FFF2-40B4-BE49-F238E27FC236}">
                <a16:creationId xmlns:a16="http://schemas.microsoft.com/office/drawing/2014/main" id="{F26F91F4-6675-F703-9318-7EE3E124514F}"/>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Innovation and Change</a:t>
            </a:r>
          </a:p>
        </p:txBody>
      </p:sp>
    </p:spTree>
    <p:extLst>
      <p:ext uri="{BB962C8B-B14F-4D97-AF65-F5344CB8AC3E}">
        <p14:creationId xmlns:p14="http://schemas.microsoft.com/office/powerpoint/2010/main" val="281310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5FC79-0512-A7A9-74E1-C5BA3724A3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8"/>
          <a:stretch/>
        </p:blipFill>
        <p:spPr>
          <a:xfrm>
            <a:off x="-5207" y="-30653"/>
            <a:ext cx="12219289" cy="1939222"/>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5207" y="-26135"/>
            <a:ext cx="12197208"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Hire character, Train skill</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understand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Human Resources management is one of the most important and most dynamic assets </a:t>
            </a:r>
            <a:r>
              <a:rPr lang="en-GB" sz="1200" dirty="0">
                <a:solidFill>
                  <a:schemeClr val="tx1">
                    <a:lumMod val="75000"/>
                    <a:lumOff val="25000"/>
                  </a:schemeClr>
                </a:solidFill>
                <a:latin typeface="Segoe UI" panose="020B0502040204020203" pitchFamily="34" charset="0"/>
                <a:cs typeface="Segoe UI" panose="020B0502040204020203" pitchFamily="34" charset="0"/>
              </a:rPr>
              <a:t>in our organizations.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consider as priorities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the motivation of our workforce, competitive remuneration, adequate training and management development programmes</a:t>
            </a:r>
            <a:r>
              <a:rPr lang="en-GB" sz="1200" dirty="0">
                <a:solidFill>
                  <a:schemeClr val="tx1">
                    <a:lumMod val="75000"/>
                    <a:lumOff val="25000"/>
                  </a:schemeClr>
                </a:solidFill>
                <a:latin typeface="Segoe UI" panose="020B0502040204020203" pitchFamily="34" charset="0"/>
                <a:cs typeface="Segoe UI" panose="020B0502040204020203" pitchFamily="34" charset="0"/>
              </a:rPr>
              <a:t>. Provision of optimal working conditions are paramount for us because </a:t>
            </a:r>
            <a:r>
              <a:rPr lang="en-GB" sz="1200" b="1" dirty="0">
                <a:solidFill>
                  <a:schemeClr val="tx1">
                    <a:lumMod val="75000"/>
                    <a:lumOff val="25000"/>
                  </a:schemeClr>
                </a:solidFill>
                <a:latin typeface="Segoe UI" panose="020B0502040204020203" pitchFamily="34" charset="0"/>
                <a:cs typeface="Segoe UI" panose="020B0502040204020203" pitchFamily="34" charset="0"/>
              </a:rPr>
              <a:t>we care for our people</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emphasize on </a:t>
            </a:r>
            <a:r>
              <a:rPr lang="en-GB" sz="1200" b="1" dirty="0">
                <a:solidFill>
                  <a:schemeClr val="tx1">
                    <a:lumMod val="75000"/>
                    <a:lumOff val="25000"/>
                  </a:schemeClr>
                </a:solidFill>
                <a:latin typeface="Segoe UI" panose="020B0502040204020203" pitchFamily="34" charset="0"/>
                <a:cs typeface="Segoe UI" panose="020B0502040204020203" pitchFamily="34" charset="0"/>
              </a:rPr>
              <a:t>selecting our people based on character, cultural fit and skill </a:t>
            </a:r>
            <a:r>
              <a:rPr lang="en-GB" sz="1200" dirty="0">
                <a:solidFill>
                  <a:schemeClr val="tx1">
                    <a:lumMod val="75000"/>
                    <a:lumOff val="25000"/>
                  </a:schemeClr>
                </a:solidFill>
                <a:latin typeface="Segoe UI" panose="020B0502040204020203" pitchFamily="34" charset="0"/>
                <a:cs typeface="Segoe UI" panose="020B0502040204020203" pitchFamily="34" charset="0"/>
              </a:rPr>
              <a:t>and seek to operate over and above the required labour and employment legislation.</a:t>
            </a:r>
            <a:endParaRPr lang="en-GB" sz="1200" dirty="0">
              <a:solidFill>
                <a:srgbClr val="FF0000"/>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231654"/>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Professional competency </a:t>
            </a:r>
            <a:r>
              <a:rPr lang="en-GB" sz="1200" dirty="0">
                <a:solidFill>
                  <a:schemeClr val="tx1">
                    <a:lumMod val="75000"/>
                    <a:lumOff val="25000"/>
                  </a:schemeClr>
                </a:solidFill>
                <a:latin typeface="Segoe UI" panose="020B0502040204020203" pitchFamily="34" charset="0"/>
                <a:cs typeface="Segoe UI" panose="020B0502040204020203" pitchFamily="34" charset="0"/>
              </a:rPr>
              <a:t>consists of both </a:t>
            </a:r>
            <a:r>
              <a:rPr lang="en-GB" sz="1200" b="1" dirty="0">
                <a:solidFill>
                  <a:schemeClr val="tx1">
                    <a:lumMod val="75000"/>
                    <a:lumOff val="25000"/>
                  </a:schemeClr>
                </a:solidFill>
                <a:latin typeface="Segoe UI" panose="020B0502040204020203" pitchFamily="34" charset="0"/>
                <a:cs typeface="Segoe UI" panose="020B0502040204020203" pitchFamily="34" charset="0"/>
              </a:rPr>
              <a:t>Technical and Behavioural competency </a:t>
            </a:r>
            <a:r>
              <a:rPr lang="en-GB" sz="1200" dirty="0">
                <a:solidFill>
                  <a:schemeClr val="tx1">
                    <a:lumMod val="75000"/>
                    <a:lumOff val="25000"/>
                  </a:schemeClr>
                </a:solidFill>
                <a:latin typeface="Segoe UI" panose="020B0502040204020203" pitchFamily="34" charset="0"/>
                <a:cs typeface="Segoe UI" panose="020B0502040204020203" pitchFamily="34" charset="0"/>
              </a:rPr>
              <a:t>and we constantly seek to hire, appraise, develop, promote and reward people on both facets.</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Errors are perceived as genuine human mistakes</a:t>
            </a:r>
            <a:r>
              <a:rPr lang="en-GB" sz="1200" dirty="0">
                <a:solidFill>
                  <a:schemeClr val="tx1">
                    <a:lumMod val="75000"/>
                    <a:lumOff val="25000"/>
                  </a:schemeClr>
                </a:solidFill>
                <a:latin typeface="Segoe UI" panose="020B0502040204020203" pitchFamily="34" charset="0"/>
                <a:cs typeface="Segoe UI" panose="020B0502040204020203" pitchFamily="34" charset="0"/>
              </a:rPr>
              <a:t>, our leaders are the first to accept their shortcomings, we don’t seek to punish. We constantly seek to identify, appreciate and reward our staff. </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 promote </a:t>
            </a:r>
            <a:r>
              <a:rPr lang="en-US" sz="1200" b="1" dirty="0">
                <a:solidFill>
                  <a:schemeClr val="tx1">
                    <a:lumMod val="75000"/>
                    <a:lumOff val="25000"/>
                  </a:schemeClr>
                </a:solidFill>
                <a:latin typeface="Segoe UI" panose="020B0502040204020203" pitchFamily="34" charset="0"/>
                <a:cs typeface="Segoe UI" panose="020B0502040204020203" pitchFamily="34" charset="0"/>
              </a:rPr>
              <a:t>a healthy and effective workplace </a:t>
            </a:r>
            <a:r>
              <a:rPr lang="en-US" sz="1200" dirty="0">
                <a:solidFill>
                  <a:schemeClr val="tx1">
                    <a:lumMod val="75000"/>
                    <a:lumOff val="25000"/>
                  </a:schemeClr>
                </a:solidFill>
                <a:latin typeface="Segoe UI" panose="020B0502040204020203" pitchFamily="34" charset="0"/>
                <a:cs typeface="Segoe UI" panose="020B0502040204020203" pitchFamily="34" charset="0"/>
              </a:rPr>
              <a:t>through realistic and measurable targets, safety standards, work-life balance, emotional and physical security, talent management and opportunities for growth.</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308324"/>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bidirectional communication is encouraged and continuously facilitated. </a:t>
            </a:r>
            <a:r>
              <a:rPr lang="en-GB" sz="1200" b="1" dirty="0">
                <a:solidFill>
                  <a:schemeClr val="tx1">
                    <a:lumMod val="75000"/>
                    <a:lumOff val="25000"/>
                  </a:schemeClr>
                </a:solidFill>
                <a:latin typeface="Segoe UI" panose="020B0502040204020203" pitchFamily="34" charset="0"/>
                <a:cs typeface="Segoe UI" panose="020B0502040204020203" pitchFamily="34" charset="0"/>
              </a:rPr>
              <a:t>Frontline employees actively contribute and participate in improving our culture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transparent in our public communication, discrete in private </a:t>
            </a:r>
            <a:r>
              <a:rPr lang="en-GB" sz="1200" dirty="0">
                <a:solidFill>
                  <a:schemeClr val="tx1">
                    <a:lumMod val="75000"/>
                    <a:lumOff val="25000"/>
                  </a:schemeClr>
                </a:solidFill>
                <a:latin typeface="Segoe UI" panose="020B0502040204020203" pitchFamily="34" charset="0"/>
                <a:cs typeface="Segoe UI" panose="020B0502040204020203" pitchFamily="34" charset="0"/>
              </a:rPr>
              <a:t>and constantly seek to align the work with our Company’s goals.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fontAlgn="base"/>
            <a:r>
              <a:rPr lang="en-GB" sz="1200" b="1" dirty="0">
                <a:solidFill>
                  <a:srgbClr val="103454"/>
                </a:solidFill>
                <a:latin typeface="Segoe UI" panose="020B0502040204020203" pitchFamily="34" charset="0"/>
                <a:cs typeface="Segoe UI" panose="020B0502040204020203" pitchFamily="34" charset="0"/>
              </a:rPr>
              <a:t>When people are emotionally invested, they want to contribute.</a:t>
            </a:r>
            <a:endParaRPr lang="en-GB" sz="1200" dirty="0">
              <a:solidFill>
                <a:srgbClr val="103454"/>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45EA1C8E-6A7C-F390-8124-3123B142B048}"/>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Effective Human Resources</a:t>
            </a:r>
          </a:p>
        </p:txBody>
      </p:sp>
    </p:spTree>
    <p:extLst>
      <p:ext uri="{BB962C8B-B14F-4D97-AF65-F5344CB8AC3E}">
        <p14:creationId xmlns:p14="http://schemas.microsoft.com/office/powerpoint/2010/main" val="344581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E84E938D-CEF3-2F58-C29A-D99B474B06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8"/>
          <a:stretch/>
        </p:blipFill>
        <p:spPr>
          <a:xfrm>
            <a:off x="-5207" y="-30653"/>
            <a:ext cx="12219289" cy="1939222"/>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5207" y="-26135"/>
            <a:ext cx="12197207"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B2390779-CC0B-FD46-ADB1-7072DB3847FA}"/>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874DD9DC-79D0-3F49-B0FF-D0940D18BB57}"/>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B7B2830-4FB8-4045-BC13-7E02803458D4}"/>
              </a:ext>
            </a:extLst>
          </p:cNvPr>
          <p:cNvSpPr/>
          <p:nvPr/>
        </p:nvSpPr>
        <p:spPr>
          <a:xfrm>
            <a:off x="7525366" y="2209392"/>
            <a:ext cx="4523362"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Human resources </a:t>
            </a:r>
            <a:r>
              <a:rPr lang="en-GB" sz="1200" dirty="0">
                <a:solidFill>
                  <a:schemeClr val="tx1">
                    <a:lumMod val="75000"/>
                    <a:lumOff val="25000"/>
                  </a:schemeClr>
                </a:solidFill>
                <a:latin typeface="Segoe UI" panose="020B0502040204020203" pitchFamily="34" charset="0"/>
                <a:cs typeface="Segoe UI" panose="020B0502040204020203" pitchFamily="34" charset="0"/>
              </a:rPr>
              <a:t>guidelines (Dos and Don’ts) regarding the approach the Company utilizes to manage its people.</a:t>
            </a:r>
          </a:p>
        </p:txBody>
      </p:sp>
      <p:cxnSp>
        <p:nvCxnSpPr>
          <p:cNvPr id="19" name="Straight Connector 18">
            <a:extLst>
              <a:ext uri="{FF2B5EF4-FFF2-40B4-BE49-F238E27FC236}">
                <a16:creationId xmlns:a16="http://schemas.microsoft.com/office/drawing/2014/main" id="{73D5557C-7BD2-D342-A6F7-B792B817C524}"/>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C0F3DF4-ECC3-4949-83FA-7DFBA9966ABF}"/>
              </a:ext>
            </a:extLst>
          </p:cNvPr>
          <p:cNvSpPr/>
          <p:nvPr/>
        </p:nvSpPr>
        <p:spPr>
          <a:xfrm>
            <a:off x="7545649" y="4896729"/>
            <a:ext cx="457258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Work-life balance is promoted and protected through procedures, policies and leading by example.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2B53EBC9-D3B0-2142-8838-7F661468C2C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6F7D1B-6E7D-144D-9C3E-8CF205A99525}"/>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4DF44E6-6FC8-EB43-8173-F74143BB7A30}"/>
              </a:ext>
            </a:extLst>
          </p:cNvPr>
          <p:cNvSpPr/>
          <p:nvPr/>
        </p:nvSpPr>
        <p:spPr>
          <a:xfrm>
            <a:off x="7545649" y="3429951"/>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Hiring procedure with systematic evaluation of Technical and Behavioural Competencies consisting of relevant predefined competency criteria frameworks. </a:t>
            </a:r>
          </a:p>
        </p:txBody>
      </p:sp>
      <p:cxnSp>
        <p:nvCxnSpPr>
          <p:cNvPr id="24" name="Straight Connector 23">
            <a:extLst>
              <a:ext uri="{FF2B5EF4-FFF2-40B4-BE49-F238E27FC236}">
                <a16:creationId xmlns:a16="http://schemas.microsoft.com/office/drawing/2014/main" id="{C2160DC2-37CD-9046-9449-C875D48A1E90}"/>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E82910D-6330-6243-9F6F-7518EB760DD3}"/>
              </a:ext>
            </a:extLst>
          </p:cNvPr>
          <p:cNvSpPr/>
          <p:nvPr/>
        </p:nvSpPr>
        <p:spPr>
          <a:xfrm>
            <a:off x="7533189" y="5913343"/>
            <a:ext cx="4507717"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Human Factors Committee which periodically evaluates Company’s culture, ethics, personnel satisfaction, wellbeing, performance issues, related policies and decides on improvement actions and plans.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B141A195-76F1-9B4F-A9DE-9B956008F2B4}"/>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34D292-A28E-4E42-8FC9-09D7DA77083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5B25A-900B-D047-AEEF-0594C142311C}"/>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D01288B-037B-DA4F-AA9F-A812FA38D878}"/>
              </a:ext>
            </a:extLst>
          </p:cNvPr>
          <p:cNvSpPr/>
          <p:nvPr/>
        </p:nvSpPr>
        <p:spPr>
          <a:xfrm>
            <a:off x="134654" y="2855899"/>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Crew and Human Resources procedures consisting of hiring, familiarization, appraisal, promotion, training requirements, personnel development, etc.</a:t>
            </a:r>
          </a:p>
        </p:txBody>
      </p:sp>
      <p:sp>
        <p:nvSpPr>
          <p:cNvPr id="30" name="Freeform 29">
            <a:extLst>
              <a:ext uri="{FF2B5EF4-FFF2-40B4-BE49-F238E27FC236}">
                <a16:creationId xmlns:a16="http://schemas.microsoft.com/office/drawing/2014/main" id="{AAB802EC-193F-CE49-9432-778A55F67A0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8169CDB2-9C85-7247-AB60-63AC9714310A}"/>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550909D5-8D73-5C43-84DA-3850508690B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4201958-076C-2944-9B41-4B1925B4A53A}"/>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4249DCC1-5F95-A847-94E2-CA7622AA5EA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CE063916-A45E-CA4E-9E98-925AD04E9CE0}"/>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7ADB4527-A8CE-C64A-B497-BF5E425A256C}"/>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E7AE1F1A-C737-4547-85D9-E1497C64317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529AF165-3B31-A341-9CAD-08070FB77473}"/>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C7C0C13B-908B-AA42-A967-61EBCCD4BB22}"/>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5D4E4BC2-837D-584C-A5F6-D67D465F46C6}"/>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37579A8-0DBE-1848-9ADC-F4755B89004F}"/>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5DE92EF1-816B-5E49-96C4-C4752A3BD5C0}"/>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22DDBCAD-3532-AF46-9843-ACE0A03447A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01CE81EA-C033-7543-BCBC-DEAC17F9F50A}"/>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372C8FD8-7375-3B46-9EC7-8F8ED4B99278}"/>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35A1D0C-367B-A74B-906C-36F6FF10394B}"/>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97BE3AC1-0663-D64D-B20B-FFA90EE9A561}"/>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10B60352-8A85-7D4B-AA92-F6B6CB3D1661}"/>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1A616B03-A7AD-F24B-842A-5A1AE07E1B3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5D6ACBC7-F118-F24C-B402-8B0B71C2DAA8}"/>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5520CA7F-D68C-8842-84BF-5AA20AB4C01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898EC20F-8DC7-3447-8A05-F46042218995}"/>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1DB1D84C-4207-8F48-AE6A-DA17F278725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83F91A9-34EF-5744-81C1-D7AEA3D5CE59}"/>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2AABB984-15A7-6349-BDC6-045A9FCEE9D3}"/>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30728099-A171-9145-B510-58BD6EEE5E5F}"/>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A02BCB80-A42B-7C4A-BE04-5DC40E5C9C1B}"/>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87B9929C-DB30-C64D-8212-0F86CB2EBEB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ECD105B2-6BEE-6B40-94BE-063C2F4569E5}"/>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E12F45A4-5210-6149-AD9D-CD9F36040868}"/>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6084A57B-5C9E-6042-A150-A1639F03AE15}"/>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51A41186-9499-F044-8B09-BB3283FBF065}"/>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8E013001-72CA-474D-A35F-9D27D725DFBB}"/>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D1549082-8D00-F742-91BE-F589DD2EA808}"/>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5E419EBB-368B-C144-B514-413E2E19A48F}"/>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076C1B12-5DB4-2346-ABB2-4C3D6CEC3217}"/>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9EB42473-C9E4-A54B-9810-286AAE7A842F}"/>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3CB5FC47-DAC3-B342-BAA2-AD1F3747374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D796E853-A2EA-5549-BDEE-634DA9AEEED5}"/>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6E458432-CEAD-DC4E-BE1E-69F3400A47E9}"/>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3CF63FB3-1126-5443-BF6A-959A31651F9C}"/>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8F3064F9-FA9F-0F49-AA6D-6347E31A96DA}"/>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34F442A7-82ED-3E4B-A189-6D51D160E8A8}"/>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9" name="Rectangle 78">
            <a:extLst>
              <a:ext uri="{FF2B5EF4-FFF2-40B4-BE49-F238E27FC236}">
                <a16:creationId xmlns:a16="http://schemas.microsoft.com/office/drawing/2014/main" id="{0E7EC709-45D9-ED49-BCB3-FB90F5E3606C}"/>
              </a:ext>
            </a:extLst>
          </p:cNvPr>
          <p:cNvSpPr/>
          <p:nvPr/>
        </p:nvSpPr>
        <p:spPr>
          <a:xfrm>
            <a:off x="130648" y="5263511"/>
            <a:ext cx="4685244"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Employee relations procedures include among others, talent management, teleworking, motivation, employee support, misconduct, extra-curricular initiatives, higher education as applicable for shore and seagoing personnel.</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7" name="Rectangle 76">
            <a:extLst>
              <a:ext uri="{FF2B5EF4-FFF2-40B4-BE49-F238E27FC236}">
                <a16:creationId xmlns:a16="http://schemas.microsoft.com/office/drawing/2014/main" id="{DB9510A7-974C-994C-BF45-464F5F95C64E}"/>
              </a:ext>
            </a:extLst>
          </p:cNvPr>
          <p:cNvSpPr/>
          <p:nvPr/>
        </p:nvSpPr>
        <p:spPr>
          <a:xfrm>
            <a:off x="157189" y="4281899"/>
            <a:ext cx="4523362" cy="276999"/>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Ethical Guidelines / Policy Acceptance signed by all. </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1C41B79B-02A3-DCD3-C1F0-1D5A0A3A9CDB}"/>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Effective Human Resources</a:t>
            </a:r>
          </a:p>
        </p:txBody>
      </p:sp>
    </p:spTree>
    <p:extLst>
      <p:ext uri="{BB962C8B-B14F-4D97-AF65-F5344CB8AC3E}">
        <p14:creationId xmlns:p14="http://schemas.microsoft.com/office/powerpoint/2010/main" val="9448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3B1DD014-06DB-B401-D2B8-5C62028BFF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8"/>
          <a:stretch/>
        </p:blipFill>
        <p:spPr>
          <a:xfrm>
            <a:off x="-5207" y="-30653"/>
            <a:ext cx="12219289" cy="1939222"/>
          </a:xfrm>
          <a:prstGeom prst="rect">
            <a:avLst/>
          </a:prstGeom>
        </p:spPr>
      </p:pic>
      <p:sp>
        <p:nvSpPr>
          <p:cNvPr id="80" name="Rectangle 79">
            <a:extLst>
              <a:ext uri="{FF2B5EF4-FFF2-40B4-BE49-F238E27FC236}">
                <a16:creationId xmlns:a16="http://schemas.microsoft.com/office/drawing/2014/main" id="{E3383921-57B9-A083-E106-BFE408C0CFA2}"/>
              </a:ext>
            </a:extLst>
          </p:cNvPr>
          <p:cNvSpPr/>
          <p:nvPr/>
        </p:nvSpPr>
        <p:spPr>
          <a:xfrm>
            <a:off x="-5207" y="-26135"/>
            <a:ext cx="12197207"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C5B47E4D-346B-434C-AD61-496F005EC849}"/>
              </a:ext>
            </a:extLst>
          </p:cNvPr>
          <p:cNvSpPr/>
          <p:nvPr/>
        </p:nvSpPr>
        <p:spPr>
          <a:xfrm>
            <a:off x="-1" y="1941227"/>
            <a:ext cx="12179014" cy="491677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E7B6A254-A83E-454C-AD65-2F59C3E9B4B6}"/>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AA436-6EEA-9342-8E13-DA11689F4362}"/>
              </a:ext>
            </a:extLst>
          </p:cNvPr>
          <p:cNvSpPr/>
          <p:nvPr/>
        </p:nvSpPr>
        <p:spPr>
          <a:xfrm>
            <a:off x="7545647" y="2091364"/>
            <a:ext cx="4572585"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Actions to establish a well-defined culture onboard and ashore are evident (surveys, campaigns, visits/meetings’ agenda, lead by example,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etc</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08D565C3-5ED8-8543-949D-7B6DD6B194A9}"/>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E9883AB-E2BE-B84F-94CD-B7B79D9AE660}"/>
              </a:ext>
            </a:extLst>
          </p:cNvPr>
          <p:cNvSpPr/>
          <p:nvPr/>
        </p:nvSpPr>
        <p:spPr>
          <a:xfrm>
            <a:off x="7521336" y="4622077"/>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Systematic attraction, identification, development, engagement, retention, and deployment of those individuals who are of particular value to the Company is achieved through efficient talent management.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4B37F18-0D16-ED44-9852-74DDE7C6DB12}"/>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5DF77-8FB6-2F42-B124-88BE97F29DFF}"/>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C7ABADBD-0B01-DD4C-BCE6-54DE485C2BEC}"/>
              </a:ext>
            </a:extLst>
          </p:cNvPr>
          <p:cNvSpPr/>
          <p:nvPr/>
        </p:nvSpPr>
        <p:spPr>
          <a:xfrm>
            <a:off x="7545647" y="3453559"/>
            <a:ext cx="4523362" cy="646331"/>
          </a:xfrm>
          <a:prstGeom prst="rect">
            <a:avLst/>
          </a:prstGeom>
          <a:effectLst/>
        </p:spPr>
        <p:txBody>
          <a:bodyPr wrap="square">
            <a:spAutoFit/>
          </a:bodyPr>
          <a:lstStyle/>
          <a:p>
            <a:pPr lvl="0" algn="just"/>
            <a:r>
              <a:rPr lang="en-US" sz="1200" dirty="0">
                <a:solidFill>
                  <a:schemeClr val="tx1">
                    <a:lumMod val="75000"/>
                    <a:lumOff val="25000"/>
                  </a:schemeClr>
                </a:solidFill>
                <a:latin typeface="Segoe UI" panose="020B0502040204020203" pitchFamily="34" charset="0"/>
                <a:cs typeface="Segoe UI" panose="020B0502040204020203" pitchFamily="34" charset="0"/>
              </a:rPr>
              <a:t>The appraisal process is essential and consists of departmental, contract and personalized targets/KPIs. Appraisers are evaluated for the quality of their evaluations.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98F97EB4-4DF6-CB48-A3DE-CD66B3CAB7B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DC67705-17E5-5549-9D68-CCAF25D0B449}"/>
              </a:ext>
            </a:extLst>
          </p:cNvPr>
          <p:cNvSpPr/>
          <p:nvPr/>
        </p:nvSpPr>
        <p:spPr>
          <a:xfrm>
            <a:off x="7529158" y="5969437"/>
            <a:ext cx="4507717"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Benchmarking is utilized to compare the Company’s Human Resources management performance against top performers within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/Industry and develop an optimal roadmap of initiatives.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297A36D5-A92F-FE4A-969E-CB685DA6F6DB}"/>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30E33E-A8D8-CB45-AEE6-E32CCED5090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33ADDE-C789-5544-930F-C14586AB167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0571E6-5A60-6846-8C17-9DF39614D1C7}"/>
              </a:ext>
            </a:extLst>
          </p:cNvPr>
          <p:cNvSpPr/>
          <p:nvPr/>
        </p:nvSpPr>
        <p:spPr>
          <a:xfrm>
            <a:off x="134654" y="2946062"/>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Volunteering, engagement with the community and social activities are actively promoted.</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323FC31C-ED5B-E84B-BE6C-1A6016CB4B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A491F6E-B7A7-9644-86BB-E06971DE06B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41EAE248-9CE8-984C-8E65-33468D1CDDC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88CF6C4-62FA-4A4C-91F5-937208010B2B}"/>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6BB65F3E-376B-B340-A8D2-0949D3DD2B6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59F71775-0EE6-6E4F-A1B0-C5DFC0FBA027}"/>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A6044BE-55E9-AE4A-8169-C592BC05D6E4}"/>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D5AC82D1-D25E-0641-8D52-62602AB9C49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8543891E-C8CF-0648-A368-47D619FF09BE}"/>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9D80FD27-6A62-3F41-AE17-9FFE6DC34B79}"/>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6FD2C269-23F2-C740-9855-BB451EABBA9D}"/>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A7198C1-F1E1-314E-A800-51EA190D7C73}"/>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D239CFC5-0192-6747-A703-557BFCDD2343}"/>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EDB7E3FA-0D6A-124D-9F37-90FE1E70E59B}"/>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FA57E005-4978-DB4C-A233-7C618908417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7CF9A5E-0091-B741-B2A6-408A4D9D37D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DA6F7E8-3E4E-A54A-8643-816914F39C1E}"/>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D05E376C-15AF-7B43-A694-64BDE963469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50EC444-553E-9C4F-9F49-47EDEC317D4E}"/>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A0AD38AB-4011-6A48-B7C5-B8B896A9448C}"/>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602F5E20-F952-1548-AED6-A1AD2628581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4571D8B0-F5D9-934D-A3C5-C30E49BEE96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6982AC19-0FBF-BA4E-8427-A7E36EEEC7CE}"/>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20CEB259-E739-0142-8ACC-54A4249BF110}"/>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1FD13283-4868-784B-9279-26B68835AAF3}"/>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AD7180-2F1B-4D47-B89E-7A00B0663DDA}"/>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A5FF786B-A82D-C941-B4F6-49015840E632}"/>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83572DB2-9C09-9D4C-BD15-C51A9A11A932}"/>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FC074F55-50EB-0240-B9EC-EB22D7F9A3B3}"/>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84463E9A-AFAA-B14D-815F-A0E9E0F9FD93}"/>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FA2A7A7B-B15E-0740-8752-4BA1F1198856}"/>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9915C3B4-B3AE-274B-83E1-A2469F3D92AA}"/>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1B99746C-0B5C-524D-9771-2C0AAA8935E7}"/>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D46CE756-BC46-3841-8013-1EAFAD7AD894}"/>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F52EAE8E-464B-9649-9CB8-8603350E4857}"/>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EF1A674-BEFB-7F43-9D1E-6EBADAFAB7D1}"/>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2427F69-9FC2-6844-BCD7-CBDC46C39FB8}"/>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60855F47-370B-014F-AD4C-5948E260E0A5}"/>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23636F71-B866-2740-8F57-8DA21F5411D4}"/>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449A425F-1FBB-9440-9507-DD7577049DC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4C73CF31-E953-F34A-8C4A-539883E0CD63}"/>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FD74811E-4382-7E4D-A07A-51AFE1EB0356}"/>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2" name="TextBox 71">
            <a:extLst>
              <a:ext uri="{FF2B5EF4-FFF2-40B4-BE49-F238E27FC236}">
                <a16:creationId xmlns:a16="http://schemas.microsoft.com/office/drawing/2014/main" id="{6B0930EA-70FE-2243-BA08-3C3AA51E945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73" name="TextBox 72">
            <a:extLst>
              <a:ext uri="{FF2B5EF4-FFF2-40B4-BE49-F238E27FC236}">
                <a16:creationId xmlns:a16="http://schemas.microsoft.com/office/drawing/2014/main" id="{1BD3505C-88C9-EF45-A623-6FC1E222DE49}"/>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78" name="Rectangle 77">
            <a:extLst>
              <a:ext uri="{FF2B5EF4-FFF2-40B4-BE49-F238E27FC236}">
                <a16:creationId xmlns:a16="http://schemas.microsoft.com/office/drawing/2014/main" id="{921B707E-F1AB-5845-8AAA-12D27D1B9C86}"/>
              </a:ext>
            </a:extLst>
          </p:cNvPr>
          <p:cNvSpPr/>
          <p:nvPr/>
        </p:nvSpPr>
        <p:spPr>
          <a:xfrm>
            <a:off x="106745" y="4013844"/>
            <a:ext cx="4685244" cy="646331"/>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Human Resources KPIs beyond the monitoring of retention rates and may include metrics such as Job Satisfaction, Trust towards Management, Average Appraisal Scores, etc. </a:t>
            </a:r>
          </a:p>
        </p:txBody>
      </p:sp>
      <p:sp>
        <p:nvSpPr>
          <p:cNvPr id="79" name="Rectangle 78">
            <a:extLst>
              <a:ext uri="{FF2B5EF4-FFF2-40B4-BE49-F238E27FC236}">
                <a16:creationId xmlns:a16="http://schemas.microsoft.com/office/drawing/2014/main" id="{1390EF39-20D1-A147-930A-5E741C053531}"/>
              </a:ext>
            </a:extLst>
          </p:cNvPr>
          <p:cNvSpPr/>
          <p:nvPr/>
        </p:nvSpPr>
        <p:spPr>
          <a:xfrm>
            <a:off x="134654" y="5450958"/>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formal reward scheme comprising of t</a:t>
            </a:r>
            <a:r>
              <a:rPr lang="en-GB" sz="1200" dirty="0">
                <a:solidFill>
                  <a:schemeClr val="tx1">
                    <a:lumMod val="75000"/>
                    <a:lumOff val="25000"/>
                  </a:schemeClr>
                </a:solidFill>
                <a:latin typeface="Segoe UI" panose="020B0502040204020203" pitchFamily="34" charset="0"/>
                <a:cs typeface="Segoe UI" panose="020B0502040204020203" pitchFamily="34" charset="0"/>
              </a:rPr>
              <a:t>he monetary, non-monetary and psychological incentives provided to personnel exists. The scheme is linked to specific performance indicators.</a:t>
            </a:r>
          </a:p>
        </p:txBody>
      </p:sp>
      <p:sp>
        <p:nvSpPr>
          <p:cNvPr id="2" name="TextBox 1">
            <a:extLst>
              <a:ext uri="{FF2B5EF4-FFF2-40B4-BE49-F238E27FC236}">
                <a16:creationId xmlns:a16="http://schemas.microsoft.com/office/drawing/2014/main" id="{B4B59BAA-15A4-511C-32E7-1A3F1A7FAEEB}"/>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Effective Human Resources</a:t>
            </a:r>
          </a:p>
        </p:txBody>
      </p:sp>
    </p:spTree>
    <p:extLst>
      <p:ext uri="{BB962C8B-B14F-4D97-AF65-F5344CB8AC3E}">
        <p14:creationId xmlns:p14="http://schemas.microsoft.com/office/powerpoint/2010/main" val="130914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0B8EC9-2F70-E77B-6D78-793622475C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1" y="-1"/>
            <a:ext cx="12191999" cy="195457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1"/>
            <a:ext cx="12192001" cy="195008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5211" y="1950088"/>
            <a:ext cx="12197211" cy="4924637"/>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It’s not the Ship, it’s the Competence</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600986"/>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acknowledge that proper quantity, quality and variety of training ashore and onboard are the cornerstones of safe and efficient vessel operation.</a:t>
            </a:r>
          </a:p>
          <a:p>
            <a:pPr algn="just"/>
            <a:endParaRPr lang="el-GR"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 aim is </a:t>
            </a:r>
            <a:r>
              <a:rPr lang="en-US" sz="1200" b="1" dirty="0">
                <a:solidFill>
                  <a:schemeClr val="tx1">
                    <a:lumMod val="75000"/>
                    <a:lumOff val="25000"/>
                  </a:schemeClr>
                </a:solidFill>
                <a:latin typeface="Segoe UI" panose="020B0502040204020203" pitchFamily="34" charset="0"/>
                <a:cs typeface="Segoe UI" panose="020B0502040204020203" pitchFamily="34" charset="0"/>
              </a:rPr>
              <a:t>to promote an inclusive working culture through training and mentoring to support open communications and improve morale and working relationships</a:t>
            </a:r>
            <a:r>
              <a:rPr lang="en-US" sz="1200" dirty="0">
                <a:solidFill>
                  <a:schemeClr val="tx1">
                    <a:lumMod val="75000"/>
                    <a:lumOff val="25000"/>
                  </a:schemeClr>
                </a:solidFill>
                <a:latin typeface="Segoe UI" panose="020B0502040204020203" pitchFamily="34" charset="0"/>
                <a:cs typeface="Segoe UI" panose="020B0502040204020203" pitchFamily="34" charset="0"/>
              </a:rPr>
              <a:t> ashore and onboard.</a:t>
            </a:r>
            <a:endParaRPr lang="el-GR"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l-GR"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Continual </a:t>
            </a:r>
            <a:r>
              <a:rPr lang="en-US" sz="1200" b="1" dirty="0">
                <a:solidFill>
                  <a:schemeClr val="tx1">
                    <a:lumMod val="75000"/>
                    <a:lumOff val="25000"/>
                  </a:schemeClr>
                </a:solidFill>
                <a:latin typeface="Segoe UI" panose="020B0502040204020203" pitchFamily="34" charset="0"/>
                <a:cs typeface="Segoe UI" panose="020B0502040204020203" pitchFamily="34" charset="0"/>
              </a:rPr>
              <a:t>professional development </a:t>
            </a:r>
            <a:r>
              <a:rPr lang="en-US" sz="1200" dirty="0">
                <a:solidFill>
                  <a:schemeClr val="tx1">
                    <a:lumMod val="75000"/>
                    <a:lumOff val="25000"/>
                  </a:schemeClr>
                </a:solidFill>
                <a:latin typeface="Segoe UI" panose="020B0502040204020203" pitchFamily="34" charset="0"/>
                <a:cs typeface="Segoe UI" panose="020B0502040204020203" pitchFamily="34" charset="0"/>
              </a:rPr>
              <a:t>of personnel is actively encouraged and supported within our Companies.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understand that proper training gives everyone a </a:t>
            </a:r>
            <a:r>
              <a:rPr lang="en-GB" sz="1200" b="1" dirty="0">
                <a:solidFill>
                  <a:schemeClr val="tx1">
                    <a:lumMod val="75000"/>
                    <a:lumOff val="25000"/>
                  </a:schemeClr>
                </a:solidFill>
                <a:latin typeface="Segoe UI" panose="020B0502040204020203" pitchFamily="34" charset="0"/>
                <a:cs typeface="Segoe UI" panose="020B0502040204020203" pitchFamily="34" charset="0"/>
              </a:rPr>
              <a:t>great understanding of their responsibilities and the knowledge and skills they need to perform their duties</a:t>
            </a:r>
            <a:r>
              <a:rPr lang="en-GB" sz="1200" dirty="0">
                <a:solidFill>
                  <a:schemeClr val="tx1">
                    <a:lumMod val="75000"/>
                    <a:lumOff val="25000"/>
                  </a:schemeClr>
                </a:solidFill>
                <a:latin typeface="Segoe UI" panose="020B0502040204020203" pitchFamily="34" charset="0"/>
                <a:cs typeface="Segoe UI" panose="020B0502040204020203" pitchFamily="34" charset="0"/>
              </a:rPr>
              <a:t>. This enhances their confidence which improves overall safety awareness and overall performance.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Furthermore, we are aware that personnel in Shipping work in highly risk environments, where </a:t>
            </a:r>
            <a:r>
              <a:rPr lang="en-US" sz="1200" b="1" dirty="0">
                <a:solidFill>
                  <a:schemeClr val="tx1">
                    <a:lumMod val="75000"/>
                    <a:lumOff val="25000"/>
                  </a:schemeClr>
                </a:solidFill>
                <a:latin typeface="Segoe UI" panose="020B0502040204020203" pitchFamily="34" charset="0"/>
                <a:cs typeface="Segoe UI" panose="020B0502040204020203" pitchFamily="34" charset="0"/>
              </a:rPr>
              <a:t>Human Factors and personnel Technical &amp; </a:t>
            </a:r>
            <a:r>
              <a:rPr lang="en-US" sz="1200" b="1" dirty="0" err="1">
                <a:solidFill>
                  <a:schemeClr val="tx1">
                    <a:lumMod val="75000"/>
                    <a:lumOff val="25000"/>
                  </a:schemeClr>
                </a:solidFill>
                <a:latin typeface="Segoe UI" panose="020B0502040204020203" pitchFamily="34" charset="0"/>
                <a:cs typeface="Segoe UI" panose="020B0502040204020203" pitchFamily="34" charset="0"/>
              </a:rPr>
              <a:t>Behavioural</a:t>
            </a:r>
            <a:r>
              <a:rPr lang="en-US" sz="1200" b="1" dirty="0">
                <a:solidFill>
                  <a:schemeClr val="tx1">
                    <a:lumMod val="75000"/>
                    <a:lumOff val="25000"/>
                  </a:schemeClr>
                </a:solidFill>
                <a:latin typeface="Segoe UI" panose="020B0502040204020203" pitchFamily="34" charset="0"/>
                <a:cs typeface="Segoe UI" panose="020B0502040204020203" pitchFamily="34" charset="0"/>
              </a:rPr>
              <a:t> competencies </a:t>
            </a:r>
            <a:r>
              <a:rPr lang="en-US" sz="1200" dirty="0">
                <a:solidFill>
                  <a:schemeClr val="tx1">
                    <a:lumMod val="75000"/>
                    <a:lumOff val="25000"/>
                  </a:schemeClr>
                </a:solidFill>
                <a:latin typeface="Segoe UI" panose="020B0502040204020203" pitchFamily="34" charset="0"/>
                <a:cs typeface="Segoe UI" panose="020B0502040204020203" pitchFamily="34" charset="0"/>
              </a:rPr>
              <a:t>play a key role in performance at both individual and organizational level. </a:t>
            </a:r>
          </a:p>
          <a:p>
            <a:pPr algn="just"/>
            <a:endParaRPr lang="en-US" sz="1200" b="1"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492990"/>
          </a:xfrm>
          <a:prstGeom prst="rect">
            <a:avLst/>
          </a:prstGeom>
          <a:noFill/>
        </p:spPr>
        <p:txBody>
          <a:bodyPr wrap="square" lIns="0" rIns="0" rtlCol="0">
            <a:spAutoFit/>
          </a:bodyPr>
          <a:lstStyle/>
          <a:p>
            <a:pPr algn="just"/>
            <a:r>
              <a:rPr lang="en-US" sz="1200" b="1" dirty="0">
                <a:solidFill>
                  <a:schemeClr val="tx1">
                    <a:lumMod val="75000"/>
                    <a:lumOff val="25000"/>
                  </a:schemeClr>
                </a:solidFill>
                <a:latin typeface="Segoe UI" panose="020B0502040204020203" pitchFamily="34" charset="0"/>
                <a:cs typeface="Segoe UI" panose="020B0502040204020203" pitchFamily="34" charset="0"/>
              </a:rPr>
              <a:t>Thus, Human Factors, Human Error and Technical and </a:t>
            </a:r>
            <a:r>
              <a:rPr lang="en-US" sz="1200" b="1" dirty="0" err="1">
                <a:solidFill>
                  <a:schemeClr val="tx1">
                    <a:lumMod val="75000"/>
                    <a:lumOff val="25000"/>
                  </a:schemeClr>
                </a:solidFill>
                <a:latin typeface="Segoe UI" panose="020B0502040204020203" pitchFamily="34" charset="0"/>
                <a:cs typeface="Segoe UI" panose="020B0502040204020203" pitchFamily="34" charset="0"/>
              </a:rPr>
              <a:t>Behavioural</a:t>
            </a:r>
            <a:r>
              <a:rPr lang="en-US" sz="1200" b="1" dirty="0">
                <a:solidFill>
                  <a:schemeClr val="tx1">
                    <a:lumMod val="75000"/>
                    <a:lumOff val="25000"/>
                  </a:schemeClr>
                </a:solidFill>
                <a:latin typeface="Segoe UI" panose="020B0502040204020203" pitchFamily="34" charset="0"/>
                <a:cs typeface="Segoe UI" panose="020B0502040204020203" pitchFamily="34" charset="0"/>
              </a:rPr>
              <a:t> Competencies</a:t>
            </a:r>
            <a:r>
              <a:rPr lang="en-US" sz="1200" dirty="0">
                <a:solidFill>
                  <a:schemeClr val="tx1">
                    <a:lumMod val="75000"/>
                    <a:lumOff val="25000"/>
                  </a:schemeClr>
                </a:solidFill>
                <a:latin typeface="Segoe UI" panose="020B0502040204020203" pitchFamily="34" charset="0"/>
                <a:cs typeface="Segoe UI" panose="020B0502040204020203" pitchFamily="34" charset="0"/>
              </a:rPr>
              <a:t> are integral parts of our training planning.</a:t>
            </a:r>
          </a:p>
          <a:p>
            <a:pPr algn="just" fontAlgn="base"/>
            <a:endParaRPr lang="el-GR" sz="1200" dirty="0">
              <a:solidFill>
                <a:srgbClr val="FF0000"/>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 training and mentoring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programmes</a:t>
            </a:r>
            <a:r>
              <a:rPr lang="en-US" sz="1200" dirty="0">
                <a:solidFill>
                  <a:schemeClr val="tx1">
                    <a:lumMod val="75000"/>
                    <a:lumOff val="25000"/>
                  </a:schemeClr>
                </a:solidFill>
                <a:latin typeface="Segoe UI" panose="020B0502040204020203" pitchFamily="34" charset="0"/>
                <a:cs typeface="Segoe UI" panose="020B0502040204020203" pitchFamily="34" charset="0"/>
              </a:rPr>
              <a:t> for job competencies, maximize learning through </a:t>
            </a:r>
            <a:r>
              <a:rPr lang="en-US" sz="1200" b="1" dirty="0">
                <a:solidFill>
                  <a:schemeClr val="tx1">
                    <a:lumMod val="75000"/>
                    <a:lumOff val="25000"/>
                  </a:schemeClr>
                </a:solidFill>
                <a:latin typeface="Segoe UI" panose="020B0502040204020203" pitchFamily="34" charset="0"/>
                <a:cs typeface="Segoe UI" panose="020B0502040204020203" pitchFamily="34" charset="0"/>
              </a:rPr>
              <a:t>peer-to-peer knowledge exchange</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lvl="0" algn="just"/>
            <a:r>
              <a:rPr lang="en-US" sz="1200" b="1" dirty="0">
                <a:solidFill>
                  <a:srgbClr val="103454"/>
                </a:solidFill>
                <a:latin typeface="Segoe UI" panose="020B0502040204020203" pitchFamily="34" charset="0"/>
                <a:cs typeface="Segoe UI" panose="020B0502040204020203" pitchFamily="34" charset="0"/>
              </a:rPr>
              <a:t>We focus on building strong theoretical foundations. </a:t>
            </a:r>
          </a:p>
          <a:p>
            <a:pPr lvl="0" algn="just"/>
            <a:r>
              <a:rPr lang="en-US" sz="1200" b="1" dirty="0">
                <a:solidFill>
                  <a:srgbClr val="103454"/>
                </a:solidFill>
                <a:latin typeface="Segoe UI" panose="020B0502040204020203" pitchFamily="34" charset="0"/>
                <a:cs typeface="Segoe UI" panose="020B0502040204020203" pitchFamily="34" charset="0"/>
              </a:rPr>
              <a:t>We consolidate competence through hands-on practical implementation.</a:t>
            </a:r>
            <a:endParaRPr lang="en-GB" sz="1200" dirty="0">
              <a:solidFill>
                <a:srgbClr val="103454"/>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22C6425B-0138-3377-38D8-132316B8DF49}"/>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Training Ashore and Onboard</a:t>
            </a:r>
          </a:p>
        </p:txBody>
      </p:sp>
    </p:spTree>
    <p:extLst>
      <p:ext uri="{BB962C8B-B14F-4D97-AF65-F5344CB8AC3E}">
        <p14:creationId xmlns:p14="http://schemas.microsoft.com/office/powerpoint/2010/main" val="27643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9088BDCF-E2F3-B48D-5A71-7B89682324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1" y="-1"/>
            <a:ext cx="12191999" cy="195457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1"/>
            <a:ext cx="12192001" cy="195008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700DDD95-DCCC-8F4A-8D12-B81FFAC8F0B5}"/>
              </a:ext>
            </a:extLst>
          </p:cNvPr>
          <p:cNvSpPr/>
          <p:nvPr/>
        </p:nvSpPr>
        <p:spPr>
          <a:xfrm>
            <a:off x="0" y="1950088"/>
            <a:ext cx="12191999" cy="4924637"/>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4A16188A-2A38-754E-8CDD-06C0AEDEF841}"/>
              </a:ext>
            </a:extLst>
          </p:cNvPr>
          <p:cNvCxnSpPr>
            <a:cxnSpLocks/>
          </p:cNvCxnSpPr>
          <p:nvPr/>
        </p:nvCxnSpPr>
        <p:spPr>
          <a:xfrm>
            <a:off x="7626270" y="29939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45B14AE-C312-3A4A-AE9E-6C372FBAEFC5}"/>
              </a:ext>
            </a:extLst>
          </p:cNvPr>
          <p:cNvSpPr/>
          <p:nvPr/>
        </p:nvSpPr>
        <p:spPr>
          <a:xfrm>
            <a:off x="7545169" y="1971449"/>
            <a:ext cx="4523362"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commitment to </a:t>
            </a:r>
            <a:r>
              <a:rPr lang="en-US" sz="1200" dirty="0">
                <a:solidFill>
                  <a:schemeClr val="tx1">
                    <a:lumMod val="75000"/>
                    <a:lumOff val="25000"/>
                  </a:schemeClr>
                </a:solidFill>
                <a:latin typeface="Segoe UI" panose="020B0502040204020203" pitchFamily="34" charset="0"/>
                <a:cs typeface="Segoe UI" panose="020B0502040204020203" pitchFamily="34" charset="0"/>
              </a:rPr>
              <a:t>promote an inclusive working culture through training and mentoring to support open communications and improve morale, working relationships and peer-to-peer knowledge sharing onboard and ashore.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7D9086DE-DDA1-E64E-BD52-E4AD119EE8E1}"/>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CB65E05-7B4B-124E-B25E-6F12C3A1E35F}"/>
              </a:ext>
            </a:extLst>
          </p:cNvPr>
          <p:cNvSpPr/>
          <p:nvPr/>
        </p:nvSpPr>
        <p:spPr>
          <a:xfrm>
            <a:off x="7536023" y="4725713"/>
            <a:ext cx="457258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Competence Management System, including  Technical (Navigation, Mooring &amp; Anchoring, Cargo, Engine) and BCAV training is in place.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9EDEF569-2CBF-3A4F-9CDD-A4D560FF5673}"/>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EAA983B-6469-804E-9858-DCA58EA2420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6E1D55F5-3AF7-6F45-BAF6-8A0F651AA422}"/>
              </a:ext>
            </a:extLst>
          </p:cNvPr>
          <p:cNvSpPr/>
          <p:nvPr/>
        </p:nvSpPr>
        <p:spPr>
          <a:xfrm>
            <a:off x="7526429" y="3366360"/>
            <a:ext cx="4523362"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training Program (in line with Industry standards i.e., ISM Code, SOLAS, MARPOL, STCW, MLC 2006 etc.</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r>
              <a:rPr lang="en-US" sz="1200" dirty="0">
                <a:solidFill>
                  <a:schemeClr val="tx1">
                    <a:lumMod val="75000"/>
                    <a:lumOff val="25000"/>
                  </a:schemeClr>
                </a:solidFill>
                <a:latin typeface="Segoe UI" panose="020B0502040204020203" pitchFamily="34" charset="0"/>
                <a:cs typeface="Segoe UI" panose="020B0502040204020203" pitchFamily="34" charset="0"/>
              </a:rPr>
              <a:t> which includes minimum training required for key positions ashore and onboard, including job specific HSSE training, is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15C3B050-A046-614D-8B01-F08CF293FDC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B2B8066-51BE-9D43-BD05-605FC53C4282}"/>
              </a:ext>
            </a:extLst>
          </p:cNvPr>
          <p:cNvSpPr/>
          <p:nvPr/>
        </p:nvSpPr>
        <p:spPr>
          <a:xfrm>
            <a:off x="7519761" y="6147473"/>
            <a:ext cx="4579252" cy="461665"/>
          </a:xfrm>
          <a:prstGeom prst="rect">
            <a:avLst/>
          </a:prstGeom>
          <a:effectLst/>
        </p:spPr>
        <p:txBody>
          <a:bodyPr wrap="square">
            <a:spAutoFit/>
          </a:bodyPr>
          <a:lstStyle/>
          <a:p>
            <a:r>
              <a:rPr lang="en-US" sz="1200" dirty="0">
                <a:solidFill>
                  <a:schemeClr val="tx1">
                    <a:lumMod val="75000"/>
                    <a:lumOff val="25000"/>
                  </a:schemeClr>
                </a:solidFill>
                <a:latin typeface="Segoe UI" panose="020B0502040204020203" pitchFamily="34" charset="0"/>
                <a:cs typeface="Segoe UI" panose="020B0502040204020203" pitchFamily="34" charset="0"/>
              </a:rPr>
              <a:t>HSQE training is consistent globally and verified during Internal Audit process. Relevant KPIs are monitored.</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49A39C51-A9A7-FE43-80A6-AF03E740BD9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61CC675-5FF6-C041-8153-F7DDAD32103C}"/>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8A417-2716-8B4D-93E7-30D0A8ABE167}"/>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4B64CD7-E583-4B44-9791-0EA7BA3EB068}"/>
              </a:ext>
            </a:extLst>
          </p:cNvPr>
          <p:cNvSpPr/>
          <p:nvPr/>
        </p:nvSpPr>
        <p:spPr>
          <a:xfrm>
            <a:off x="128136" y="2903358"/>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dedicated budget for Shore and Seagoing personnel for promoting higher education and advanced training is available on an annual basis.</a:t>
            </a:r>
          </a:p>
        </p:txBody>
      </p:sp>
      <p:sp>
        <p:nvSpPr>
          <p:cNvPr id="30" name="Freeform 29">
            <a:extLst>
              <a:ext uri="{FF2B5EF4-FFF2-40B4-BE49-F238E27FC236}">
                <a16:creationId xmlns:a16="http://schemas.microsoft.com/office/drawing/2014/main" id="{F95CC385-2820-7F41-B613-87E550971CC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7E3B2E94-4D70-BD4A-8356-40D867155E5D}"/>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92068A1B-056D-8244-9398-3738836494B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2C86212C-E625-164F-9ADD-7EC21731219A}"/>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05DD28FB-48EA-674A-B5D3-FCF570049393}"/>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0197CDDE-F4B0-4F43-AE6F-5C823CD0E193}"/>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A41BBDD6-D103-424F-BE64-A4359C9C12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7C8DE830-8C85-9544-B767-DF1227D53D0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2981DCB7-C084-6742-8E8C-19C89EC8DE62}"/>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D29BFC13-5C66-6B4A-AA63-1D1727A12596}"/>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D59C2A04-6CB5-754C-840C-15EBADA4E92A}"/>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33B2794E-9621-6B42-9822-0FB45CE8C09C}"/>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97CCD0E4-7560-6E4D-A391-2178AF121F21}"/>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1619CB11-ACFC-F943-889C-66023D47CD0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54D6AA84-C91D-7549-B35E-A0D80BC0438D}"/>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F994A18-BF79-4C45-B3FF-A7E39131A591}"/>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632E0E8D-8445-D14C-A3DF-E8C5977F0B48}"/>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76120021-6348-5E42-8576-B4DE82B50781}"/>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9030DCB6-4F69-6948-B03E-2D4E4468AC78}"/>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D023239E-DB0D-924F-B16A-1E087405DF20}"/>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8EEF65F4-D7FC-AF4E-8452-9E7A06F697A9}"/>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A6256CB9-BC30-3741-8B8B-524EB3B7E38E}"/>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3ECE8C98-9478-2048-AA7C-28D93C0D316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6E8A4D06-7147-5D47-A64F-A4B7A7CB3036}"/>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BFE09266-4195-5142-A916-DAB3126E846D}"/>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B7606388-06DB-FE4A-A0EA-1CBE6CA09F0F}"/>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F9157373-9533-5B48-A618-CFD0D09F9453}"/>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30282D90-0A44-6147-8E83-855AD537203D}"/>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BCDFE5C9-FDB8-3140-92CD-782FB4878B01}"/>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CF3FBCF7-6B13-3748-ABAF-FD0B01088E66}"/>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3305271F-7783-6C45-895E-E52E2F2AFFE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30868C90-B376-B348-82C5-C37B4E1E55E8}"/>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74EC58FA-9D68-1C49-B31D-5F2B64640A6E}"/>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AB5D9C1D-05F2-F34F-83EB-E4F5083613B7}"/>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10208C3C-71A9-E244-8F31-A6A2258B0C6A}"/>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3ADDE565-3574-6944-832C-981B73099668}"/>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F987024F-ABDA-664F-9DDB-58421D4D3D3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AA7749A2-2BC2-E845-989B-FEA35F947CD2}"/>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D15B6AC0-3FA0-4943-A9CB-866E8C9F37CF}"/>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EB84A507-873C-FE4E-97E1-FE8EB69E6B5E}"/>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788D9D2A-FE5F-A142-BA7D-E043544D9208}"/>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9A46AF18-22EE-DB43-AF64-CC37E5A5927F}"/>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3FDF0E3A-4C4D-354F-B195-79598EC648C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C4D37BED-28E8-6F42-A65B-10A616231C33}"/>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8" name="Rectangle 77">
            <a:extLst>
              <a:ext uri="{FF2B5EF4-FFF2-40B4-BE49-F238E27FC236}">
                <a16:creationId xmlns:a16="http://schemas.microsoft.com/office/drawing/2014/main" id="{E6B7F99B-5758-1742-A7B4-2E7EDFB61ACB}"/>
              </a:ext>
            </a:extLst>
          </p:cNvPr>
          <p:cNvSpPr/>
          <p:nvPr/>
        </p:nvSpPr>
        <p:spPr>
          <a:xfrm>
            <a:off x="165992" y="4260129"/>
            <a:ext cx="4685244" cy="276999"/>
          </a:xfrm>
          <a:prstGeom prst="rect">
            <a:avLst/>
          </a:prstGeom>
          <a:effectLst/>
        </p:spPr>
        <p:txBody>
          <a:bodyPr wrap="square">
            <a:spAutoFit/>
          </a:bodyPr>
          <a:lstStyle/>
          <a:p>
            <a:r>
              <a:rPr lang="en-US" sz="1200" dirty="0">
                <a:solidFill>
                  <a:schemeClr val="tx1">
                    <a:lumMod val="75000"/>
                    <a:lumOff val="25000"/>
                  </a:schemeClr>
                </a:solidFill>
                <a:latin typeface="Segoe UI" panose="020B0502040204020203" pitchFamily="34" charset="0"/>
                <a:cs typeface="Segoe UI" panose="020B0502040204020203" pitchFamily="34" charset="0"/>
              </a:rPr>
              <a:t>Computer-based training (CBTs) onboard are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F88B83DB-655A-C647-A053-6237E2C6DEED}"/>
              </a:ext>
            </a:extLst>
          </p:cNvPr>
          <p:cNvSpPr/>
          <p:nvPr/>
        </p:nvSpPr>
        <p:spPr>
          <a:xfrm>
            <a:off x="127544" y="5512611"/>
            <a:ext cx="4685244" cy="461665"/>
          </a:xfrm>
          <a:prstGeom prst="rect">
            <a:avLst/>
          </a:prstGeom>
          <a:effectLst/>
        </p:spPr>
        <p:txBody>
          <a:bodyPr wrap="square">
            <a:spAutoFit/>
          </a:bodyPr>
          <a:lstStyle/>
          <a:p>
            <a:r>
              <a:rPr lang="en-US" sz="1200" dirty="0">
                <a:solidFill>
                  <a:schemeClr val="tx1">
                    <a:lumMod val="75000"/>
                    <a:lumOff val="25000"/>
                  </a:schemeClr>
                </a:solidFill>
                <a:latin typeface="Segoe UI" panose="020B0502040204020203" pitchFamily="34" charset="0"/>
                <a:cs typeface="Segoe UI" panose="020B0502040204020203" pitchFamily="34" charset="0"/>
              </a:rPr>
              <a:t>An established process for measuring the value and effectiveness of the training provided is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0A9817B3-E92C-1893-0A30-41788DF4E0FD}"/>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Training Ashore and Onboard</a:t>
            </a:r>
          </a:p>
        </p:txBody>
      </p:sp>
    </p:spTree>
    <p:extLst>
      <p:ext uri="{BB962C8B-B14F-4D97-AF65-F5344CB8AC3E}">
        <p14:creationId xmlns:p14="http://schemas.microsoft.com/office/powerpoint/2010/main" val="90597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2F495C52-8733-6BEA-4FBE-42D123B1CE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1" y="-1"/>
            <a:ext cx="12191999" cy="195457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 y="0"/>
            <a:ext cx="12192001" cy="1944125"/>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C5B47E4D-346B-434C-AD61-496F005EC849}"/>
              </a:ext>
            </a:extLst>
          </p:cNvPr>
          <p:cNvSpPr/>
          <p:nvPr/>
        </p:nvSpPr>
        <p:spPr>
          <a:xfrm>
            <a:off x="-1" y="1941227"/>
            <a:ext cx="12179014" cy="491677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E7B6A254-A83E-454C-AD65-2F59C3E9B4B6}"/>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D565C3-5ED8-8543-949D-7B6DD6B194A9}"/>
              </a:ext>
            </a:extLst>
          </p:cNvPr>
          <p:cNvCxnSpPr>
            <a:cxnSpLocks/>
          </p:cNvCxnSpPr>
          <p:nvPr/>
        </p:nvCxnSpPr>
        <p:spPr>
          <a:xfrm>
            <a:off x="7626270" y="3985040"/>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E9883AB-E2BE-B84F-94CD-B7B79D9AE660}"/>
              </a:ext>
            </a:extLst>
          </p:cNvPr>
          <p:cNvSpPr/>
          <p:nvPr/>
        </p:nvSpPr>
        <p:spPr>
          <a:xfrm>
            <a:off x="7511741" y="4858384"/>
            <a:ext cx="4557268"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Continual professional development of personnel is encouraged and supported</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4B37F18-0D16-ED44-9852-74DDE7C6DB12}"/>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5DF77-8FB6-2F42-B124-88BE97F29DFF}"/>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C7ABADBD-0B01-DD4C-BCE6-54DE485C2BEC}"/>
              </a:ext>
            </a:extLst>
          </p:cNvPr>
          <p:cNvSpPr/>
          <p:nvPr/>
        </p:nvSpPr>
        <p:spPr>
          <a:xfrm>
            <a:off x="7545647" y="3434355"/>
            <a:ext cx="4523362"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process for deck Officers to receive ship-handling training prior to promotion to Master exists.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98F97EB4-4DF6-CB48-A3DE-CD66B3CAB7B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7A36D5-A92F-FE4A-969E-CB685DA6F6DB}"/>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30E33E-A8D8-CB45-AEE6-E32CCED5090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0571E6-5A60-6846-8C17-9DF39614D1C7}"/>
              </a:ext>
            </a:extLst>
          </p:cNvPr>
          <p:cNvSpPr/>
          <p:nvPr/>
        </p:nvSpPr>
        <p:spPr>
          <a:xfrm>
            <a:off x="134679" y="2903358"/>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 formal cadet training program to ensure that future manning needs can be met is in place.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323FC31C-ED5B-E84B-BE6C-1A6016CB4B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A491F6E-B7A7-9644-86BB-E06971DE06B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41EAE248-9CE8-984C-8E65-33468D1CDDC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88CF6C4-62FA-4A4C-91F5-937208010B2B}"/>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A6044BE-55E9-AE4A-8169-C592BC05D6E4}"/>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D5AC82D1-D25E-0641-8D52-62602AB9C49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8543891E-C8CF-0648-A368-47D619FF09BE}"/>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4" name="Group 43">
            <a:extLst>
              <a:ext uri="{FF2B5EF4-FFF2-40B4-BE49-F238E27FC236}">
                <a16:creationId xmlns:a16="http://schemas.microsoft.com/office/drawing/2014/main" id="{FA57E005-4978-DB4C-A233-7C618908417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7CF9A5E-0091-B741-B2A6-408A4D9D37D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DA6F7E8-3E4E-A54A-8643-816914F39C1E}"/>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D05E376C-15AF-7B43-A694-64BDE963469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50EC444-553E-9C4F-9F49-47EDEC317D4E}"/>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A0AD38AB-4011-6A48-B7C5-B8B896A9448C}"/>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602F5E20-F952-1548-AED6-A1AD2628581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4571D8B0-F5D9-934D-A3C5-C30E49BEE96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6982AC19-0FBF-BA4E-8427-A7E36EEEC7CE}"/>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20CEB259-E739-0142-8ACC-54A4249BF110}"/>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1FD13283-4868-784B-9279-26B68835AAF3}"/>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AD7180-2F1B-4D47-B89E-7A00B0663DDA}"/>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A5FF786B-A82D-C941-B4F6-49015840E632}"/>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63">
            <a:extLst>
              <a:ext uri="{FF2B5EF4-FFF2-40B4-BE49-F238E27FC236}">
                <a16:creationId xmlns:a16="http://schemas.microsoft.com/office/drawing/2014/main" id="{F52EAE8E-464B-9649-9CB8-8603350E4857}"/>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EF1A674-BEFB-7F43-9D1E-6EBADAFAB7D1}"/>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2427F69-9FC2-6844-BCD7-CBDC46C39FB8}"/>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60855F47-370B-014F-AD4C-5948E260E0A5}"/>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23636F71-B866-2740-8F57-8DA21F5411D4}"/>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449A425F-1FBB-9440-9507-DD7577049DC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4C73CF31-E953-F34A-8C4A-539883E0CD63}"/>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FD74811E-4382-7E4D-A07A-51AFE1EB0356}"/>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8" name="Rectangle 77">
            <a:extLst>
              <a:ext uri="{FF2B5EF4-FFF2-40B4-BE49-F238E27FC236}">
                <a16:creationId xmlns:a16="http://schemas.microsoft.com/office/drawing/2014/main" id="{921B707E-F1AB-5845-8AAA-12D27D1B9C86}"/>
              </a:ext>
            </a:extLst>
          </p:cNvPr>
          <p:cNvSpPr/>
          <p:nvPr/>
        </p:nvSpPr>
        <p:spPr>
          <a:xfrm>
            <a:off x="106745" y="4189566"/>
            <a:ext cx="4685244" cy="461665"/>
          </a:xfrm>
          <a:prstGeom prst="rect">
            <a:avLst/>
          </a:prstGeom>
          <a:effectLst/>
        </p:spPr>
        <p:txBody>
          <a:bodyPr wrap="square">
            <a:spAutoFit/>
          </a:bodyPr>
          <a:lstStyle/>
          <a:p>
            <a:r>
              <a:rPr lang="en-US" sz="1200" dirty="0">
                <a:solidFill>
                  <a:schemeClr val="tx1">
                    <a:lumMod val="75000"/>
                    <a:lumOff val="25000"/>
                  </a:schemeClr>
                </a:solidFill>
                <a:latin typeface="Segoe UI" panose="020B0502040204020203" pitchFamily="34" charset="0"/>
                <a:cs typeface="Segoe UI" panose="020B0502040204020203" pitchFamily="34" charset="0"/>
              </a:rPr>
              <a:t>Cooperation with (or a dedicated) training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centre</a:t>
            </a:r>
            <a:r>
              <a:rPr lang="en-US" sz="1200" dirty="0">
                <a:solidFill>
                  <a:schemeClr val="tx1">
                    <a:lumMod val="75000"/>
                    <a:lumOff val="25000"/>
                  </a:schemeClr>
                </a:solidFill>
                <a:latin typeface="Segoe UI" panose="020B0502040204020203" pitchFamily="34" charset="0"/>
                <a:cs typeface="Segoe UI" panose="020B0502040204020203" pitchFamily="34" charset="0"/>
              </a:rPr>
              <a:t> with practical training including simulator is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1390EF39-20D1-A147-930A-5E741C053531}"/>
              </a:ext>
            </a:extLst>
          </p:cNvPr>
          <p:cNvSpPr/>
          <p:nvPr/>
        </p:nvSpPr>
        <p:spPr>
          <a:xfrm>
            <a:off x="7540953" y="2011238"/>
            <a:ext cx="4685244"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Training in the maritime industry, job skills, languages, business technology, leadership/management, finance, and similar topics at various levels is offered in partnership with academic/training institutions or own programs. </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BEB55E6E-09C6-0446-76F1-3AF41862C34A}"/>
              </a:ext>
            </a:extLst>
          </p:cNvPr>
          <p:cNvSpPr txBox="1"/>
          <p:nvPr/>
        </p:nvSpPr>
        <p:spPr>
          <a:xfrm>
            <a:off x="1054100" y="1327"/>
            <a:ext cx="10492858" cy="1538883"/>
          </a:xfrm>
          <a:prstGeom prst="rect">
            <a:avLst/>
          </a:prstGeom>
          <a:noFill/>
        </p:spPr>
        <p:txBody>
          <a:bodyPr wrap="square" lIns="0" tIns="0" rIns="0" bIns="0" rtlCol="0">
            <a:spAutoFit/>
          </a:bodyPr>
          <a:lstStyle/>
          <a:p>
            <a:r>
              <a:rPr lang="en-US" sz="3600" dirty="0">
                <a:solidFill>
                  <a:schemeClr val="bg1"/>
                </a:solidFill>
                <a:latin typeface="Segoe UI Black" panose="020B0A02040204020203" pitchFamily="34" charset="0"/>
                <a:ea typeface="Segoe UI Black" panose="020B0A02040204020203" pitchFamily="34" charset="0"/>
              </a:rPr>
              <a:t>CONTINUOUS DEVELOPMENT AND OPTIMIZATION</a:t>
            </a:r>
          </a:p>
          <a:p>
            <a:r>
              <a:rPr lang="en-US" sz="2800" dirty="0">
                <a:solidFill>
                  <a:srgbClr val="9DC7ED"/>
                </a:solidFill>
                <a:latin typeface="Segoe UI Black" panose="020B0A02040204020203" pitchFamily="34" charset="0"/>
                <a:ea typeface="Segoe UI Black" panose="020B0A02040204020203" pitchFamily="34" charset="0"/>
              </a:rPr>
              <a:t>Training Ashore and Onboard</a:t>
            </a:r>
          </a:p>
        </p:txBody>
      </p:sp>
    </p:spTree>
    <p:extLst>
      <p:ext uri="{BB962C8B-B14F-4D97-AF65-F5344CB8AC3E}">
        <p14:creationId xmlns:p14="http://schemas.microsoft.com/office/powerpoint/2010/main" val="1298529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D59C9-EC4F-463C-AD8B-71836D60AA41}"/>
              </a:ext>
            </a:extLst>
          </p:cNvPr>
          <p:cNvSpPr txBox="1"/>
          <p:nvPr/>
        </p:nvSpPr>
        <p:spPr>
          <a:xfrm>
            <a:off x="1396207" y="754509"/>
            <a:ext cx="4983328" cy="1107996"/>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rPr>
              <a:t>EFFECTIVE SAFETY CULTURE</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6207" y="2693563"/>
            <a:ext cx="5179064" cy="1938992"/>
          </a:xfrm>
          <a:prstGeom prst="rect">
            <a:avLst/>
          </a:prstGeom>
          <a:noFill/>
        </p:spPr>
        <p:txBody>
          <a:bodyPr wrap="square" lIns="0" tIns="0" rIns="0" bIns="0" rtlCol="0">
            <a:spAutoFit/>
          </a:bodyPr>
          <a:lstStyle/>
          <a:p>
            <a:pPr marL="400050" lvl="0" indent="-400050">
              <a:buFont typeface="+mj-lt"/>
              <a:buAutoNum type="romanUcPeriod"/>
            </a:pPr>
            <a:r>
              <a:rPr lang="en-US" sz="1400" b="1" dirty="0">
                <a:solidFill>
                  <a:srgbClr val="113454"/>
                </a:solidFill>
                <a:latin typeface="Segoe UI" panose="020B0502040204020203" pitchFamily="34" charset="0"/>
                <a:cs typeface="Segoe UI" panose="020B0502040204020203" pitchFamily="34" charset="0"/>
              </a:rPr>
              <a:t>Visible Safety Leadership</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US" sz="1400" b="1" dirty="0">
                <a:solidFill>
                  <a:srgbClr val="113454"/>
                </a:solidFill>
                <a:latin typeface="Segoe UI" panose="020B0502040204020203" pitchFamily="34" charset="0"/>
                <a:cs typeface="Segoe UI" panose="020B0502040204020203" pitchFamily="34" charset="0"/>
              </a:rPr>
              <a:t>Corporate Commitment to </a:t>
            </a:r>
            <a:r>
              <a:rPr lang="en-GB" sz="1400" b="1" dirty="0">
                <a:solidFill>
                  <a:srgbClr val="113454"/>
                </a:solidFill>
                <a:latin typeface="Segoe UI" panose="020B0502040204020203" pitchFamily="34" charset="0"/>
                <a:cs typeface="Segoe UI" panose="020B0502040204020203" pitchFamily="34" charset="0"/>
              </a:rPr>
              <a:t>S</a:t>
            </a:r>
            <a:r>
              <a:rPr lang="en-US" sz="1400" b="1" dirty="0" err="1">
                <a:solidFill>
                  <a:srgbClr val="113454"/>
                </a:solidFill>
                <a:latin typeface="Segoe UI" panose="020B0502040204020203" pitchFamily="34" charset="0"/>
                <a:cs typeface="Segoe UI" panose="020B0502040204020203" pitchFamily="34" charset="0"/>
              </a:rPr>
              <a:t>afety</a:t>
            </a: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Human Factors Management</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Safety Performance Improvement</a:t>
            </a:r>
          </a:p>
          <a:p>
            <a:pPr marL="400050" lvl="0"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Sharing of Lessons Learnt / Proactivity</a:t>
            </a:r>
          </a:p>
        </p:txBody>
      </p:sp>
      <p:sp>
        <p:nvSpPr>
          <p:cNvPr id="10" name="Rectangle 9">
            <a:extLst>
              <a:ext uri="{FF2B5EF4-FFF2-40B4-BE49-F238E27FC236}">
                <a16:creationId xmlns:a16="http://schemas.microsoft.com/office/drawing/2014/main" id="{7EC6E81A-87DA-FA48-A455-050E319F3E26}"/>
              </a:ext>
            </a:extLst>
          </p:cNvPr>
          <p:cNvSpPr/>
          <p:nvPr/>
        </p:nvSpPr>
        <p:spPr>
          <a:xfrm>
            <a:off x="1396207" y="209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3" name="Picture 12">
            <a:extLst>
              <a:ext uri="{FF2B5EF4-FFF2-40B4-BE49-F238E27FC236}">
                <a16:creationId xmlns:a16="http://schemas.microsoft.com/office/drawing/2014/main" id="{3D081F12-4103-F148-B287-89F04BB62E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94203" y="0"/>
            <a:ext cx="5397797" cy="6873499"/>
          </a:xfrm>
          <a:prstGeom prst="rect">
            <a:avLst/>
          </a:prstGeom>
        </p:spPr>
      </p:pic>
      <p:sp>
        <p:nvSpPr>
          <p:cNvPr id="15" name="Rectangle 14">
            <a:extLst>
              <a:ext uri="{FF2B5EF4-FFF2-40B4-BE49-F238E27FC236}">
                <a16:creationId xmlns:a16="http://schemas.microsoft.com/office/drawing/2014/main" id="{F4797275-61CC-1246-8F63-8E1A5EE2CC05}"/>
              </a:ext>
            </a:extLst>
          </p:cNvPr>
          <p:cNvSpPr/>
          <p:nvPr/>
        </p:nvSpPr>
        <p:spPr>
          <a:xfrm>
            <a:off x="6794203" y="0"/>
            <a:ext cx="5397797" cy="6858000"/>
          </a:xfrm>
          <a:prstGeom prst="rect">
            <a:avLst/>
          </a:prstGeom>
          <a:solidFill>
            <a:schemeClr val="tx2">
              <a:alpha val="68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TextBox 1">
            <a:extLst>
              <a:ext uri="{FF2B5EF4-FFF2-40B4-BE49-F238E27FC236}">
                <a16:creationId xmlns:a16="http://schemas.microsoft.com/office/drawing/2014/main" id="{A06589FB-3BC5-CBBC-841B-148EEB97154D}"/>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39</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45159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D59C9-EC4F-463C-AD8B-71836D60AA41}"/>
              </a:ext>
            </a:extLst>
          </p:cNvPr>
          <p:cNvSpPr txBox="1"/>
          <p:nvPr/>
        </p:nvSpPr>
        <p:spPr>
          <a:xfrm>
            <a:off x="1396207" y="614067"/>
            <a:ext cx="4835917" cy="553998"/>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HOW IT WORKS</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0215" y="1530093"/>
            <a:ext cx="5012544" cy="4616648"/>
          </a:xfrm>
          <a:prstGeom prst="rect">
            <a:avLst/>
          </a:prstGeom>
          <a:noFill/>
        </p:spPr>
        <p:txBody>
          <a:bodyPr wrap="square" lIns="0" tIns="0" rIns="0" b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Shipping industry undergoes and will undergo dramatic changes in the future and InterManager considers that success comes through </a:t>
            </a:r>
            <a:r>
              <a:rPr lang="en-GB" sz="1200" b="1" dirty="0">
                <a:solidFill>
                  <a:schemeClr val="tx1">
                    <a:lumMod val="75000"/>
                    <a:lumOff val="25000"/>
                  </a:schemeClr>
                </a:solidFill>
                <a:latin typeface="Segoe UI" panose="020B0502040204020203" pitchFamily="34" charset="0"/>
                <a:cs typeface="Segoe UI" panose="020B0502040204020203" pitchFamily="34" charset="0"/>
              </a:rPr>
              <a:t>adaptability</a:t>
            </a:r>
            <a:r>
              <a:rPr lang="en-GB" sz="1200" dirty="0">
                <a:solidFill>
                  <a:schemeClr val="tx1">
                    <a:lumMod val="75000"/>
                    <a:lumOff val="25000"/>
                  </a:schemeClr>
                </a:solidFill>
                <a:latin typeface="Segoe UI" panose="020B0502040204020203" pitchFamily="34" charset="0"/>
                <a:cs typeface="Segoe UI" panose="020B0502040204020203" pitchFamily="34" charset="0"/>
              </a:rPr>
              <a:t>. Thus, members are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expected to be progressive </a:t>
            </a:r>
            <a:r>
              <a:rPr lang="en-GB" sz="1200" dirty="0">
                <a:solidFill>
                  <a:schemeClr val="tx1">
                    <a:lumMod val="75000"/>
                    <a:lumOff val="25000"/>
                  </a:schemeClr>
                </a:solidFill>
                <a:latin typeface="Segoe UI" panose="020B0502040204020203" pitchFamily="34" charset="0"/>
                <a:cs typeface="Segoe UI" panose="020B0502040204020203" pitchFamily="34" charset="0"/>
              </a:rPr>
              <a:t>and constantly mobilized </a:t>
            </a:r>
            <a:r>
              <a:rPr lang="en-GB" sz="1200" b="1" dirty="0">
                <a:solidFill>
                  <a:schemeClr val="tx1">
                    <a:lumMod val="75000"/>
                    <a:lumOff val="25000"/>
                  </a:schemeClr>
                </a:solidFill>
                <a:latin typeface="Segoe UI" panose="020B0502040204020203" pitchFamily="34" charset="0"/>
                <a:cs typeface="Segoe UI" panose="020B0502040204020203" pitchFamily="34" charset="0"/>
              </a:rPr>
              <a:t>towards change and innovation</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Unity is strength</a:t>
            </a:r>
            <a:r>
              <a:rPr lang="en-GB" sz="1200" dirty="0">
                <a:solidFill>
                  <a:schemeClr val="tx1">
                    <a:lumMod val="75000"/>
                    <a:lumOff val="25000"/>
                  </a:schemeClr>
                </a:solidFill>
                <a:latin typeface="Segoe UI" panose="020B0502040204020203" pitchFamily="34" charset="0"/>
                <a:cs typeface="Segoe UI" panose="020B0502040204020203" pitchFamily="34" charset="0"/>
              </a:rPr>
              <a:t>, and members are furthermore presumed to be part of a culture where </a:t>
            </a:r>
            <a:r>
              <a:rPr lang="en-GB" sz="1200" b="1" dirty="0">
                <a:solidFill>
                  <a:schemeClr val="tx1">
                    <a:lumMod val="75000"/>
                    <a:lumOff val="25000"/>
                  </a:schemeClr>
                </a:solidFill>
                <a:latin typeface="Segoe UI" panose="020B0502040204020203" pitchFamily="34" charset="0"/>
                <a:cs typeface="Segoe UI" panose="020B0502040204020203" pitchFamily="34" charset="0"/>
              </a:rPr>
              <a:t>willingness to improve and sharing of knowledge and best practices with each other </a:t>
            </a:r>
            <a:r>
              <a:rPr lang="en-GB" sz="1200" dirty="0">
                <a:solidFill>
                  <a:schemeClr val="tx1">
                    <a:lumMod val="75000"/>
                    <a:lumOff val="25000"/>
                  </a:schemeClr>
                </a:solidFill>
                <a:latin typeface="Segoe UI" panose="020B0502040204020203" pitchFamily="34" charset="0"/>
                <a:cs typeface="Segoe UI" panose="020B0502040204020203" pitchFamily="34" charset="0"/>
              </a:rPr>
              <a:t>lays within its core.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Committed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protecting and preparing future generations</a:t>
            </a:r>
            <a:r>
              <a:rPr lang="en-GB" sz="1200" dirty="0">
                <a:solidFill>
                  <a:schemeClr val="tx1">
                    <a:lumMod val="75000"/>
                    <a:lumOff val="25000"/>
                  </a:schemeClr>
                </a:solidFill>
                <a:latin typeface="Segoe UI" panose="020B0502040204020203" pitchFamily="34" charset="0"/>
                <a:cs typeface="Segoe UI" panose="020B0502040204020203" pitchFamily="34" charset="0"/>
              </a:rPr>
              <a:t>, they should act proactively and collectively towards</a:t>
            </a:r>
            <a:r>
              <a:rPr lang="en-GB" sz="1200" b="1" dirty="0">
                <a:solidFill>
                  <a:schemeClr val="tx1">
                    <a:lumMod val="75000"/>
                    <a:lumOff val="25000"/>
                  </a:schemeClr>
                </a:solidFill>
                <a:latin typeface="Segoe UI" panose="020B0502040204020203" pitchFamily="34" charset="0"/>
                <a:cs typeface="Segoe UI" panose="020B0502040204020203" pitchFamily="34" charset="0"/>
              </a:rPr>
              <a:t> shaping a sustainable future for the industry and the community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To accommodate these expectations, the new General Principles of Conduct and Action</a:t>
            </a:r>
            <a:r>
              <a:rPr lang="en-US" sz="1200" dirty="0">
                <a:solidFill>
                  <a:schemeClr val="tx1">
                    <a:lumMod val="75000"/>
                    <a:lumOff val="25000"/>
                  </a:schemeClr>
                </a:solidFill>
                <a:latin typeface="Segoe UI" panose="020B0502040204020203" pitchFamily="34" charset="0"/>
                <a:cs typeface="Segoe UI" panose="020B0502040204020203" pitchFamily="34" charset="0"/>
              </a:rPr>
              <a:t> take on board the essential parts of </a:t>
            </a:r>
            <a:r>
              <a:rPr lang="en-GB" sz="1200" b="1" dirty="0">
                <a:solidFill>
                  <a:schemeClr val="tx1">
                    <a:lumMod val="75000"/>
                    <a:lumOff val="25000"/>
                  </a:schemeClr>
                </a:solidFill>
                <a:latin typeface="Segoe UI" panose="020B0502040204020203" pitchFamily="34" charset="0"/>
                <a:cs typeface="Segoe UI" panose="020B0502040204020203" pitchFamily="34" charset="0"/>
              </a:rPr>
              <a:t>InterManager’s existing </a:t>
            </a:r>
            <a:r>
              <a:rPr lang="en-US" sz="1200" b="1" dirty="0">
                <a:solidFill>
                  <a:schemeClr val="tx1">
                    <a:lumMod val="75000"/>
                    <a:lumOff val="25000"/>
                  </a:schemeClr>
                </a:solidFill>
                <a:latin typeface="Segoe UI" panose="020B0502040204020203" pitchFamily="34" charset="0"/>
                <a:cs typeface="Segoe UI" panose="020B0502040204020203" pitchFamily="34" charset="0"/>
              </a:rPr>
              <a:t>DNA</a:t>
            </a:r>
            <a:r>
              <a:rPr lang="en-GB" sz="1200" dirty="0">
                <a:solidFill>
                  <a:schemeClr val="tx1">
                    <a:lumMod val="75000"/>
                    <a:lumOff val="25000"/>
                  </a:schemeClr>
                </a:solidFill>
                <a:latin typeface="Segoe UI" panose="020B0502040204020203" pitchFamily="34" charset="0"/>
                <a:cs typeface="Segoe UI" panose="020B0502040204020203" pitchFamily="34" charset="0"/>
              </a:rPr>
              <a:t>. Its aim is to:</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623888" lvl="0" indent="-285750" algn="just">
              <a:buFont typeface="+mj-lt"/>
              <a:buAutoNum type="romanLcPeriod"/>
            </a:pPr>
            <a:r>
              <a:rPr lang="en-GB" sz="1200" dirty="0">
                <a:solidFill>
                  <a:schemeClr val="tx1">
                    <a:lumMod val="75000"/>
                    <a:lumOff val="25000"/>
                  </a:schemeClr>
                </a:solidFill>
                <a:latin typeface="Segoe UI" panose="020B0502040204020203" pitchFamily="34" charset="0"/>
                <a:cs typeface="Segoe UI" panose="020B0502040204020203" pitchFamily="34" charset="0"/>
              </a:rPr>
              <a:t>Ensure commitment to safety, environmental protection and sustainable operations by everyone (members, associates and third-parties) related to the Association.</a:t>
            </a:r>
          </a:p>
          <a:p>
            <a:pPr marL="623888" lvl="0" indent="-285750" algn="just">
              <a:buFont typeface="+mj-lt"/>
              <a:buAutoNum type="romanLcPeriod"/>
            </a:pPr>
            <a:r>
              <a:rPr lang="en-GB" sz="1200" dirty="0">
                <a:solidFill>
                  <a:schemeClr val="tx1">
                    <a:lumMod val="75000"/>
                    <a:lumOff val="25000"/>
                  </a:schemeClr>
                </a:solidFill>
                <a:latin typeface="Segoe UI" panose="020B0502040204020203" pitchFamily="34" charset="0"/>
                <a:cs typeface="Segoe UI" panose="020B0502040204020203" pitchFamily="34" charset="0"/>
              </a:rPr>
              <a:t>Continuously </a:t>
            </a:r>
            <a:r>
              <a:rPr lang="en-US" sz="1200" dirty="0">
                <a:solidFill>
                  <a:schemeClr val="tx1">
                    <a:lumMod val="75000"/>
                    <a:lumOff val="25000"/>
                  </a:schemeClr>
                </a:solidFill>
                <a:latin typeface="Segoe UI" panose="020B0502040204020203" pitchFamily="34" charset="0"/>
                <a:cs typeface="Segoe UI" panose="020B0502040204020203" pitchFamily="34" charset="0"/>
              </a:rPr>
              <a:t>improve professional and ethical standards internally </a:t>
            </a:r>
            <a:r>
              <a:rPr lang="en-GB" sz="1200" dirty="0">
                <a:solidFill>
                  <a:schemeClr val="tx1">
                    <a:lumMod val="75000"/>
                    <a:lumOff val="25000"/>
                  </a:schemeClr>
                </a:solidFill>
                <a:latin typeface="Segoe UI" panose="020B0502040204020203" pitchFamily="34" charset="0"/>
                <a:cs typeface="Segoe UI" panose="020B0502040204020203" pitchFamily="34" charset="0"/>
              </a:rPr>
              <a:t>for members </a:t>
            </a:r>
            <a:r>
              <a:rPr lang="en-US" sz="1200" dirty="0">
                <a:solidFill>
                  <a:schemeClr val="tx1">
                    <a:lumMod val="75000"/>
                    <a:lumOff val="25000"/>
                  </a:schemeClr>
                </a:solidFill>
                <a:latin typeface="Segoe UI" panose="020B0502040204020203" pitchFamily="34" charset="0"/>
                <a:cs typeface="Segoe UI" panose="020B0502040204020203" pitchFamily="34" charset="0"/>
              </a:rPr>
              <a:t>and externally for partners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marL="623888" lvl="0" indent="-285750" algn="just">
              <a:buFont typeface="+mj-lt"/>
              <a:buAutoNum type="romanLcPeriod"/>
            </a:pPr>
            <a:r>
              <a:rPr lang="en-GB" sz="1200" dirty="0">
                <a:solidFill>
                  <a:schemeClr val="tx1">
                    <a:lumMod val="75000"/>
                    <a:lumOff val="25000"/>
                  </a:schemeClr>
                </a:solidFill>
                <a:latin typeface="Segoe UI" panose="020B0502040204020203" pitchFamily="34" charset="0"/>
                <a:cs typeface="Segoe UI" panose="020B0502040204020203" pitchFamily="34" charset="0"/>
              </a:rPr>
              <a:t>Mobilize m</a:t>
            </a:r>
            <a:r>
              <a:rPr lang="en-US" sz="1200" dirty="0">
                <a:solidFill>
                  <a:schemeClr val="tx1">
                    <a:lumMod val="75000"/>
                    <a:lumOff val="25000"/>
                  </a:schemeClr>
                </a:solidFill>
                <a:latin typeface="Segoe UI" panose="020B0502040204020203" pitchFamily="34" charset="0"/>
                <a:cs typeface="Segoe UI" panose="020B0502040204020203" pitchFamily="34" charset="0"/>
              </a:rPr>
              <a:t>embers </a:t>
            </a:r>
            <a:r>
              <a:rPr lang="en-GB" sz="1200" dirty="0">
                <a:solidFill>
                  <a:schemeClr val="tx1">
                    <a:lumMod val="75000"/>
                    <a:lumOff val="25000"/>
                  </a:schemeClr>
                </a:solidFill>
                <a:latin typeface="Segoe UI" panose="020B0502040204020203" pitchFamily="34" charset="0"/>
                <a:cs typeface="Segoe UI" panose="020B0502040204020203" pitchFamily="34" charset="0"/>
              </a:rPr>
              <a:t>so they are </a:t>
            </a:r>
            <a:r>
              <a:rPr lang="en-US" sz="1200" dirty="0">
                <a:solidFill>
                  <a:schemeClr val="tx1">
                    <a:lumMod val="75000"/>
                    <a:lumOff val="25000"/>
                  </a:schemeClr>
                </a:solidFill>
                <a:latin typeface="Segoe UI" panose="020B0502040204020203" pitchFamily="34" charset="0"/>
                <a:cs typeface="Segoe UI" panose="020B0502040204020203" pitchFamily="34" charset="0"/>
              </a:rPr>
              <a:t>not </a:t>
            </a:r>
            <a:r>
              <a:rPr lang="en-GB" sz="1200" dirty="0">
                <a:solidFill>
                  <a:schemeClr val="tx1">
                    <a:lumMod val="75000"/>
                    <a:lumOff val="25000"/>
                  </a:schemeClr>
                </a:solidFill>
                <a:latin typeface="Segoe UI" panose="020B0502040204020203" pitchFamily="34" charset="0"/>
                <a:cs typeface="Segoe UI" panose="020B0502040204020203" pitchFamily="34" charset="0"/>
              </a:rPr>
              <a:t>simply</a:t>
            </a:r>
            <a:r>
              <a:rPr lang="en-US" sz="1200" dirty="0">
                <a:solidFill>
                  <a:schemeClr val="tx1">
                    <a:lumMod val="75000"/>
                    <a:lumOff val="25000"/>
                  </a:schemeClr>
                </a:solidFill>
                <a:latin typeface="Segoe UI" panose="020B0502040204020203" pitchFamily="34" charset="0"/>
                <a:cs typeface="Segoe UI" panose="020B0502040204020203" pitchFamily="34" charset="0"/>
              </a:rPr>
              <a:t> “passengers”</a:t>
            </a:r>
            <a:r>
              <a:rPr lang="en-GB" sz="1200" dirty="0">
                <a:solidFill>
                  <a:schemeClr val="tx1">
                    <a:lumMod val="75000"/>
                    <a:lumOff val="25000"/>
                  </a:schemeClr>
                </a:solidFill>
                <a:latin typeface="Segoe UI" panose="020B0502040204020203" pitchFamily="34" charset="0"/>
                <a:cs typeface="Segoe UI" panose="020B0502040204020203" pitchFamily="34" charset="0"/>
              </a:rPr>
              <a:t> but active ambassadors of progress on all levels.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A59AC1F7-88AA-4E4A-8618-C95029F27D6F}"/>
              </a:ext>
            </a:extLst>
          </p:cNvPr>
          <p:cNvSpPr/>
          <p:nvPr/>
        </p:nvSpPr>
        <p:spPr>
          <a:xfrm>
            <a:off x="1390215" y="131830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65E32D42-DA0D-F547-B603-6B54A6019D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8873" y="0"/>
            <a:ext cx="5453126" cy="6858000"/>
          </a:xfrm>
          <a:prstGeom prst="rect">
            <a:avLst/>
          </a:prstGeom>
        </p:spPr>
      </p:pic>
    </p:spTree>
    <p:extLst>
      <p:ext uri="{BB962C8B-B14F-4D97-AF65-F5344CB8AC3E}">
        <p14:creationId xmlns:p14="http://schemas.microsoft.com/office/powerpoint/2010/main" val="2151875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B39CCA-87E4-91B1-67ED-ED6716776D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67"/>
          <a:stretch/>
        </p:blipFill>
        <p:spPr>
          <a:xfrm>
            <a:off x="0" y="0"/>
            <a:ext cx="12246964" cy="1925442"/>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0"/>
            <a:ext cx="12192000" cy="1937744"/>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422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Visible Safety Leadership</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Our dedication to Safety is unconditional</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2677656"/>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understand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leadership commitment to safety is the core component of an effective safety management system</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Safety is our core value, an undisputed first priority. </a:t>
            </a:r>
            <a:r>
              <a:rPr lang="en-GB" sz="1200" dirty="0"/>
              <a:t>W</a:t>
            </a:r>
            <a:r>
              <a:rPr lang="en-GB" sz="1200" dirty="0">
                <a:solidFill>
                  <a:schemeClr val="tx1">
                    <a:lumMod val="75000"/>
                    <a:lumOff val="25000"/>
                  </a:schemeClr>
                </a:solidFill>
                <a:latin typeface="Segoe UI" panose="020B0502040204020203" pitchFamily="34" charset="0"/>
                <a:cs typeface="Segoe UI" panose="020B0502040204020203" pitchFamily="34" charset="0"/>
              </a:rPr>
              <a:t>e frequently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communicate key aspects of our safety policy, principles and vision</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Our commitment to safety does not change with commercial pressure </a:t>
            </a:r>
            <a:r>
              <a:rPr lang="en-GB" sz="1200" dirty="0">
                <a:solidFill>
                  <a:schemeClr val="tx1">
                    <a:lumMod val="75000"/>
                    <a:lumOff val="25000"/>
                  </a:schemeClr>
                </a:solidFill>
                <a:latin typeface="Segoe UI" panose="020B0502040204020203" pitchFamily="34" charset="0"/>
                <a:cs typeface="Segoe UI" panose="020B0502040204020203" pitchFamily="34" charset="0"/>
              </a:rPr>
              <a:t>and is integrated into all significant and relevant business decisions.</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677656"/>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leaderships </a:t>
            </a:r>
            <a:r>
              <a:rPr lang="en-GB" sz="1200" b="1" dirty="0">
                <a:solidFill>
                  <a:schemeClr val="tx1">
                    <a:lumMod val="75000"/>
                    <a:lumOff val="25000"/>
                  </a:schemeClr>
                </a:solidFill>
                <a:latin typeface="Segoe UI" panose="020B0502040204020203" pitchFamily="34" charset="0"/>
                <a:cs typeface="Segoe UI" panose="020B0502040204020203" pitchFamily="34" charset="0"/>
              </a:rPr>
              <a:t>visibly demonstrate their commitment to continuous improvement in safety culture and safety performance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continuously strive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develop an environment of trust</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through consistent communications </a:t>
            </a:r>
            <a:r>
              <a:rPr lang="en-GB" sz="1200" dirty="0">
                <a:solidFill>
                  <a:schemeClr val="tx1">
                    <a:lumMod val="75000"/>
                    <a:lumOff val="25000"/>
                  </a:schemeClr>
                </a:solidFill>
                <a:latin typeface="Segoe UI" panose="020B0502040204020203" pitchFamily="34" charset="0"/>
                <a:cs typeface="Segoe UI" panose="020B0502040204020203" pitchFamily="34" charset="0"/>
              </a:rPr>
              <a:t>and consultation with all staff.</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actively conduct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regular safety conversations, lead safety meetings, enforce standards and are willing to allocate any necessary resources for safety initiatives.</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3231654"/>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Two-way communication with the frontline employees </a:t>
            </a:r>
            <a:r>
              <a:rPr lang="en-GB" sz="1200" dirty="0">
                <a:solidFill>
                  <a:schemeClr val="tx1">
                    <a:lumMod val="75000"/>
                    <a:lumOff val="25000"/>
                  </a:schemeClr>
                </a:solidFill>
                <a:latin typeface="Segoe UI" panose="020B0502040204020203" pitchFamily="34" charset="0"/>
                <a:cs typeface="Segoe UI" panose="020B0502040204020203" pitchFamily="34" charset="0"/>
              </a:rPr>
              <a:t>is prioritized. </a:t>
            </a:r>
            <a:r>
              <a:rPr lang="en-GB" sz="1200" b="1" dirty="0">
                <a:solidFill>
                  <a:schemeClr val="tx1">
                    <a:lumMod val="75000"/>
                    <a:lumOff val="25000"/>
                  </a:schemeClr>
                </a:solidFill>
                <a:latin typeface="Segoe UI" panose="020B0502040204020203" pitchFamily="34" charset="0"/>
                <a:cs typeface="Segoe UI" panose="020B0502040204020203" pitchFamily="34" charset="0"/>
              </a:rPr>
              <a:t>We learn from those who do the job</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 </a:t>
            </a:r>
            <a:r>
              <a:rPr lang="en-US" sz="1200" b="1" dirty="0">
                <a:solidFill>
                  <a:schemeClr val="tx1">
                    <a:lumMod val="75000"/>
                    <a:lumOff val="25000"/>
                  </a:schemeClr>
                </a:solidFill>
                <a:latin typeface="Segoe UI" panose="020B0502040204020203" pitchFamily="34" charset="0"/>
                <a:cs typeface="Segoe UI" panose="020B0502040204020203" pitchFamily="34" charset="0"/>
              </a:rPr>
              <a:t>leaderships are personally involved in incident investigations </a:t>
            </a:r>
            <a:r>
              <a:rPr lang="en-US" sz="1200" dirty="0">
                <a:solidFill>
                  <a:schemeClr val="tx1">
                    <a:lumMod val="75000"/>
                    <a:lumOff val="25000"/>
                  </a:schemeClr>
                </a:solidFill>
                <a:latin typeface="Segoe UI" panose="020B0502040204020203" pitchFamily="34" charset="0"/>
                <a:cs typeface="Segoe UI" panose="020B0502040204020203" pitchFamily="34" charset="0"/>
              </a:rPr>
              <a:t>to gain insights while ensuring </a:t>
            </a:r>
            <a:r>
              <a:rPr lang="en-US" sz="1200" b="1" dirty="0">
                <a:solidFill>
                  <a:schemeClr val="tx1">
                    <a:lumMod val="75000"/>
                    <a:lumOff val="25000"/>
                  </a:schemeClr>
                </a:solidFill>
                <a:latin typeface="Segoe UI" panose="020B0502040204020203" pitchFamily="34" charset="0"/>
                <a:cs typeface="Segoe UI" panose="020B0502040204020203" pitchFamily="34" charset="0"/>
              </a:rPr>
              <a:t>impartiality, no-blame and freedom to report and enhance due diligence.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 long term planning philosophy aims at </a:t>
            </a:r>
            <a:r>
              <a:rPr lang="en-GB" sz="1200" dirty="0">
                <a:solidFill>
                  <a:schemeClr val="tx1">
                    <a:lumMod val="75000"/>
                    <a:lumOff val="25000"/>
                  </a:schemeClr>
                </a:solidFill>
                <a:latin typeface="Segoe UI" panose="020B0502040204020203" pitchFamily="34" charset="0"/>
                <a:cs typeface="Segoe UI" panose="020B0502040204020203" pitchFamily="34" charset="0"/>
              </a:rPr>
              <a:t>promoting</a:t>
            </a:r>
            <a:r>
              <a:rPr lang="en-GB" sz="1200" b="1" dirty="0">
                <a:solidFill>
                  <a:schemeClr val="tx1">
                    <a:lumMod val="75000"/>
                    <a:lumOff val="25000"/>
                  </a:schemeClr>
                </a:solidFill>
                <a:latin typeface="Segoe UI" panose="020B0502040204020203" pitchFamily="34" charset="0"/>
                <a:cs typeface="Segoe UI" panose="020B0502040204020203" pitchFamily="34" charset="0"/>
              </a:rPr>
              <a:t> continuous improvement in the safety journey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13454"/>
                </a:solidFill>
                <a:latin typeface="Segoe UI" panose="020B0502040204020203" pitchFamily="34" charset="0"/>
                <a:cs typeface="Segoe UI" panose="020B0502040204020203" pitchFamily="34" charset="0"/>
              </a:rPr>
              <a:t>We recognise that the journey to safety excellence either starts at the top or doesn’t start at all.</a:t>
            </a:r>
          </a:p>
        </p:txBody>
      </p:sp>
    </p:spTree>
    <p:extLst>
      <p:ext uri="{BB962C8B-B14F-4D97-AF65-F5344CB8AC3E}">
        <p14:creationId xmlns:p14="http://schemas.microsoft.com/office/powerpoint/2010/main" val="4139435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985F9D-F139-A13F-E592-18F9E53986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67"/>
          <a:stretch/>
        </p:blipFill>
        <p:spPr>
          <a:xfrm>
            <a:off x="0" y="0"/>
            <a:ext cx="12246964" cy="1925442"/>
          </a:xfrm>
          <a:prstGeom prst="rect">
            <a:avLst/>
          </a:prstGeom>
        </p:spPr>
      </p:pic>
      <p:sp>
        <p:nvSpPr>
          <p:cNvPr id="67" name="Rectangle 66">
            <a:extLst>
              <a:ext uri="{FF2B5EF4-FFF2-40B4-BE49-F238E27FC236}">
                <a16:creationId xmlns:a16="http://schemas.microsoft.com/office/drawing/2014/main" id="{B471AC5B-1B53-45CA-7B40-BFA06D0FFDD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86" name="Straight Connector 85">
            <a:extLst>
              <a:ext uri="{FF2B5EF4-FFF2-40B4-BE49-F238E27FC236}">
                <a16:creationId xmlns:a16="http://schemas.microsoft.com/office/drawing/2014/main" id="{0DD1DD6B-823A-E04F-9C90-1F05EBA68F43}"/>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D3616F0-B3C3-2749-89F1-BC3FE688FECA}"/>
              </a:ext>
            </a:extLst>
          </p:cNvPr>
          <p:cNvSpPr/>
          <p:nvPr/>
        </p:nvSpPr>
        <p:spPr>
          <a:xfrm>
            <a:off x="7525422" y="2130354"/>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Safety Leadership statement from the Top Management that highlights the belief that all injuries are preventable and demonstrates genuine care for all personnel.</a:t>
            </a:r>
          </a:p>
        </p:txBody>
      </p:sp>
      <p:cxnSp>
        <p:nvCxnSpPr>
          <p:cNvPr id="88" name="Straight Connector 87">
            <a:extLst>
              <a:ext uri="{FF2B5EF4-FFF2-40B4-BE49-F238E27FC236}">
                <a16:creationId xmlns:a16="http://schemas.microsoft.com/office/drawing/2014/main" id="{C12DCBA5-6F0C-6B4F-A9C4-313F2EA48FE2}"/>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C358C01-96A6-2247-A8B6-BAA2E3427051}"/>
              </a:ext>
            </a:extLst>
          </p:cNvPr>
          <p:cNvSpPr/>
          <p:nvPr/>
        </p:nvSpPr>
        <p:spPr>
          <a:xfrm>
            <a:off x="190457" y="4015996"/>
            <a:ext cx="4725843" cy="646331"/>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Annual message from the Top Management that goes beyond basic compliance and connects personal and professional purpose to the top objectives of the Company including Safety.   </a:t>
            </a:r>
          </a:p>
        </p:txBody>
      </p:sp>
      <p:cxnSp>
        <p:nvCxnSpPr>
          <p:cNvPr id="90" name="Straight Connector 89">
            <a:extLst>
              <a:ext uri="{FF2B5EF4-FFF2-40B4-BE49-F238E27FC236}">
                <a16:creationId xmlns:a16="http://schemas.microsoft.com/office/drawing/2014/main" id="{0E472D27-D62B-1C4B-9B6D-568F9388089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A81968B-359D-B34A-A3C8-45850FD5C25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7BC423F3-3ECB-FD45-AE0C-3A2CD4F0E57B}"/>
              </a:ext>
            </a:extLst>
          </p:cNvPr>
          <p:cNvSpPr/>
          <p:nvPr/>
        </p:nvSpPr>
        <p:spPr>
          <a:xfrm>
            <a:off x="7525422" y="3367198"/>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Leaders demonstrate due diligence regarding Safety: They are personally involved to gather information, understand and gain knowledge to share first-hand regarding Safety.</a:t>
            </a:r>
          </a:p>
        </p:txBody>
      </p:sp>
      <p:cxnSp>
        <p:nvCxnSpPr>
          <p:cNvPr id="100" name="Straight Connector 99">
            <a:extLst>
              <a:ext uri="{FF2B5EF4-FFF2-40B4-BE49-F238E27FC236}">
                <a16:creationId xmlns:a16="http://schemas.microsoft.com/office/drawing/2014/main" id="{C0A4504E-2E5C-3A4E-816F-462E58AFC5C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12950E5-CB4A-3C4D-ABBC-12F37ADF26DE}"/>
              </a:ext>
            </a:extLst>
          </p:cNvPr>
          <p:cNvSpPr/>
          <p:nvPr/>
        </p:nvSpPr>
        <p:spPr>
          <a:xfrm>
            <a:off x="7545647" y="6177343"/>
            <a:ext cx="4507717" cy="461665"/>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Periodic physical and virtual Top Management vessel visits with agenda.</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3" name="Straight Connector 102">
            <a:extLst>
              <a:ext uri="{FF2B5EF4-FFF2-40B4-BE49-F238E27FC236}">
                <a16:creationId xmlns:a16="http://schemas.microsoft.com/office/drawing/2014/main" id="{9073CD7A-F65E-3548-82C2-C8BFB3313358}"/>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DE2210-0349-BE4D-B313-EFCA7A742A61}"/>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851639-6508-C646-B25C-C439A4D3B38E}"/>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7BDBDB3-6087-F34E-803E-B0690D3B66B7}"/>
              </a:ext>
            </a:extLst>
          </p:cNvPr>
          <p:cNvSpPr/>
          <p:nvPr/>
        </p:nvSpPr>
        <p:spPr>
          <a:xfrm>
            <a:off x="7545680" y="4651822"/>
            <a:ext cx="4575870"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 annual plan is presented from the Top Management to address the following question: </a:t>
            </a:r>
            <a:r>
              <a:rPr lang="en-GB" sz="1200" i="1" dirty="0">
                <a:solidFill>
                  <a:schemeClr val="tx1">
                    <a:lumMod val="75000"/>
                    <a:lumOff val="25000"/>
                  </a:schemeClr>
                </a:solidFill>
                <a:latin typeface="Segoe UI" panose="020B0502040204020203" pitchFamily="34" charset="0"/>
                <a:cs typeface="Segoe UI" panose="020B0502040204020203" pitchFamily="34" charset="0"/>
              </a:rPr>
              <a:t>What strategies will you implement to ensure your actions as a Leader are helping, not hindering, your safety efforts?</a:t>
            </a:r>
          </a:p>
        </p:txBody>
      </p:sp>
      <p:sp>
        <p:nvSpPr>
          <p:cNvPr id="107" name="Freeform 106">
            <a:extLst>
              <a:ext uri="{FF2B5EF4-FFF2-40B4-BE49-F238E27FC236}">
                <a16:creationId xmlns:a16="http://schemas.microsoft.com/office/drawing/2014/main" id="{09C560E0-2DA4-BF4F-9131-7CB40DD713A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8" name="Freeform 107">
            <a:extLst>
              <a:ext uri="{FF2B5EF4-FFF2-40B4-BE49-F238E27FC236}">
                <a16:creationId xmlns:a16="http://schemas.microsoft.com/office/drawing/2014/main" id="{F56F91CF-FF86-6341-B1A3-D16F41601F0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9" name="Freeform 108">
            <a:extLst>
              <a:ext uri="{FF2B5EF4-FFF2-40B4-BE49-F238E27FC236}">
                <a16:creationId xmlns:a16="http://schemas.microsoft.com/office/drawing/2014/main" id="{5E9E6EE8-8F79-0E47-AFF2-533A0AC15B63}"/>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0" name="Freeform 109">
            <a:extLst>
              <a:ext uri="{FF2B5EF4-FFF2-40B4-BE49-F238E27FC236}">
                <a16:creationId xmlns:a16="http://schemas.microsoft.com/office/drawing/2014/main" id="{F705413A-5CE3-0948-B2DE-E8C9BC6AF961}"/>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1" name="Freeform 110">
            <a:extLst>
              <a:ext uri="{FF2B5EF4-FFF2-40B4-BE49-F238E27FC236}">
                <a16:creationId xmlns:a16="http://schemas.microsoft.com/office/drawing/2014/main" id="{CA394C2C-6A7C-8B4D-A3D7-8B649BCD1CAE}"/>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2" name="Freeform 111">
            <a:extLst>
              <a:ext uri="{FF2B5EF4-FFF2-40B4-BE49-F238E27FC236}">
                <a16:creationId xmlns:a16="http://schemas.microsoft.com/office/drawing/2014/main" id="{310B9A9C-4563-4D4F-AB1A-73FCAC8FF469}"/>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13" name="Group 112">
            <a:extLst>
              <a:ext uri="{FF2B5EF4-FFF2-40B4-BE49-F238E27FC236}">
                <a16:creationId xmlns:a16="http://schemas.microsoft.com/office/drawing/2014/main" id="{86BB73AB-E1D7-674E-A559-E9962AA9A5E9}"/>
              </a:ext>
            </a:extLst>
          </p:cNvPr>
          <p:cNvGrpSpPr/>
          <p:nvPr/>
        </p:nvGrpSpPr>
        <p:grpSpPr>
          <a:xfrm>
            <a:off x="4854826" y="2693616"/>
            <a:ext cx="842841" cy="831472"/>
            <a:chOff x="4722964" y="1949488"/>
            <a:chExt cx="1090878" cy="1090878"/>
          </a:xfrm>
          <a:solidFill>
            <a:srgbClr val="14416B"/>
          </a:solidFill>
          <a:effectLst/>
        </p:grpSpPr>
        <p:sp>
          <p:nvSpPr>
            <p:cNvPr id="114" name="Oval 113">
              <a:extLst>
                <a:ext uri="{FF2B5EF4-FFF2-40B4-BE49-F238E27FC236}">
                  <a16:creationId xmlns:a16="http://schemas.microsoft.com/office/drawing/2014/main" id="{21EB15B5-AE77-314D-9946-CB258AC7214E}"/>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Freeform 6">
              <a:extLst>
                <a:ext uri="{FF2B5EF4-FFF2-40B4-BE49-F238E27FC236}">
                  <a16:creationId xmlns:a16="http://schemas.microsoft.com/office/drawing/2014/main" id="{9340397B-FEA1-574F-8743-7102CDF77811}"/>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6" name="Group 115">
            <a:extLst>
              <a:ext uri="{FF2B5EF4-FFF2-40B4-BE49-F238E27FC236}">
                <a16:creationId xmlns:a16="http://schemas.microsoft.com/office/drawing/2014/main" id="{A983CFFA-4AAD-C54B-8F5D-39A44A3A5728}"/>
              </a:ext>
            </a:extLst>
          </p:cNvPr>
          <p:cNvGrpSpPr/>
          <p:nvPr/>
        </p:nvGrpSpPr>
        <p:grpSpPr>
          <a:xfrm>
            <a:off x="6559823" y="5962570"/>
            <a:ext cx="842841" cy="831472"/>
            <a:chOff x="6427961" y="5218442"/>
            <a:chExt cx="1090878" cy="1090878"/>
          </a:xfrm>
          <a:solidFill>
            <a:srgbClr val="113454"/>
          </a:solidFill>
          <a:effectLst/>
        </p:grpSpPr>
        <p:sp>
          <p:nvSpPr>
            <p:cNvPr id="118" name="Oval 117">
              <a:extLst>
                <a:ext uri="{FF2B5EF4-FFF2-40B4-BE49-F238E27FC236}">
                  <a16:creationId xmlns:a16="http://schemas.microsoft.com/office/drawing/2014/main" id="{241F0A02-5F98-7644-93F4-65366E4F3A0B}"/>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9" name="Group 118">
              <a:extLst>
                <a:ext uri="{FF2B5EF4-FFF2-40B4-BE49-F238E27FC236}">
                  <a16:creationId xmlns:a16="http://schemas.microsoft.com/office/drawing/2014/main" id="{4877A3C7-6ABE-E74C-A307-B1EF7F2B6EA7}"/>
                </a:ext>
              </a:extLst>
            </p:cNvPr>
            <p:cNvGrpSpPr/>
            <p:nvPr/>
          </p:nvGrpSpPr>
          <p:grpSpPr>
            <a:xfrm>
              <a:off x="6737657" y="5533773"/>
              <a:ext cx="480386" cy="480093"/>
              <a:chOff x="3500438" y="1303338"/>
              <a:chExt cx="5207000" cy="5203826"/>
            </a:xfrm>
            <a:grpFill/>
          </p:grpSpPr>
          <p:sp>
            <p:nvSpPr>
              <p:cNvPr id="120" name="Freeform 11">
                <a:extLst>
                  <a:ext uri="{FF2B5EF4-FFF2-40B4-BE49-F238E27FC236}">
                    <a16:creationId xmlns:a16="http://schemas.microsoft.com/office/drawing/2014/main" id="{51CBE118-02A6-464F-B9EB-F897782361D4}"/>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21" name="Freeform 12">
                <a:extLst>
                  <a:ext uri="{FF2B5EF4-FFF2-40B4-BE49-F238E27FC236}">
                    <a16:creationId xmlns:a16="http://schemas.microsoft.com/office/drawing/2014/main" id="{B6A7DA9C-03B1-BC4E-80E9-9BA0ECBF87E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22" name="Group 121">
            <a:extLst>
              <a:ext uri="{FF2B5EF4-FFF2-40B4-BE49-F238E27FC236}">
                <a16:creationId xmlns:a16="http://schemas.microsoft.com/office/drawing/2014/main" id="{51FE2FF9-5E7A-E648-8E73-8BC63B63A2AE}"/>
              </a:ext>
            </a:extLst>
          </p:cNvPr>
          <p:cNvGrpSpPr/>
          <p:nvPr/>
        </p:nvGrpSpPr>
        <p:grpSpPr>
          <a:xfrm>
            <a:off x="6559824" y="4647134"/>
            <a:ext cx="842841" cy="831472"/>
            <a:chOff x="6427962" y="3903006"/>
            <a:chExt cx="1090878" cy="1090878"/>
          </a:xfrm>
          <a:solidFill>
            <a:srgbClr val="176AAE"/>
          </a:solidFill>
          <a:effectLst/>
        </p:grpSpPr>
        <p:sp>
          <p:nvSpPr>
            <p:cNvPr id="123" name="Oval 122">
              <a:extLst>
                <a:ext uri="{FF2B5EF4-FFF2-40B4-BE49-F238E27FC236}">
                  <a16:creationId xmlns:a16="http://schemas.microsoft.com/office/drawing/2014/main" id="{725685E4-15BB-1F48-A956-CBB9E0C2F330}"/>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4" name="Group 123">
              <a:extLst>
                <a:ext uri="{FF2B5EF4-FFF2-40B4-BE49-F238E27FC236}">
                  <a16:creationId xmlns:a16="http://schemas.microsoft.com/office/drawing/2014/main" id="{F3012DC2-FCE0-3F4B-BCE5-524B82025C76}"/>
                </a:ext>
              </a:extLst>
            </p:cNvPr>
            <p:cNvGrpSpPr/>
            <p:nvPr/>
          </p:nvGrpSpPr>
          <p:grpSpPr>
            <a:xfrm>
              <a:off x="6696203" y="4286992"/>
              <a:ext cx="554398" cy="322906"/>
              <a:chOff x="1127125" y="4879975"/>
              <a:chExt cx="7307263" cy="4256087"/>
            </a:xfrm>
            <a:grpFill/>
          </p:grpSpPr>
          <p:sp>
            <p:nvSpPr>
              <p:cNvPr id="125" name="Freeform 17">
                <a:extLst>
                  <a:ext uri="{FF2B5EF4-FFF2-40B4-BE49-F238E27FC236}">
                    <a16:creationId xmlns:a16="http://schemas.microsoft.com/office/drawing/2014/main" id="{11704827-238C-FD4A-8602-1016762973BD}"/>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18">
                <a:extLst>
                  <a:ext uri="{FF2B5EF4-FFF2-40B4-BE49-F238E27FC236}">
                    <a16:creationId xmlns:a16="http://schemas.microsoft.com/office/drawing/2014/main" id="{C7C13500-F273-7743-AC9C-9016AAA40C16}"/>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19">
                <a:extLst>
                  <a:ext uri="{FF2B5EF4-FFF2-40B4-BE49-F238E27FC236}">
                    <a16:creationId xmlns:a16="http://schemas.microsoft.com/office/drawing/2014/main" id="{3B585351-4BB9-884B-BA6B-840B53DA721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20">
                <a:extLst>
                  <a:ext uri="{FF2B5EF4-FFF2-40B4-BE49-F238E27FC236}">
                    <a16:creationId xmlns:a16="http://schemas.microsoft.com/office/drawing/2014/main" id="{D0B5955C-984B-3340-955D-3493721E8714}"/>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9" name="Group 128">
            <a:extLst>
              <a:ext uri="{FF2B5EF4-FFF2-40B4-BE49-F238E27FC236}">
                <a16:creationId xmlns:a16="http://schemas.microsoft.com/office/drawing/2014/main" id="{0658F7D6-BA0B-174C-8249-AD13F0A6F0A1}"/>
              </a:ext>
            </a:extLst>
          </p:cNvPr>
          <p:cNvGrpSpPr/>
          <p:nvPr/>
        </p:nvGrpSpPr>
        <p:grpSpPr>
          <a:xfrm>
            <a:off x="6559825" y="3354980"/>
            <a:ext cx="842841" cy="831472"/>
            <a:chOff x="6427963" y="2610852"/>
            <a:chExt cx="1090878" cy="1090878"/>
          </a:xfrm>
          <a:solidFill>
            <a:srgbClr val="154D7F"/>
          </a:solidFill>
          <a:effectLst/>
        </p:grpSpPr>
        <p:sp>
          <p:nvSpPr>
            <p:cNvPr id="130" name="Oval 129">
              <a:extLst>
                <a:ext uri="{FF2B5EF4-FFF2-40B4-BE49-F238E27FC236}">
                  <a16:creationId xmlns:a16="http://schemas.microsoft.com/office/drawing/2014/main" id="{41CA0B1F-184E-3E4A-9F36-32B680687198}"/>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Freeform 25">
              <a:extLst>
                <a:ext uri="{FF2B5EF4-FFF2-40B4-BE49-F238E27FC236}">
                  <a16:creationId xmlns:a16="http://schemas.microsoft.com/office/drawing/2014/main" id="{FF9EF946-9E24-0E40-84DD-F035FC921248}"/>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2" name="Group 131">
            <a:extLst>
              <a:ext uri="{FF2B5EF4-FFF2-40B4-BE49-F238E27FC236}">
                <a16:creationId xmlns:a16="http://schemas.microsoft.com/office/drawing/2014/main" id="{3635457F-A293-F54D-80B4-4925BE554888}"/>
              </a:ext>
            </a:extLst>
          </p:cNvPr>
          <p:cNvGrpSpPr/>
          <p:nvPr/>
        </p:nvGrpSpPr>
        <p:grpSpPr>
          <a:xfrm>
            <a:off x="6559825" y="2040628"/>
            <a:ext cx="842841" cy="831472"/>
            <a:chOff x="6427963" y="1296500"/>
            <a:chExt cx="1090878" cy="1090878"/>
          </a:xfrm>
          <a:solidFill>
            <a:srgbClr val="113454"/>
          </a:solidFill>
          <a:effectLst/>
        </p:grpSpPr>
        <p:sp>
          <p:nvSpPr>
            <p:cNvPr id="133" name="Oval 132">
              <a:extLst>
                <a:ext uri="{FF2B5EF4-FFF2-40B4-BE49-F238E27FC236}">
                  <a16:creationId xmlns:a16="http://schemas.microsoft.com/office/drawing/2014/main" id="{D9D21657-02A4-5546-B470-5B61EDF69BF5}"/>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Freeform 30">
              <a:extLst>
                <a:ext uri="{FF2B5EF4-FFF2-40B4-BE49-F238E27FC236}">
                  <a16:creationId xmlns:a16="http://schemas.microsoft.com/office/drawing/2014/main" id="{A90146F1-9722-1942-893A-9C3D8329473D}"/>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5" name="Group 134">
            <a:extLst>
              <a:ext uri="{FF2B5EF4-FFF2-40B4-BE49-F238E27FC236}">
                <a16:creationId xmlns:a16="http://schemas.microsoft.com/office/drawing/2014/main" id="{48FA990D-02EA-9D41-827B-7C000E78B961}"/>
              </a:ext>
            </a:extLst>
          </p:cNvPr>
          <p:cNvGrpSpPr/>
          <p:nvPr/>
        </p:nvGrpSpPr>
        <p:grpSpPr>
          <a:xfrm>
            <a:off x="4854824" y="5301204"/>
            <a:ext cx="842841" cy="831472"/>
            <a:chOff x="4722962" y="4557076"/>
            <a:chExt cx="1090878" cy="1090878"/>
          </a:xfrm>
          <a:solidFill>
            <a:srgbClr val="144069"/>
          </a:solidFill>
          <a:effectLst/>
        </p:grpSpPr>
        <p:sp>
          <p:nvSpPr>
            <p:cNvPr id="136" name="Oval 135">
              <a:extLst>
                <a:ext uri="{FF2B5EF4-FFF2-40B4-BE49-F238E27FC236}">
                  <a16:creationId xmlns:a16="http://schemas.microsoft.com/office/drawing/2014/main" id="{4B925443-A13A-1942-AFF9-4F74D57EF8E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7" name="Group 136">
              <a:extLst>
                <a:ext uri="{FF2B5EF4-FFF2-40B4-BE49-F238E27FC236}">
                  <a16:creationId xmlns:a16="http://schemas.microsoft.com/office/drawing/2014/main" id="{1464259E-E6EC-3C4E-9624-2A2C2DAECC8B}"/>
                </a:ext>
              </a:extLst>
            </p:cNvPr>
            <p:cNvGrpSpPr/>
            <p:nvPr/>
          </p:nvGrpSpPr>
          <p:grpSpPr>
            <a:xfrm>
              <a:off x="5032576" y="4873269"/>
              <a:ext cx="477366" cy="478369"/>
              <a:chOff x="3194050" y="3822700"/>
              <a:chExt cx="6042025" cy="6054725"/>
            </a:xfrm>
            <a:grpFill/>
          </p:grpSpPr>
          <p:sp>
            <p:nvSpPr>
              <p:cNvPr id="138" name="Freeform 35">
                <a:extLst>
                  <a:ext uri="{FF2B5EF4-FFF2-40B4-BE49-F238E27FC236}">
                    <a16:creationId xmlns:a16="http://schemas.microsoft.com/office/drawing/2014/main" id="{71FF6CE1-D591-6B48-A8C1-B8D02912DC9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36">
                <a:extLst>
                  <a:ext uri="{FF2B5EF4-FFF2-40B4-BE49-F238E27FC236}">
                    <a16:creationId xmlns:a16="http://schemas.microsoft.com/office/drawing/2014/main" id="{749BC4C3-0658-574C-B5D0-A99A944BF1AC}"/>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37">
                <a:extLst>
                  <a:ext uri="{FF2B5EF4-FFF2-40B4-BE49-F238E27FC236}">
                    <a16:creationId xmlns:a16="http://schemas.microsoft.com/office/drawing/2014/main" id="{E514DD49-60A7-8140-BEB5-87635B0C338F}"/>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38">
                <a:extLst>
                  <a:ext uri="{FF2B5EF4-FFF2-40B4-BE49-F238E27FC236}">
                    <a16:creationId xmlns:a16="http://schemas.microsoft.com/office/drawing/2014/main" id="{D50EB6F0-681B-7546-92B7-118FB5F36EB3}"/>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42" name="Group 141">
            <a:extLst>
              <a:ext uri="{FF2B5EF4-FFF2-40B4-BE49-F238E27FC236}">
                <a16:creationId xmlns:a16="http://schemas.microsoft.com/office/drawing/2014/main" id="{3A24B880-5708-D046-9345-222220F63BEA}"/>
              </a:ext>
            </a:extLst>
          </p:cNvPr>
          <p:cNvGrpSpPr/>
          <p:nvPr/>
        </p:nvGrpSpPr>
        <p:grpSpPr>
          <a:xfrm>
            <a:off x="4854825" y="3997410"/>
            <a:ext cx="842841" cy="831472"/>
            <a:chOff x="4722963" y="3253282"/>
            <a:chExt cx="1090878" cy="1090878"/>
          </a:xfrm>
          <a:solidFill>
            <a:srgbClr val="165992"/>
          </a:solidFill>
          <a:effectLst/>
        </p:grpSpPr>
        <p:sp>
          <p:nvSpPr>
            <p:cNvPr id="143" name="Oval 142">
              <a:extLst>
                <a:ext uri="{FF2B5EF4-FFF2-40B4-BE49-F238E27FC236}">
                  <a16:creationId xmlns:a16="http://schemas.microsoft.com/office/drawing/2014/main" id="{AB68A56F-0180-6548-9EF4-98D95C472C3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Freeform 43">
              <a:extLst>
                <a:ext uri="{FF2B5EF4-FFF2-40B4-BE49-F238E27FC236}">
                  <a16:creationId xmlns:a16="http://schemas.microsoft.com/office/drawing/2014/main" id="{36ABD26D-B5B9-BB46-85E2-43848AF1276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5" name="TextBox 144">
            <a:extLst>
              <a:ext uri="{FF2B5EF4-FFF2-40B4-BE49-F238E27FC236}">
                <a16:creationId xmlns:a16="http://schemas.microsoft.com/office/drawing/2014/main" id="{2B8A4DC2-CCC4-C747-8BD4-BDE3CE5F64D3}"/>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6" name="TextBox 145">
            <a:extLst>
              <a:ext uri="{FF2B5EF4-FFF2-40B4-BE49-F238E27FC236}">
                <a16:creationId xmlns:a16="http://schemas.microsoft.com/office/drawing/2014/main" id="{21392045-56DE-5649-B49C-81FAEAD64988}"/>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7" name="TextBox 146">
            <a:extLst>
              <a:ext uri="{FF2B5EF4-FFF2-40B4-BE49-F238E27FC236}">
                <a16:creationId xmlns:a16="http://schemas.microsoft.com/office/drawing/2014/main" id="{71E9F4AD-3AD7-C542-8609-8820B31811CF}"/>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8" name="TextBox 147">
            <a:extLst>
              <a:ext uri="{FF2B5EF4-FFF2-40B4-BE49-F238E27FC236}">
                <a16:creationId xmlns:a16="http://schemas.microsoft.com/office/drawing/2014/main" id="{58D17269-72D5-F244-B17B-BBCB600DC87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9" name="TextBox 148">
            <a:extLst>
              <a:ext uri="{FF2B5EF4-FFF2-40B4-BE49-F238E27FC236}">
                <a16:creationId xmlns:a16="http://schemas.microsoft.com/office/drawing/2014/main" id="{BA02C1E3-01D9-A245-B7FA-767FD818C9CB}"/>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50" name="TextBox 149">
            <a:extLst>
              <a:ext uri="{FF2B5EF4-FFF2-40B4-BE49-F238E27FC236}">
                <a16:creationId xmlns:a16="http://schemas.microsoft.com/office/drawing/2014/main" id="{C9BE8F88-2C81-D749-9501-17D4628761B0}"/>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51" name="TextBox 150">
            <a:extLst>
              <a:ext uri="{FF2B5EF4-FFF2-40B4-BE49-F238E27FC236}">
                <a16:creationId xmlns:a16="http://schemas.microsoft.com/office/drawing/2014/main" id="{6B124324-F8DD-BA4D-B5DB-7701D7E5D225}"/>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52" name="Rectangle 151">
            <a:extLst>
              <a:ext uri="{FF2B5EF4-FFF2-40B4-BE49-F238E27FC236}">
                <a16:creationId xmlns:a16="http://schemas.microsoft.com/office/drawing/2014/main" id="{72CC662B-6500-B641-8242-D55807722893}"/>
              </a:ext>
            </a:extLst>
          </p:cNvPr>
          <p:cNvSpPr/>
          <p:nvPr/>
        </p:nvSpPr>
        <p:spPr>
          <a:xfrm>
            <a:off x="190457" y="2742961"/>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Leaders act to promote Safety: They shape Safety Culture through actions, commitment, leading by example, ensuring appropriate resources and compliance to processes.</a:t>
            </a:r>
          </a:p>
        </p:txBody>
      </p:sp>
      <p:sp>
        <p:nvSpPr>
          <p:cNvPr id="153" name="Rectangle 152">
            <a:extLst>
              <a:ext uri="{FF2B5EF4-FFF2-40B4-BE49-F238E27FC236}">
                <a16:creationId xmlns:a16="http://schemas.microsoft.com/office/drawing/2014/main" id="{AFC42CAC-0B36-4848-BDB1-70F16D2719A5}"/>
              </a:ext>
            </a:extLst>
          </p:cNvPr>
          <p:cNvSpPr/>
          <p:nvPr/>
        </p:nvSpPr>
        <p:spPr>
          <a:xfrm>
            <a:off x="134653" y="5508722"/>
            <a:ext cx="4685244" cy="461665"/>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Periodic physical and virtual Management vessel visits with agenda.</a:t>
            </a:r>
          </a:p>
        </p:txBody>
      </p:sp>
      <p:sp>
        <p:nvSpPr>
          <p:cNvPr id="3" name="TextBox 2">
            <a:extLst>
              <a:ext uri="{FF2B5EF4-FFF2-40B4-BE49-F238E27FC236}">
                <a16:creationId xmlns:a16="http://schemas.microsoft.com/office/drawing/2014/main" id="{55051F9B-398D-851B-AB80-84B8E453DAAD}"/>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Visible Safety Leadership</a:t>
            </a:r>
          </a:p>
        </p:txBody>
      </p:sp>
    </p:spTree>
    <p:extLst>
      <p:ext uri="{BB962C8B-B14F-4D97-AF65-F5344CB8AC3E}">
        <p14:creationId xmlns:p14="http://schemas.microsoft.com/office/powerpoint/2010/main" val="3054470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E0F269-3577-0D69-BD9E-E82673C107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67"/>
          <a:stretch/>
        </p:blipFill>
        <p:spPr>
          <a:xfrm>
            <a:off x="0" y="0"/>
            <a:ext cx="12246964" cy="1925442"/>
          </a:xfrm>
          <a:prstGeom prst="rect">
            <a:avLst/>
          </a:prstGeom>
        </p:spPr>
      </p:pic>
      <p:sp>
        <p:nvSpPr>
          <p:cNvPr id="67" name="Rectangle 66">
            <a:extLst>
              <a:ext uri="{FF2B5EF4-FFF2-40B4-BE49-F238E27FC236}">
                <a16:creationId xmlns:a16="http://schemas.microsoft.com/office/drawing/2014/main" id="{68345795-696F-B10A-C1A4-81C77DE398C0}"/>
              </a:ext>
            </a:extLst>
          </p:cNvPr>
          <p:cNvSpPr/>
          <p:nvPr/>
        </p:nvSpPr>
        <p:spPr>
          <a:xfrm>
            <a:off x="0" y="0"/>
            <a:ext cx="12211479" cy="1925442"/>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Freeform 3">
            <a:extLst>
              <a:ext uri="{FF2B5EF4-FFF2-40B4-BE49-F238E27FC236}">
                <a16:creationId xmlns:a16="http://schemas.microsoft.com/office/drawing/2014/main" id="{68212AA5-DD80-BB0A-4693-1D7787A1BE1F}"/>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A189C533-9D6A-C94F-B989-10860BD69412}"/>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31E9F693-55ED-6E4E-A278-8225F304D8A1}"/>
              </a:ext>
            </a:extLst>
          </p:cNvPr>
          <p:cNvSpPr/>
          <p:nvPr/>
        </p:nvSpPr>
        <p:spPr>
          <a:xfrm>
            <a:off x="7525910" y="2169706"/>
            <a:ext cx="4572585"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Mentors onshore and onboard are identified based on their capacity to promote Safety Culture.</a:t>
            </a:r>
          </a:p>
        </p:txBody>
      </p:sp>
      <p:cxnSp>
        <p:nvCxnSpPr>
          <p:cNvPr id="83" name="Straight Connector 82">
            <a:extLst>
              <a:ext uri="{FF2B5EF4-FFF2-40B4-BE49-F238E27FC236}">
                <a16:creationId xmlns:a16="http://schemas.microsoft.com/office/drawing/2014/main" id="{6230DC18-1F0B-AA42-9D10-CCEF851BE920}"/>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DF9383-61C4-214C-AF30-D948C9661107}"/>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B4FEADE-C261-CB44-B292-1E814FD0FBB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7B7005DF-E1ED-C847-B15F-E03AB7722043}"/>
              </a:ext>
            </a:extLst>
          </p:cNvPr>
          <p:cNvSpPr/>
          <p:nvPr/>
        </p:nvSpPr>
        <p:spPr>
          <a:xfrm>
            <a:off x="119815" y="5095843"/>
            <a:ext cx="4523362"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process for bottom-up, consultative approach that ensures open dialogue between personnel and leadership and reduces the relational distance between different levels of the organisation and contributes to a positive safety culture by promoting trust is in place.</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FDAD5A85-4260-DE40-8B34-42FC4179E2D7}"/>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B56B84B-A57D-7548-A115-854EA3EC9559}"/>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402DE3-27D3-FA42-AB61-29D402254BF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CDD1F67-A594-A943-BEC2-46754A2C230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4A0529F-6908-D246-833B-FCE26C02C336}"/>
              </a:ext>
            </a:extLst>
          </p:cNvPr>
          <p:cNvSpPr/>
          <p:nvPr/>
        </p:nvSpPr>
        <p:spPr>
          <a:xfrm>
            <a:off x="7544224" y="3503091"/>
            <a:ext cx="4572586"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Reward plan is in place for Safety Leadership exemplary performance. </a:t>
            </a:r>
          </a:p>
        </p:txBody>
      </p:sp>
      <p:sp>
        <p:nvSpPr>
          <p:cNvPr id="102" name="Freeform 101">
            <a:extLst>
              <a:ext uri="{FF2B5EF4-FFF2-40B4-BE49-F238E27FC236}">
                <a16:creationId xmlns:a16="http://schemas.microsoft.com/office/drawing/2014/main" id="{0C898526-1068-F045-9242-E123DF52197A}"/>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A2E58AD-98F6-1C4F-B774-334493F43656}"/>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091E75D3-BAF0-7543-ADD3-B9888BB3DBC4}"/>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A683D17C-D19F-2C46-9D8A-84D5E5CEB246}"/>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E469B6BD-EEBE-DA48-B707-230597876CD1}"/>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54E1401F-15EA-9542-8BF4-0A3C0AC25F3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ECCCBA6A-A5D4-AD44-839F-93225F7C3D36}"/>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ACE65E69-79DB-984D-9789-5A08776716BC}"/>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6" name="Group 115">
            <a:extLst>
              <a:ext uri="{FF2B5EF4-FFF2-40B4-BE49-F238E27FC236}">
                <a16:creationId xmlns:a16="http://schemas.microsoft.com/office/drawing/2014/main" id="{D3FE7E5E-B6FC-D44D-86FF-E931E925993B}"/>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4BAB126D-A26A-5F49-A497-ED9D21CE65E2}"/>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FF72BD57-23CC-8840-A506-631FF2837400}"/>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2C5DED9B-A614-994D-A51B-7B362715784A}"/>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8C3D76BA-F68B-E84D-8FBF-404A24F660F0}"/>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4E429097-E89F-3342-B5DF-04FA6E8B7B7D}"/>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79473768-0CED-0C42-A1AB-DE25F5AD8CF3}"/>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F01AA3B1-AD86-984F-921F-B0642DD257B5}"/>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9D0348FA-9064-F741-BC5B-0EC18246A642}"/>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8CF92B24-0B63-8B40-B645-BF02C7539E1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D79FA5C2-FA0C-2E45-8B68-57EFD2CBC9B2}"/>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E97002EB-EE31-CC46-AB58-88AF7634FD6E}"/>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C6BD5AAD-29E3-6348-BF8D-B71B19A9754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BB480F4A-91F0-4D48-B4CE-80AA64C0C705}"/>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831D5A5B-099E-8E40-B492-149E25D2E685}"/>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ADABD8A3-0EB7-E246-8100-BA26B38E3679}"/>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7DAED1D1-01F5-1344-A54A-37F196BC83D2}"/>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E572470F-2D53-5840-A8B2-36D72A94A669}"/>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6FF963CC-B956-7847-BC8C-81FA476498E2}"/>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7D9D16B0-1D17-3B46-BEEC-EE74D1E31B62}"/>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C16515B1-B508-3440-9365-6C54E9B14BD3}"/>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EA372AEA-008D-4041-9C47-DAAB9566A973}"/>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05710AC6-0158-C046-81CA-A61E7D9FB379}"/>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A684E793-90AA-7E49-85D0-7A7001FE52B0}"/>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141" name="TextBox 140">
            <a:extLst>
              <a:ext uri="{FF2B5EF4-FFF2-40B4-BE49-F238E27FC236}">
                <a16:creationId xmlns:a16="http://schemas.microsoft.com/office/drawing/2014/main" id="{9EA1DD5E-49DB-ED48-A34F-FB4DAC8B014C}"/>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142" name="TextBox 141">
            <a:extLst>
              <a:ext uri="{FF2B5EF4-FFF2-40B4-BE49-F238E27FC236}">
                <a16:creationId xmlns:a16="http://schemas.microsoft.com/office/drawing/2014/main" id="{C4A59781-1ECD-E84C-94D2-04388D91FE3A}"/>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143" name="TextBox 142">
            <a:extLst>
              <a:ext uri="{FF2B5EF4-FFF2-40B4-BE49-F238E27FC236}">
                <a16:creationId xmlns:a16="http://schemas.microsoft.com/office/drawing/2014/main" id="{F1502360-0D21-6A4A-B820-16E3FD7FD5EC}"/>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144" name="TextBox 143">
            <a:extLst>
              <a:ext uri="{FF2B5EF4-FFF2-40B4-BE49-F238E27FC236}">
                <a16:creationId xmlns:a16="http://schemas.microsoft.com/office/drawing/2014/main" id="{E7E3788F-BABC-2449-B624-F498DEBEA34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145" name="TextBox 144">
            <a:extLst>
              <a:ext uri="{FF2B5EF4-FFF2-40B4-BE49-F238E27FC236}">
                <a16:creationId xmlns:a16="http://schemas.microsoft.com/office/drawing/2014/main" id="{EA059FFD-6CA1-C94C-8640-452BE498AB2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147" name="Rectangle 146">
            <a:extLst>
              <a:ext uri="{FF2B5EF4-FFF2-40B4-BE49-F238E27FC236}">
                <a16:creationId xmlns:a16="http://schemas.microsoft.com/office/drawing/2014/main" id="{645E7DF1-1CED-7449-8D12-B012D5B5BC47}"/>
              </a:ext>
            </a:extLst>
          </p:cNvPr>
          <p:cNvSpPr/>
          <p:nvPr/>
        </p:nvSpPr>
        <p:spPr>
          <a:xfrm>
            <a:off x="119996" y="4097233"/>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Safety leadership training/workshops for onshore and onboard leaders.</a:t>
            </a:r>
          </a:p>
        </p:txBody>
      </p:sp>
      <p:sp>
        <p:nvSpPr>
          <p:cNvPr id="148" name="Rectangle 147">
            <a:extLst>
              <a:ext uri="{FF2B5EF4-FFF2-40B4-BE49-F238E27FC236}">
                <a16:creationId xmlns:a16="http://schemas.microsoft.com/office/drawing/2014/main" id="{164D1A95-ADDA-6846-851C-8DC879A08B6F}"/>
              </a:ext>
            </a:extLst>
          </p:cNvPr>
          <p:cNvSpPr/>
          <p:nvPr/>
        </p:nvSpPr>
        <p:spPr>
          <a:xfrm>
            <a:off x="122733" y="2878519"/>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Safety Leadership capacity is an integral part of the selection, appraisal and promotion processes.</a:t>
            </a:r>
          </a:p>
        </p:txBody>
      </p:sp>
      <p:sp>
        <p:nvSpPr>
          <p:cNvPr id="71" name="Rectangle 70">
            <a:extLst>
              <a:ext uri="{FF2B5EF4-FFF2-40B4-BE49-F238E27FC236}">
                <a16:creationId xmlns:a16="http://schemas.microsoft.com/office/drawing/2014/main" id="{13204A41-743D-6244-8E9D-2617E4393FA1}"/>
              </a:ext>
            </a:extLst>
          </p:cNvPr>
          <p:cNvSpPr/>
          <p:nvPr/>
        </p:nvSpPr>
        <p:spPr>
          <a:xfrm>
            <a:off x="7513211" y="4691565"/>
            <a:ext cx="4572587" cy="646331"/>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Annual forum where leaders from all levels have the opportunity to be visible and closely interact with each other and frontline personnel.</a:t>
            </a:r>
          </a:p>
        </p:txBody>
      </p:sp>
      <p:sp>
        <p:nvSpPr>
          <p:cNvPr id="68" name="Rectangle 67">
            <a:extLst>
              <a:ext uri="{FF2B5EF4-FFF2-40B4-BE49-F238E27FC236}">
                <a16:creationId xmlns:a16="http://schemas.microsoft.com/office/drawing/2014/main" id="{4C1F8C21-97C9-934E-3AA1-C55DE4A5B84E}"/>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2" name="Straight Connector 1">
            <a:extLst>
              <a:ext uri="{FF2B5EF4-FFF2-40B4-BE49-F238E27FC236}">
                <a16:creationId xmlns:a16="http://schemas.microsoft.com/office/drawing/2014/main" id="{820BD41B-4187-348C-D243-39473EE26CD2}"/>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705F733-E566-95F2-99B6-8185EC6B7D5E}"/>
              </a:ext>
            </a:extLst>
          </p:cNvPr>
          <p:cNvSpPr/>
          <p:nvPr/>
        </p:nvSpPr>
        <p:spPr>
          <a:xfrm>
            <a:off x="7527638" y="6153338"/>
            <a:ext cx="4507717" cy="461665"/>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Periodic surveys to all personnel monitor levels of trust and commitment to onshore and onboard leadership. </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E6EE0D97-E816-B558-2416-01994DB1B7A4}"/>
              </a:ext>
            </a:extLst>
          </p:cNvPr>
          <p:cNvGrpSpPr/>
          <p:nvPr/>
        </p:nvGrpSpPr>
        <p:grpSpPr>
          <a:xfrm>
            <a:off x="6559823" y="5962570"/>
            <a:ext cx="842841" cy="831472"/>
            <a:chOff x="6427961" y="5218442"/>
            <a:chExt cx="1090878" cy="1090878"/>
          </a:xfrm>
          <a:solidFill>
            <a:srgbClr val="113454"/>
          </a:solidFill>
          <a:effectLst/>
        </p:grpSpPr>
        <p:sp>
          <p:nvSpPr>
            <p:cNvPr id="6" name="Oval 5">
              <a:extLst>
                <a:ext uri="{FF2B5EF4-FFF2-40B4-BE49-F238E27FC236}">
                  <a16:creationId xmlns:a16="http://schemas.microsoft.com/office/drawing/2014/main" id="{13D535B2-0A22-5156-92E1-E4D819016852}"/>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7" name="Group 6">
              <a:extLst>
                <a:ext uri="{FF2B5EF4-FFF2-40B4-BE49-F238E27FC236}">
                  <a16:creationId xmlns:a16="http://schemas.microsoft.com/office/drawing/2014/main" id="{D53BEDFA-795A-A71F-AA50-029B9420D864}"/>
                </a:ext>
              </a:extLst>
            </p:cNvPr>
            <p:cNvGrpSpPr/>
            <p:nvPr/>
          </p:nvGrpSpPr>
          <p:grpSpPr>
            <a:xfrm>
              <a:off x="6737657" y="5533773"/>
              <a:ext cx="480386" cy="480093"/>
              <a:chOff x="3500438" y="1303338"/>
              <a:chExt cx="5207000" cy="5203826"/>
            </a:xfrm>
            <a:grpFill/>
          </p:grpSpPr>
          <p:sp>
            <p:nvSpPr>
              <p:cNvPr id="8" name="Freeform 11">
                <a:extLst>
                  <a:ext uri="{FF2B5EF4-FFF2-40B4-BE49-F238E27FC236}">
                    <a16:creationId xmlns:a16="http://schemas.microsoft.com/office/drawing/2014/main" id="{420168E4-5E6B-6419-FDE9-E51FE83F63F9}"/>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9" name="Freeform 12">
                <a:extLst>
                  <a:ext uri="{FF2B5EF4-FFF2-40B4-BE49-F238E27FC236}">
                    <a16:creationId xmlns:a16="http://schemas.microsoft.com/office/drawing/2014/main" id="{56A1BC5D-F3FB-FAEB-00F9-39929AD306DE}"/>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sp>
        <p:nvSpPr>
          <p:cNvPr id="10" name="TextBox 9">
            <a:extLst>
              <a:ext uri="{FF2B5EF4-FFF2-40B4-BE49-F238E27FC236}">
                <a16:creationId xmlns:a16="http://schemas.microsoft.com/office/drawing/2014/main" id="{B9E1918C-F789-9D5E-F809-C94D20ECEA33}"/>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12" name="TextBox 11">
            <a:extLst>
              <a:ext uri="{FF2B5EF4-FFF2-40B4-BE49-F238E27FC236}">
                <a16:creationId xmlns:a16="http://schemas.microsoft.com/office/drawing/2014/main" id="{499839E3-9290-140A-D501-3813CEA5979F}"/>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Visible Safety Leadership</a:t>
            </a:r>
          </a:p>
        </p:txBody>
      </p:sp>
    </p:spTree>
    <p:extLst>
      <p:ext uri="{BB962C8B-B14F-4D97-AF65-F5344CB8AC3E}">
        <p14:creationId xmlns:p14="http://schemas.microsoft.com/office/powerpoint/2010/main" val="4008295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3130B-3B76-584C-E2EF-F585764C6A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3"/>
          <a:stretch/>
        </p:blipFill>
        <p:spPr>
          <a:xfrm>
            <a:off x="-12984" y="1"/>
            <a:ext cx="12217968" cy="1924070"/>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2986" y="0"/>
            <a:ext cx="12204985"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24070"/>
            <a:ext cx="12204986"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When it comes to Safety, we walk the walk</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acknowledge that trend chasing is not enough, only long term strategies succeed</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know that creating a strong culture of safety in the workplace can be complicated and difficult. </a:t>
            </a:r>
            <a:r>
              <a:rPr lang="en-GB" sz="1200" dirty="0">
                <a:solidFill>
                  <a:schemeClr val="tx1">
                    <a:lumMod val="75000"/>
                    <a:lumOff val="25000"/>
                  </a:schemeClr>
                </a:solidFill>
                <a:latin typeface="Segoe UI" panose="020B0502040204020203" pitchFamily="34" charset="0"/>
                <a:cs typeface="Segoe UI" panose="020B0502040204020203" pitchFamily="34" charset="0"/>
              </a:rPr>
              <a:t>It requires a comprehensive approach that involves continuous improvement.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However, we are strongly committed and personally devoted </a:t>
            </a:r>
            <a:r>
              <a:rPr lang="en-GB" sz="1200" b="1" dirty="0">
                <a:solidFill>
                  <a:schemeClr val="tx1">
                    <a:lumMod val="75000"/>
                    <a:lumOff val="25000"/>
                  </a:schemeClr>
                </a:solidFill>
                <a:latin typeface="Segoe UI" panose="020B0502040204020203" pitchFamily="34" charset="0"/>
                <a:cs typeface="Segoe UI" panose="020B0502040204020203" pitchFamily="34" charset="0"/>
              </a:rPr>
              <a:t>to empower our workforce to become self-accountable for injury prevention and actively care for the safety and health of others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are willing to listen to both good and bad news</a:t>
            </a:r>
            <a:r>
              <a:rPr lang="en-GB" sz="1200" dirty="0">
                <a:solidFill>
                  <a:schemeClr val="tx1">
                    <a:lumMod val="75000"/>
                    <a:lumOff val="25000"/>
                  </a:schemeClr>
                </a:solidFill>
                <a:latin typeface="Segoe UI" panose="020B0502040204020203" pitchFamily="34" charset="0"/>
                <a:cs typeface="Segoe UI" panose="020B0502040204020203" pitchFamily="34" charset="0"/>
              </a:rPr>
              <a:t> and thus facilitate the capacity of our people to report.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Our leaders are enthusiastic and passionate, 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show care, respect and appreciation for all staff. </a:t>
            </a:r>
            <a:r>
              <a:rPr lang="en-GB" sz="1200" dirty="0">
                <a:solidFill>
                  <a:schemeClr val="tx1">
                    <a:lumMod val="75000"/>
                    <a:lumOff val="25000"/>
                  </a:schemeClr>
                </a:solidFill>
                <a:latin typeface="Segoe UI" panose="020B0502040204020203" pitchFamily="34" charset="0"/>
                <a:cs typeface="Segoe UI" panose="020B0502040204020203" pitchFamily="34" charset="0"/>
              </a:rPr>
              <a:t>We are constantly searching for ways to reward and support desirable acts through emotion, empathy and empowerment.</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are not failure-focused</a:t>
            </a:r>
            <a:r>
              <a:rPr lang="en-GB" sz="1200" dirty="0">
                <a:solidFill>
                  <a:schemeClr val="tx1">
                    <a:lumMod val="75000"/>
                    <a:lumOff val="25000"/>
                  </a:schemeClr>
                </a:solidFill>
                <a:latin typeface="Segoe UI" panose="020B0502040204020203" pitchFamily="34" charset="0"/>
                <a:cs typeface="Segoe UI" panose="020B0502040204020203" pitchFamily="34" charset="0"/>
              </a:rPr>
              <a:t>, we focus also on positive accomplishments, like safety hazards removed, near-misses reports submitted and reviewed or safety audits completed.</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492990"/>
          </a:xfrm>
          <a:prstGeom prst="rect">
            <a:avLst/>
          </a:prstGeom>
          <a:noFill/>
        </p:spPr>
        <p:txBody>
          <a:bodyPr wrap="square" lIns="0" rIns="0" rtlCol="0">
            <a:spAutoFit/>
          </a:bodyPr>
          <a:lstStyle/>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Personnel participation in our safety processes is the key to preventing injuries. </a:t>
            </a:r>
            <a:r>
              <a:rPr lang="en-GB" sz="1200" dirty="0">
                <a:solidFill>
                  <a:schemeClr val="tx1">
                    <a:lumMod val="75000"/>
                    <a:lumOff val="25000"/>
                  </a:schemeClr>
                </a:solidFill>
                <a:latin typeface="Segoe UI" panose="020B0502040204020203" pitchFamily="34" charset="0"/>
                <a:cs typeface="Segoe UI" panose="020B0502040204020203" pitchFamily="34" charset="0"/>
              </a:rPr>
              <a:t>Everyone in our organizations is involved in monitoring and improving Safety and we actively seek people that can make a difference.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Safety is a condition of employment </a:t>
            </a:r>
            <a:r>
              <a:rPr lang="en-GB" sz="1200" dirty="0">
                <a:solidFill>
                  <a:schemeClr val="tx1">
                    <a:lumMod val="75000"/>
                    <a:lumOff val="25000"/>
                  </a:schemeClr>
                </a:solidFill>
                <a:latin typeface="Segoe UI" panose="020B0502040204020203" pitchFamily="34" charset="0"/>
                <a:cs typeface="Segoe UI" panose="020B0502040204020203" pitchFamily="34" charset="0"/>
              </a:rPr>
              <a:t>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all personnel are responsible for Safety </a:t>
            </a:r>
            <a:r>
              <a:rPr lang="en-GB" sz="1200" dirty="0">
                <a:solidFill>
                  <a:schemeClr val="tx1">
                    <a:lumMod val="75000"/>
                    <a:lumOff val="25000"/>
                  </a:schemeClr>
                </a:solidFill>
                <a:latin typeface="Segoe UI" panose="020B0502040204020203" pitchFamily="34" charset="0"/>
                <a:cs typeface="Segoe UI" panose="020B0502040204020203" pitchFamily="34" charset="0"/>
              </a:rPr>
              <a:t>and for preventing injuries.</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13454"/>
                </a:solidFill>
                <a:latin typeface="Segoe UI" panose="020B0502040204020203" pitchFamily="34" charset="0"/>
                <a:cs typeface="Segoe UI" panose="020B0502040204020203" pitchFamily="34" charset="0"/>
              </a:rPr>
              <a:t>Safety practices need to be meaningful, not mechanical.</a:t>
            </a:r>
          </a:p>
        </p:txBody>
      </p:sp>
      <p:sp>
        <p:nvSpPr>
          <p:cNvPr id="2" name="TextBox 1">
            <a:extLst>
              <a:ext uri="{FF2B5EF4-FFF2-40B4-BE49-F238E27FC236}">
                <a16:creationId xmlns:a16="http://schemas.microsoft.com/office/drawing/2014/main" id="{42AAE215-1D33-F7CF-244D-E5DE390CE24E}"/>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Corporate Commitment to Safety</a:t>
            </a:r>
          </a:p>
        </p:txBody>
      </p:sp>
    </p:spTree>
    <p:extLst>
      <p:ext uri="{BB962C8B-B14F-4D97-AF65-F5344CB8AC3E}">
        <p14:creationId xmlns:p14="http://schemas.microsoft.com/office/powerpoint/2010/main" val="3065998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47797-1EE4-6FA9-AE96-2BDF229553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3"/>
          <a:stretch/>
        </p:blipFill>
        <p:spPr>
          <a:xfrm>
            <a:off x="-12984" y="1"/>
            <a:ext cx="12217968" cy="1924070"/>
          </a:xfrm>
          <a:prstGeom prst="rect">
            <a:avLst/>
          </a:prstGeom>
        </p:spPr>
      </p:pic>
      <p:sp>
        <p:nvSpPr>
          <p:cNvPr id="71" name="Rectangle 70">
            <a:extLst>
              <a:ext uri="{FF2B5EF4-FFF2-40B4-BE49-F238E27FC236}">
                <a16:creationId xmlns:a16="http://schemas.microsoft.com/office/drawing/2014/main" id="{FECE7389-3EB0-52D2-A38B-793EEB40F2D9}"/>
              </a:ext>
            </a:extLst>
          </p:cNvPr>
          <p:cNvSpPr/>
          <p:nvPr/>
        </p:nvSpPr>
        <p:spPr>
          <a:xfrm>
            <a:off x="-2" y="0"/>
            <a:ext cx="12192001"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80" name="Rectangle 79">
            <a:extLst>
              <a:ext uri="{FF2B5EF4-FFF2-40B4-BE49-F238E27FC236}">
                <a16:creationId xmlns:a16="http://schemas.microsoft.com/office/drawing/2014/main" id="{FD7EEAD4-5321-704C-B146-0905523191DC}"/>
              </a:ext>
            </a:extLst>
          </p:cNvPr>
          <p:cNvSpPr/>
          <p:nvPr/>
        </p:nvSpPr>
        <p:spPr>
          <a:xfrm>
            <a:off x="0" y="1933762"/>
            <a:ext cx="12191999"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52BB2FAC-5897-3C4E-9F0A-B63CCA12C919}"/>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A67A78C5-AB8F-5643-A96B-A277B61EF2FE}"/>
              </a:ext>
            </a:extLst>
          </p:cNvPr>
          <p:cNvSpPr/>
          <p:nvPr/>
        </p:nvSpPr>
        <p:spPr>
          <a:xfrm>
            <a:off x="7527745" y="2246064"/>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Safety is a core value and an integral part of the Company’s Vision, Mission, Purpose statements and policies.</a:t>
            </a:r>
          </a:p>
        </p:txBody>
      </p:sp>
      <p:cxnSp>
        <p:nvCxnSpPr>
          <p:cNvPr id="83" name="Straight Connector 82">
            <a:extLst>
              <a:ext uri="{FF2B5EF4-FFF2-40B4-BE49-F238E27FC236}">
                <a16:creationId xmlns:a16="http://schemas.microsoft.com/office/drawing/2014/main" id="{6C71FB98-032B-1242-8616-2738789D0A75}"/>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6185B46-E82E-C748-BBCE-93CE0FE3B2C9}"/>
              </a:ext>
            </a:extLst>
          </p:cNvPr>
          <p:cNvSpPr/>
          <p:nvPr/>
        </p:nvSpPr>
        <p:spPr>
          <a:xfrm>
            <a:off x="7545649" y="4660787"/>
            <a:ext cx="457258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process to report barriers for reporting is in place: Conditions that trigger reporting are identified and clarified. Reporting is formalized and facilitates learning and improvement in regard to Safety.</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5" name="Straight Connector 84">
            <a:extLst>
              <a:ext uri="{FF2B5EF4-FFF2-40B4-BE49-F238E27FC236}">
                <a16:creationId xmlns:a16="http://schemas.microsoft.com/office/drawing/2014/main" id="{D7B5B620-948F-4F44-8CA5-BDDF916AF76F}"/>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50D41EB-3914-9D41-90CC-DBCD32CE8E7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375FA181-99D2-CE40-B25E-555A3F71DC3F}"/>
              </a:ext>
            </a:extLst>
          </p:cNvPr>
          <p:cNvSpPr/>
          <p:nvPr/>
        </p:nvSpPr>
        <p:spPr>
          <a:xfrm>
            <a:off x="7537823" y="3501216"/>
            <a:ext cx="4523362" cy="461665"/>
          </a:xfrm>
          <a:prstGeom prst="rect">
            <a:avLst/>
          </a:prstGeom>
          <a:effectLst/>
        </p:spPr>
        <p:txBody>
          <a:bodyPr wrap="square">
            <a:spAutoFit/>
          </a:bodyPr>
          <a:lstStyle/>
          <a:p>
            <a:pPr algn="just"/>
            <a:r>
              <a:rPr lang="el-GR" sz="1200" dirty="0" err="1">
                <a:solidFill>
                  <a:schemeClr val="tx1">
                    <a:lumMod val="75000"/>
                    <a:lumOff val="25000"/>
                  </a:schemeClr>
                </a:solidFill>
                <a:latin typeface="Segoe UI" panose="020B0502040204020203" pitchFamily="34" charset="0"/>
                <a:cs typeface="Segoe UI" panose="020B0502040204020203" pitchFamily="34" charset="0"/>
              </a:rPr>
              <a:t>Rather</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than</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looking</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to</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blame</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leaders</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commit</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to</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learn</a:t>
            </a:r>
            <a:r>
              <a:rPr lang="en-US" sz="1200" dirty="0">
                <a:solidFill>
                  <a:schemeClr val="tx1">
                    <a:lumMod val="75000"/>
                    <a:lumOff val="25000"/>
                  </a:schemeClr>
                </a:solidFill>
                <a:latin typeface="Segoe UI" panose="020B0502040204020203" pitchFamily="34" charset="0"/>
                <a:cs typeface="Segoe UI" panose="020B0502040204020203" pitchFamily="34" charset="0"/>
              </a:rPr>
              <a:t> about Safety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through</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feedback</a:t>
            </a:r>
            <a:r>
              <a:rPr lang="el-GR" sz="1200" dirty="0">
                <a:solidFill>
                  <a:schemeClr val="tx1">
                    <a:lumMod val="75000"/>
                    <a:lumOff val="25000"/>
                  </a:schemeClr>
                </a:solidFill>
                <a:latin typeface="Segoe UI" panose="020B0502040204020203" pitchFamily="34" charset="0"/>
                <a:cs typeface="Segoe UI" panose="020B0502040204020203" pitchFamily="34" charset="0"/>
              </a:rPr>
              <a:t> on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systems</a:t>
            </a:r>
            <a:r>
              <a:rPr lang="el-GR" sz="1200" dirty="0">
                <a:solidFill>
                  <a:schemeClr val="tx1">
                    <a:lumMod val="75000"/>
                    <a:lumOff val="25000"/>
                  </a:schemeClr>
                </a:solidFill>
                <a:latin typeface="Segoe UI" panose="020B0502040204020203" pitchFamily="34" charset="0"/>
                <a:cs typeface="Segoe UI" panose="020B0502040204020203" pitchFamily="34" charset="0"/>
              </a:rPr>
              <a:t>,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conditions</a:t>
            </a:r>
            <a:r>
              <a:rPr lang="el-GR" sz="1200" dirty="0">
                <a:solidFill>
                  <a:schemeClr val="tx1">
                    <a:lumMod val="75000"/>
                    <a:lumOff val="25000"/>
                  </a:schemeClr>
                </a:solidFill>
                <a:latin typeface="Segoe UI" panose="020B0502040204020203" pitchFamily="34" charset="0"/>
                <a:cs typeface="Segoe UI" panose="020B0502040204020203" pitchFamily="34" charset="0"/>
              </a:rPr>
              <a:t> and </a:t>
            </a:r>
            <a:r>
              <a:rPr lang="el-GR" sz="1200" dirty="0" err="1">
                <a:solidFill>
                  <a:schemeClr val="tx1">
                    <a:lumMod val="75000"/>
                    <a:lumOff val="25000"/>
                  </a:schemeClr>
                </a:solidFill>
                <a:latin typeface="Segoe UI" panose="020B0502040204020203" pitchFamily="34" charset="0"/>
                <a:cs typeface="Segoe UI" panose="020B0502040204020203" pitchFamily="34" charset="0"/>
              </a:rPr>
              <a:t>tasks</a:t>
            </a:r>
            <a:r>
              <a:rPr lang="el-GR" sz="1200" dirty="0">
                <a:solidFill>
                  <a:schemeClr val="tx1">
                    <a:lumMod val="75000"/>
                    <a:lumOff val="25000"/>
                  </a:schemeClr>
                </a:solidFill>
                <a:latin typeface="Segoe UI" panose="020B0502040204020203" pitchFamily="34" charset="0"/>
                <a:cs typeface="Segoe UI" panose="020B0502040204020203" pitchFamily="34" charset="0"/>
              </a:rPr>
              <a:t>.</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5108F7C8-9F7D-6C47-BD2C-9473A9DD4EAD}"/>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4E9B7AF-0450-EF4B-9DCF-8DDADC002610}"/>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19E87F-FE9E-EB43-9D51-E7F3F9A9168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D69D266-9512-264F-B943-173D39A69124}"/>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9920982-CF72-F342-B6A6-8484841E1E14}"/>
              </a:ext>
            </a:extLst>
          </p:cNvPr>
          <p:cNvSpPr/>
          <p:nvPr/>
        </p:nvSpPr>
        <p:spPr>
          <a:xfrm>
            <a:off x="131588" y="2645666"/>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supported by appropriate staffing and procedures, to promote Safety Culture, practices, Leadership’s commitment and involvement/compliance of all personnel in Safety.</a:t>
            </a:r>
          </a:p>
        </p:txBody>
      </p:sp>
      <p:sp>
        <p:nvSpPr>
          <p:cNvPr id="102" name="Freeform 101">
            <a:extLst>
              <a:ext uri="{FF2B5EF4-FFF2-40B4-BE49-F238E27FC236}">
                <a16:creationId xmlns:a16="http://schemas.microsoft.com/office/drawing/2014/main" id="{A190D7EF-46BD-3245-BF4B-11D1C0928D98}"/>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94651BF-A470-334C-A08A-1E54BC2734F5}"/>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8D04D271-BC45-734B-832F-46BD8AD2637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FA9B2B21-76B7-874D-8696-8B7E93941E79}"/>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1EC884CD-259B-344E-922B-9AFCD6EF34F0}"/>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10B16798-EA2C-3C45-AA86-9CDBAF7E0AFF}"/>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0F23BDE1-04A9-3B4F-B5FC-05A8FCE2214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9C285A2C-B429-7E46-AABC-BD989E6569B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B309CBFD-A6D9-9242-96FB-8DEC6F285FE9}"/>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F66318D8-0727-684A-AE2A-4FFBDBD722C7}"/>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19AC196F-4EC2-D24C-B2A9-DB0181FF3F03}"/>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B8F49BB7-4E5C-E540-9275-62D072918D02}"/>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8AA4C0F8-0866-564B-9045-74E3F01445FB}"/>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105338FB-CEEA-514E-A124-843974B38D4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E83B9B4A-6777-4344-9AFC-FD6374BE9CB3}"/>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885EB7C8-832D-A04A-8906-2AF309E8145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4D7FF538-2A12-2D44-A1C7-9A442FACCE95}"/>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0B9855EB-A34F-944C-80DD-F4FE3EB6BD73}"/>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BB69CD02-2C92-2E41-B5CE-B74FA9B13DE5}"/>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D64A3621-D1EC-AF43-8707-05DE8DDB0484}"/>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3C0D523C-374E-CA4C-966C-FDABD8A95EE6}"/>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8E66253D-1C57-D747-942C-153889536A0A}"/>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19FFB4AD-CED7-DB48-A15C-6EF81BE0C530}"/>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D2AE59D4-2435-CE4A-B417-BA9D3400AF7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0A4217B1-D017-404D-A515-EB0A994B1C0D}"/>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3ECCE7AB-BF35-9546-A164-34CA89A7E9A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ED1A509D-6BA8-3B4B-A469-EC67570092A5}"/>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400B43A6-E0EB-124B-8440-0BDECF17E167}"/>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20F7E3F5-DA72-E94D-A8EF-E37CFDA85458}"/>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7274869B-330C-014A-89BB-E80981681A1F}"/>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22EA8C55-93AA-A14D-88DA-C7D4CE70C93F}"/>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0A752F2F-1B63-C34C-A916-0862606D7507}"/>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4E41A74D-8F90-CD4C-A26C-11B0C05B7DB4}"/>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0A4D2E52-4CF9-F742-B369-B65499917D11}"/>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38015273-0D80-014C-84C9-719ADCB8D3B8}"/>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A9A8ACC8-83A2-164D-ABC3-D0094FB2C8D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F72FA80E-BEE0-084B-BCA2-8CFEE8617C8A}"/>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987352E6-DBCC-FE4D-9016-726904E06B51}"/>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1" name="TextBox 140">
            <a:extLst>
              <a:ext uri="{FF2B5EF4-FFF2-40B4-BE49-F238E27FC236}">
                <a16:creationId xmlns:a16="http://schemas.microsoft.com/office/drawing/2014/main" id="{290A55A0-6D2C-6A4A-A4D5-E4015CBFA592}"/>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2" name="TextBox 141">
            <a:extLst>
              <a:ext uri="{FF2B5EF4-FFF2-40B4-BE49-F238E27FC236}">
                <a16:creationId xmlns:a16="http://schemas.microsoft.com/office/drawing/2014/main" id="{49B09CF1-C2BD-D242-A5B0-CC49B1231D39}"/>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3" name="TextBox 142">
            <a:extLst>
              <a:ext uri="{FF2B5EF4-FFF2-40B4-BE49-F238E27FC236}">
                <a16:creationId xmlns:a16="http://schemas.microsoft.com/office/drawing/2014/main" id="{B523BD2D-A324-8645-9E1E-D7B50EEAA23F}"/>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4" name="TextBox 143">
            <a:extLst>
              <a:ext uri="{FF2B5EF4-FFF2-40B4-BE49-F238E27FC236}">
                <a16:creationId xmlns:a16="http://schemas.microsoft.com/office/drawing/2014/main" id="{937F8DDD-6AF2-B040-AEA9-FACFEC2EBAB0}"/>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45" name="TextBox 144">
            <a:extLst>
              <a:ext uri="{FF2B5EF4-FFF2-40B4-BE49-F238E27FC236}">
                <a16:creationId xmlns:a16="http://schemas.microsoft.com/office/drawing/2014/main" id="{0D202F02-858D-9840-8F0A-E0CE5CECF3A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46" name="TextBox 145">
            <a:extLst>
              <a:ext uri="{FF2B5EF4-FFF2-40B4-BE49-F238E27FC236}">
                <a16:creationId xmlns:a16="http://schemas.microsoft.com/office/drawing/2014/main" id="{E2D87AD7-988F-014B-82DD-B101D6B1AAFE}"/>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67" name="Rectangle 66">
            <a:extLst>
              <a:ext uri="{FF2B5EF4-FFF2-40B4-BE49-F238E27FC236}">
                <a16:creationId xmlns:a16="http://schemas.microsoft.com/office/drawing/2014/main" id="{29709D11-3049-FD40-AFA2-7D57F3DA2355}"/>
              </a:ext>
            </a:extLst>
          </p:cNvPr>
          <p:cNvSpPr/>
          <p:nvPr/>
        </p:nvSpPr>
        <p:spPr>
          <a:xfrm>
            <a:off x="131589" y="5425138"/>
            <a:ext cx="4542020"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Safety critical tasks are defined. Appropriate training and mitigation measures are in place to control risk and hazards.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CF113CE5-A86D-5F0A-6F85-24BD500249C3}"/>
              </a:ext>
            </a:extLst>
          </p:cNvPr>
          <p:cNvSpPr/>
          <p:nvPr/>
        </p:nvSpPr>
        <p:spPr>
          <a:xfrm>
            <a:off x="7530181" y="6161877"/>
            <a:ext cx="457258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Safety Committee identifies and addresses safety concerns suggestions.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080F9E4A-919E-CCAD-3D3B-6CB14AD39673}"/>
              </a:ext>
            </a:extLst>
          </p:cNvPr>
          <p:cNvSpPr/>
          <p:nvPr/>
        </p:nvSpPr>
        <p:spPr>
          <a:xfrm>
            <a:off x="128136" y="4191451"/>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Job descriptions with minimum requirements, objectives and accountabilities relevant to Safety are evident.</a:t>
            </a:r>
          </a:p>
        </p:txBody>
      </p:sp>
      <p:sp>
        <p:nvSpPr>
          <p:cNvPr id="5" name="TextBox 4">
            <a:extLst>
              <a:ext uri="{FF2B5EF4-FFF2-40B4-BE49-F238E27FC236}">
                <a16:creationId xmlns:a16="http://schemas.microsoft.com/office/drawing/2014/main" id="{61529B85-1EE2-5820-AF40-5A476111DA00}"/>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Corporate Commitment to Safety</a:t>
            </a:r>
          </a:p>
        </p:txBody>
      </p:sp>
    </p:spTree>
    <p:extLst>
      <p:ext uri="{BB962C8B-B14F-4D97-AF65-F5344CB8AC3E}">
        <p14:creationId xmlns:p14="http://schemas.microsoft.com/office/powerpoint/2010/main" val="617554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4D2FC8-AAD9-4CF8-78E9-6C0DD4A735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3"/>
          <a:stretch/>
        </p:blipFill>
        <p:spPr>
          <a:xfrm>
            <a:off x="-12984" y="1"/>
            <a:ext cx="12217968" cy="1924070"/>
          </a:xfrm>
          <a:prstGeom prst="rect">
            <a:avLst/>
          </a:prstGeom>
        </p:spPr>
      </p:pic>
      <p:sp>
        <p:nvSpPr>
          <p:cNvPr id="49" name="Rectangle 48">
            <a:extLst>
              <a:ext uri="{FF2B5EF4-FFF2-40B4-BE49-F238E27FC236}">
                <a16:creationId xmlns:a16="http://schemas.microsoft.com/office/drawing/2014/main" id="{EE39059A-89E0-60E8-706A-4CD0EB3C06DF}"/>
              </a:ext>
            </a:extLst>
          </p:cNvPr>
          <p:cNvSpPr/>
          <p:nvPr/>
        </p:nvSpPr>
        <p:spPr>
          <a:xfrm>
            <a:off x="-2" y="0"/>
            <a:ext cx="12192001"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Freeform 6">
            <a:extLst>
              <a:ext uri="{FF2B5EF4-FFF2-40B4-BE49-F238E27FC236}">
                <a16:creationId xmlns:a16="http://schemas.microsoft.com/office/drawing/2014/main" id="{BAD3F924-0DA1-7292-8F0A-14018E67A1E4}"/>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40" name="Freeform 39">
            <a:extLst>
              <a:ext uri="{FF2B5EF4-FFF2-40B4-BE49-F238E27FC236}">
                <a16:creationId xmlns:a16="http://schemas.microsoft.com/office/drawing/2014/main" id="{370DC2A5-7180-3342-B24E-35439080932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1812B352-46D0-2F41-A69A-696F0E06C153}"/>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A1E0D819-D06B-7741-9337-9288FC981645}"/>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EF6A30-1F94-C242-A1F6-B71B6B3DE444}"/>
              </a:ext>
            </a:extLst>
          </p:cNvPr>
          <p:cNvSpPr/>
          <p:nvPr/>
        </p:nvSpPr>
        <p:spPr>
          <a:xfrm>
            <a:off x="7527745" y="2167781"/>
            <a:ext cx="4572585"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Company’s leaders participate in industry’s forums to share and gain knowledge regarding the latest Safety related trends.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BC58041C-76B1-4C4A-933B-0F8C9F1CF365}"/>
              </a:ext>
            </a:extLst>
          </p:cNvPr>
          <p:cNvCxnSpPr>
            <a:cxnSpLocks/>
          </p:cNvCxnSpPr>
          <p:nvPr/>
        </p:nvCxnSpPr>
        <p:spPr>
          <a:xfrm>
            <a:off x="7626270" y="4026243"/>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D55A1C-712E-A34C-8A31-411E2D019F9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483DDE86-16F6-2E4D-A888-67EFB7DDD701}"/>
              </a:ext>
            </a:extLst>
          </p:cNvPr>
          <p:cNvSpPr/>
          <p:nvPr/>
        </p:nvSpPr>
        <p:spPr>
          <a:xfrm>
            <a:off x="7545647" y="3379912"/>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Periodic communication/campaigns aiming to educate personnel regarding latest advancement in Safety are evident.</a:t>
            </a:r>
          </a:p>
        </p:txBody>
      </p:sp>
      <p:cxnSp>
        <p:nvCxnSpPr>
          <p:cNvPr id="26" name="Straight Connector 25">
            <a:extLst>
              <a:ext uri="{FF2B5EF4-FFF2-40B4-BE49-F238E27FC236}">
                <a16:creationId xmlns:a16="http://schemas.microsoft.com/office/drawing/2014/main" id="{D5AB0604-9C99-D447-A98F-E25C574DD47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66EF6C-25A5-B345-9A7A-1C30D8B4A4D5}"/>
              </a:ext>
            </a:extLst>
          </p:cNvPr>
          <p:cNvSpPr/>
          <p:nvPr/>
        </p:nvSpPr>
        <p:spPr>
          <a:xfrm>
            <a:off x="94715" y="2791140"/>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Training for onshore and onboard personnel to build the situational awareness that allows them to focus on specific actions and move toward value-based consequences.</a:t>
            </a:r>
          </a:p>
        </p:txBody>
      </p:sp>
      <p:sp>
        <p:nvSpPr>
          <p:cNvPr id="30" name="Freeform 29">
            <a:extLst>
              <a:ext uri="{FF2B5EF4-FFF2-40B4-BE49-F238E27FC236}">
                <a16:creationId xmlns:a16="http://schemas.microsoft.com/office/drawing/2014/main" id="{BBC86219-359A-E544-9888-2E0957FE0B5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2048755E-3762-BE43-81CA-AA7C48B3AE1B}"/>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8B3A044B-19DF-9E41-8271-E933922A85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151EF0E1-25C3-664C-A2F6-97C1280D5035}"/>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096AC90D-F5A1-8C46-875D-05A1B7A85DB4}"/>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1" name="Group 50">
            <a:extLst>
              <a:ext uri="{FF2B5EF4-FFF2-40B4-BE49-F238E27FC236}">
                <a16:creationId xmlns:a16="http://schemas.microsoft.com/office/drawing/2014/main" id="{971C7A19-90E4-3249-843A-D09B9A6003C2}"/>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C5599820-D4BF-BF4D-9EFA-7833069D1E3F}"/>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82F766E4-46F9-CD45-B2E9-BFB0DE7BE6B2}"/>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E6D5A0F-1FE5-8047-9B30-0EC36DE75B2B}"/>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5D48954E-0E33-F247-9845-5EBF8DF3DB2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7E501108-89F6-6946-9297-350C98C8750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2816D9FB-9737-8C4A-A969-ECB9FA8A6A34}"/>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E2DB8D54-FB85-E742-8C8E-591A20C25F6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072598DE-C509-E64E-A2DB-A52BF70D1CD3}"/>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C183BB5C-BF78-2942-81C3-413675AC03A1}"/>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36E06473-EE9B-AD47-8585-B18DB24DB75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cxnSp>
        <p:nvCxnSpPr>
          <p:cNvPr id="39" name="Straight Connector 38">
            <a:extLst>
              <a:ext uri="{FF2B5EF4-FFF2-40B4-BE49-F238E27FC236}">
                <a16:creationId xmlns:a16="http://schemas.microsoft.com/office/drawing/2014/main" id="{69B86B5B-96A3-FE44-A8C4-4DA9DA186C37}"/>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D7B274-49B0-944E-9ECF-D9B9CD4334E7}"/>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42" name="Rectangle 41">
            <a:extLst>
              <a:ext uri="{FF2B5EF4-FFF2-40B4-BE49-F238E27FC236}">
                <a16:creationId xmlns:a16="http://schemas.microsoft.com/office/drawing/2014/main" id="{4E5ED0AA-F1A0-4447-8308-F68E1BA26D8B}"/>
              </a:ext>
            </a:extLst>
          </p:cNvPr>
          <p:cNvSpPr/>
          <p:nvPr/>
        </p:nvSpPr>
        <p:spPr>
          <a:xfrm>
            <a:off x="134610" y="4057265"/>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Promotion of Ethics training to help onshore and onboard personnel recognize circumstances in which their own actions could harm others, the environment and tarnish the Company's reputation.</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4598EB7B-EBB4-674A-BE19-D36C89263634}"/>
              </a:ext>
            </a:extLst>
          </p:cNvPr>
          <p:cNvGrpSpPr/>
          <p:nvPr/>
        </p:nvGrpSpPr>
        <p:grpSpPr>
          <a:xfrm>
            <a:off x="4854825" y="3997410"/>
            <a:ext cx="842841" cy="831472"/>
            <a:chOff x="4722963" y="3253282"/>
            <a:chExt cx="1090878" cy="1090878"/>
          </a:xfrm>
          <a:solidFill>
            <a:srgbClr val="165992"/>
          </a:solidFill>
          <a:effectLst/>
        </p:grpSpPr>
        <p:sp>
          <p:nvSpPr>
            <p:cNvPr id="44" name="Oval 43">
              <a:extLst>
                <a:ext uri="{FF2B5EF4-FFF2-40B4-BE49-F238E27FC236}">
                  <a16:creationId xmlns:a16="http://schemas.microsoft.com/office/drawing/2014/main" id="{80631C4E-DC90-3940-8CAB-BEA67EA376D2}"/>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43">
              <a:extLst>
                <a:ext uri="{FF2B5EF4-FFF2-40B4-BE49-F238E27FC236}">
                  <a16:creationId xmlns:a16="http://schemas.microsoft.com/office/drawing/2014/main" id="{DB8A1355-F5E3-6641-8ACC-332000CD42EB}"/>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6" name="TextBox 45">
            <a:extLst>
              <a:ext uri="{FF2B5EF4-FFF2-40B4-BE49-F238E27FC236}">
                <a16:creationId xmlns:a16="http://schemas.microsoft.com/office/drawing/2014/main" id="{777397C1-B82B-804E-9847-8F204CB95EBD}"/>
              </a:ext>
            </a:extLst>
          </p:cNvPr>
          <p:cNvSpPr txBox="1"/>
          <p:nvPr/>
        </p:nvSpPr>
        <p:spPr>
          <a:xfrm>
            <a:off x="4699549" y="415651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3" name="Rectangle 2">
            <a:extLst>
              <a:ext uri="{FF2B5EF4-FFF2-40B4-BE49-F238E27FC236}">
                <a16:creationId xmlns:a16="http://schemas.microsoft.com/office/drawing/2014/main" id="{8031E683-B844-A8B4-21FF-DF539DCC6554}"/>
              </a:ext>
            </a:extLst>
          </p:cNvPr>
          <p:cNvSpPr/>
          <p:nvPr/>
        </p:nvSpPr>
        <p:spPr>
          <a:xfrm>
            <a:off x="7545649" y="4660787"/>
            <a:ext cx="457258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L</a:t>
            </a:r>
            <a:r>
              <a:rPr lang="el-GR" sz="1200" dirty="0">
                <a:solidFill>
                  <a:schemeClr val="tx1">
                    <a:lumMod val="75000"/>
                    <a:lumOff val="25000"/>
                  </a:schemeClr>
                </a:solidFill>
                <a:latin typeface="Segoe UI" panose="020B0502040204020203" pitchFamily="34" charset="0"/>
                <a:cs typeface="Segoe UI" panose="020B0502040204020203" pitchFamily="34" charset="0"/>
              </a:rPr>
              <a:t>eadership actively engages with the workforce at all levels, sharing values, expectations, information, listening and acting on feedback and concerns</a:t>
            </a:r>
            <a:r>
              <a:rPr lang="en-GB" sz="1200" dirty="0">
                <a:solidFill>
                  <a:schemeClr val="tx1">
                    <a:lumMod val="75000"/>
                    <a:lumOff val="25000"/>
                  </a:schemeClr>
                </a:solidFill>
                <a:latin typeface="Segoe UI" panose="020B0502040204020203" pitchFamily="34" charset="0"/>
                <a:cs typeface="Segoe UI" panose="020B0502040204020203" pitchFamily="34" charset="0"/>
              </a:rPr>
              <a:t> regarding Safety.</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4" name="Straight Connector 3">
            <a:extLst>
              <a:ext uri="{FF2B5EF4-FFF2-40B4-BE49-F238E27FC236}">
                <a16:creationId xmlns:a16="http://schemas.microsoft.com/office/drawing/2014/main" id="{424DCED4-4C54-0368-535B-E6B487CA7A8A}"/>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036B02-79BB-653D-860E-6BC9F69DCF23}"/>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2C58D52C-2051-B945-0C92-41ABF0CE7FF1}"/>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5" name="Group 14">
            <a:extLst>
              <a:ext uri="{FF2B5EF4-FFF2-40B4-BE49-F238E27FC236}">
                <a16:creationId xmlns:a16="http://schemas.microsoft.com/office/drawing/2014/main" id="{11A5F3FA-100F-9D51-CFE6-6CBD4D827DD0}"/>
              </a:ext>
            </a:extLst>
          </p:cNvPr>
          <p:cNvGrpSpPr/>
          <p:nvPr/>
        </p:nvGrpSpPr>
        <p:grpSpPr>
          <a:xfrm>
            <a:off x="6559824" y="4647134"/>
            <a:ext cx="842841" cy="831472"/>
            <a:chOff x="6427962" y="3903006"/>
            <a:chExt cx="1090878" cy="1090878"/>
          </a:xfrm>
          <a:solidFill>
            <a:srgbClr val="176AAE"/>
          </a:solidFill>
          <a:effectLst/>
        </p:grpSpPr>
        <p:sp>
          <p:nvSpPr>
            <p:cNvPr id="20" name="Oval 19">
              <a:extLst>
                <a:ext uri="{FF2B5EF4-FFF2-40B4-BE49-F238E27FC236}">
                  <a16:creationId xmlns:a16="http://schemas.microsoft.com/office/drawing/2014/main" id="{8E5E09B2-C936-4D9E-7994-F706F0398BD8}"/>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a:extLst>
                <a:ext uri="{FF2B5EF4-FFF2-40B4-BE49-F238E27FC236}">
                  <a16:creationId xmlns:a16="http://schemas.microsoft.com/office/drawing/2014/main" id="{420C5410-5D4B-DAB7-1546-F6B509CD6DC4}"/>
                </a:ext>
              </a:extLst>
            </p:cNvPr>
            <p:cNvGrpSpPr/>
            <p:nvPr/>
          </p:nvGrpSpPr>
          <p:grpSpPr>
            <a:xfrm>
              <a:off x="6696203" y="4286992"/>
              <a:ext cx="554398" cy="322906"/>
              <a:chOff x="1127125" y="4879975"/>
              <a:chExt cx="7307263" cy="4256087"/>
            </a:xfrm>
            <a:grpFill/>
          </p:grpSpPr>
          <p:sp>
            <p:nvSpPr>
              <p:cNvPr id="24" name="Freeform 17">
                <a:extLst>
                  <a:ext uri="{FF2B5EF4-FFF2-40B4-BE49-F238E27FC236}">
                    <a16:creationId xmlns:a16="http://schemas.microsoft.com/office/drawing/2014/main" id="{58B8191A-D531-9D97-7011-472C7899D4EB}"/>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18">
                <a:extLst>
                  <a:ext uri="{FF2B5EF4-FFF2-40B4-BE49-F238E27FC236}">
                    <a16:creationId xmlns:a16="http://schemas.microsoft.com/office/drawing/2014/main" id="{1596A4C4-DD42-83E5-F109-5C9AA4192B78}"/>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19">
                <a:extLst>
                  <a:ext uri="{FF2B5EF4-FFF2-40B4-BE49-F238E27FC236}">
                    <a16:creationId xmlns:a16="http://schemas.microsoft.com/office/drawing/2014/main" id="{04935D4D-D4AE-38E6-1556-AC745E6A9376}"/>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20">
                <a:extLst>
                  <a:ext uri="{FF2B5EF4-FFF2-40B4-BE49-F238E27FC236}">
                    <a16:creationId xmlns:a16="http://schemas.microsoft.com/office/drawing/2014/main" id="{684803EF-1FD4-1C8D-6EDD-C02C02BD1C5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32" name="Group 31">
            <a:extLst>
              <a:ext uri="{FF2B5EF4-FFF2-40B4-BE49-F238E27FC236}">
                <a16:creationId xmlns:a16="http://schemas.microsoft.com/office/drawing/2014/main" id="{125329C5-B268-581D-73F8-4A5958F6A349}"/>
              </a:ext>
            </a:extLst>
          </p:cNvPr>
          <p:cNvGrpSpPr/>
          <p:nvPr/>
        </p:nvGrpSpPr>
        <p:grpSpPr>
          <a:xfrm>
            <a:off x="4854824" y="5301204"/>
            <a:ext cx="842841" cy="831472"/>
            <a:chOff x="4722962" y="4557076"/>
            <a:chExt cx="1090878" cy="1090878"/>
          </a:xfrm>
          <a:solidFill>
            <a:srgbClr val="144069"/>
          </a:solidFill>
          <a:effectLst/>
        </p:grpSpPr>
        <p:sp>
          <p:nvSpPr>
            <p:cNvPr id="33" name="Oval 32">
              <a:extLst>
                <a:ext uri="{FF2B5EF4-FFF2-40B4-BE49-F238E27FC236}">
                  <a16:creationId xmlns:a16="http://schemas.microsoft.com/office/drawing/2014/main" id="{EE783436-D3A1-566E-248E-4A1749C66C17}"/>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31E78D9C-E23D-BF2C-4295-17D652F30454}"/>
                </a:ext>
              </a:extLst>
            </p:cNvPr>
            <p:cNvGrpSpPr/>
            <p:nvPr/>
          </p:nvGrpSpPr>
          <p:grpSpPr>
            <a:xfrm>
              <a:off x="5032576" y="4873269"/>
              <a:ext cx="477366" cy="478369"/>
              <a:chOff x="3194050" y="3822700"/>
              <a:chExt cx="6042025" cy="6054725"/>
            </a:xfrm>
            <a:grpFill/>
          </p:grpSpPr>
          <p:sp>
            <p:nvSpPr>
              <p:cNvPr id="35" name="Freeform 35">
                <a:extLst>
                  <a:ext uri="{FF2B5EF4-FFF2-40B4-BE49-F238E27FC236}">
                    <a16:creationId xmlns:a16="http://schemas.microsoft.com/office/drawing/2014/main" id="{A38E22B0-792F-A00A-3366-FAEA6D3107A5}"/>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36">
                <a:extLst>
                  <a:ext uri="{FF2B5EF4-FFF2-40B4-BE49-F238E27FC236}">
                    <a16:creationId xmlns:a16="http://schemas.microsoft.com/office/drawing/2014/main" id="{0DDD6F4F-B64A-40B7-D929-84810FB2943B}"/>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37">
                <a:extLst>
                  <a:ext uri="{FF2B5EF4-FFF2-40B4-BE49-F238E27FC236}">
                    <a16:creationId xmlns:a16="http://schemas.microsoft.com/office/drawing/2014/main" id="{4166F2D7-6A37-BAEA-2C79-8260ACBDDF1E}"/>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38">
                <a:extLst>
                  <a:ext uri="{FF2B5EF4-FFF2-40B4-BE49-F238E27FC236}">
                    <a16:creationId xmlns:a16="http://schemas.microsoft.com/office/drawing/2014/main" id="{4C530157-BCFB-12AE-36C9-CAC1FE6D3E4F}"/>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sp>
        <p:nvSpPr>
          <p:cNvPr id="58" name="TextBox 57">
            <a:extLst>
              <a:ext uri="{FF2B5EF4-FFF2-40B4-BE49-F238E27FC236}">
                <a16:creationId xmlns:a16="http://schemas.microsoft.com/office/drawing/2014/main" id="{EFAC2038-5766-0C76-CFD3-5DE61874A5B0}"/>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59" name="TextBox 58">
            <a:extLst>
              <a:ext uri="{FF2B5EF4-FFF2-40B4-BE49-F238E27FC236}">
                <a16:creationId xmlns:a16="http://schemas.microsoft.com/office/drawing/2014/main" id="{990967C4-80E6-6209-4BE5-EF294EA5FF06}"/>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60" name="TextBox 59">
            <a:extLst>
              <a:ext uri="{FF2B5EF4-FFF2-40B4-BE49-F238E27FC236}">
                <a16:creationId xmlns:a16="http://schemas.microsoft.com/office/drawing/2014/main" id="{D6962B9C-8C42-F016-AB3A-3298A0412BE3}"/>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14</a:t>
            </a:r>
          </a:p>
        </p:txBody>
      </p:sp>
      <p:sp>
        <p:nvSpPr>
          <p:cNvPr id="61" name="Rectangle 60">
            <a:extLst>
              <a:ext uri="{FF2B5EF4-FFF2-40B4-BE49-F238E27FC236}">
                <a16:creationId xmlns:a16="http://schemas.microsoft.com/office/drawing/2014/main" id="{21ECEF4B-7A75-14D6-8EDE-1DF9617B4942}"/>
              </a:ext>
            </a:extLst>
          </p:cNvPr>
          <p:cNvSpPr/>
          <p:nvPr/>
        </p:nvSpPr>
        <p:spPr>
          <a:xfrm>
            <a:off x="117683" y="5741686"/>
            <a:ext cx="4542020" cy="276999"/>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Zero accidents goal</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096E9E26-BF81-7406-BE4D-70491D86417A}"/>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Corporate Commitment to Safety</a:t>
            </a:r>
          </a:p>
        </p:txBody>
      </p:sp>
    </p:spTree>
    <p:extLst>
      <p:ext uri="{BB962C8B-B14F-4D97-AF65-F5344CB8AC3E}">
        <p14:creationId xmlns:p14="http://schemas.microsoft.com/office/powerpoint/2010/main" val="3210237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416FB-1652-9493-9020-95349A3C4B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
          <a:stretch/>
        </p:blipFill>
        <p:spPr>
          <a:xfrm>
            <a:off x="-23895" y="-30631"/>
            <a:ext cx="12219288" cy="1935534"/>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5207" y="-26135"/>
            <a:ext cx="12197208"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Our people are the solution, not the problem</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370153"/>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know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Human Factors are an integral part of our strategy and a key enabler to further reduce safety</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environment, security and health negative impacts within our organizations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unconditionally accept that: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lvl="0" indent="-342900" algn="just">
              <a:lnSpc>
                <a:spcPts val="1400"/>
              </a:lnSpc>
              <a:buFont typeface="+mj-lt"/>
              <a:buAutoNum type="arabicPeriod"/>
              <a:tabLst>
                <a:tab pos="540385" algn="l"/>
              </a:tabLst>
            </a:pPr>
            <a:r>
              <a:rPr lang="en-US" sz="1200" dirty="0">
                <a:solidFill>
                  <a:schemeClr val="tx1">
                    <a:lumMod val="75000"/>
                    <a:lumOff val="25000"/>
                  </a:schemeClr>
                </a:solidFill>
                <a:latin typeface="Segoe UI" panose="020B0502040204020203" pitchFamily="34" charset="0"/>
                <a:cs typeface="Segoe UI" panose="020B0502040204020203" pitchFamily="34" charset="0"/>
              </a:rPr>
              <a:t>Error is normal. Even the best people make mistakes.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lvl="0" indent="-342900" algn="just">
              <a:lnSpc>
                <a:spcPts val="1400"/>
              </a:lnSpc>
              <a:buFont typeface="+mj-lt"/>
              <a:buAutoNum type="arabicPeriod"/>
              <a:tabLst>
                <a:tab pos="540385" algn="l"/>
              </a:tabLst>
            </a:pPr>
            <a:r>
              <a:rPr lang="en-US" sz="1200" dirty="0">
                <a:solidFill>
                  <a:schemeClr val="tx1">
                    <a:lumMod val="75000"/>
                    <a:lumOff val="25000"/>
                  </a:schemeClr>
                </a:solidFill>
                <a:latin typeface="Segoe UI" panose="020B0502040204020203" pitchFamily="34" charset="0"/>
                <a:cs typeface="Segoe UI" panose="020B0502040204020203" pitchFamily="34" charset="0"/>
              </a:rPr>
              <a:t>Blame fixes nothing.</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lvl="0" indent="-342900" algn="just">
              <a:lnSpc>
                <a:spcPts val="1400"/>
              </a:lnSpc>
              <a:buFont typeface="+mj-lt"/>
              <a:buAutoNum type="arabicPeriod"/>
              <a:tabLst>
                <a:tab pos="540385" algn="l"/>
              </a:tabLst>
            </a:pPr>
            <a:r>
              <a:rPr lang="en-US" sz="1200" dirty="0">
                <a:solidFill>
                  <a:schemeClr val="tx1">
                    <a:lumMod val="75000"/>
                    <a:lumOff val="25000"/>
                  </a:schemeClr>
                </a:solidFill>
                <a:latin typeface="Segoe UI" panose="020B0502040204020203" pitchFamily="34" charset="0"/>
                <a:cs typeface="Segoe UI" panose="020B0502040204020203" pitchFamily="34" charset="0"/>
              </a:rPr>
              <a:t>Learning and improving is vital. Learning is deliberate.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lvl="0" indent="-342900" algn="just">
              <a:lnSpc>
                <a:spcPts val="1400"/>
              </a:lnSpc>
              <a:buFont typeface="+mj-lt"/>
              <a:buAutoNum type="arabicPeriod"/>
              <a:tabLst>
                <a:tab pos="540385" algn="l"/>
              </a:tabLst>
            </a:pPr>
            <a:r>
              <a:rPr lang="en-US" sz="1200" dirty="0">
                <a:solidFill>
                  <a:schemeClr val="tx1">
                    <a:lumMod val="75000"/>
                    <a:lumOff val="25000"/>
                  </a:schemeClr>
                </a:solidFill>
                <a:latin typeface="Segoe UI" panose="020B0502040204020203" pitchFamily="34" charset="0"/>
                <a:cs typeface="Segoe UI" panose="020B0502040204020203" pitchFamily="34" charset="0"/>
              </a:rPr>
              <a:t>Context influences behavior. Systems drive outcomes.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lvl="0" indent="-342900" algn="just">
              <a:lnSpc>
                <a:spcPts val="1400"/>
              </a:lnSpc>
              <a:buFont typeface="+mj-lt"/>
              <a:buAutoNum type="arabicPeriod"/>
              <a:tabLst>
                <a:tab pos="540385" algn="l"/>
              </a:tabLst>
            </a:pPr>
            <a:r>
              <a:rPr lang="en-US" sz="1200" dirty="0">
                <a:solidFill>
                  <a:schemeClr val="tx1">
                    <a:lumMod val="75000"/>
                    <a:lumOff val="25000"/>
                  </a:schemeClr>
                </a:solidFill>
                <a:latin typeface="Segoe UI" panose="020B0502040204020203" pitchFamily="34" charset="0"/>
                <a:cs typeface="Segoe UI" panose="020B0502040204020203" pitchFamily="34" charset="0"/>
              </a:rPr>
              <a:t>How we act and respond to failure matters.</a:t>
            </a:r>
            <a:endParaRPr lang="en-GB" sz="1200" b="1" dirty="0">
              <a:solidFill>
                <a:schemeClr val="tx1">
                  <a:lumMod val="75000"/>
                  <a:lumOff val="25000"/>
                </a:schemeClr>
              </a:solidFill>
              <a:highlight>
                <a:srgbClr val="FFFF00"/>
              </a:highlight>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231654"/>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comprehend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Human Error is impossible to eliminate</a:t>
            </a:r>
            <a:r>
              <a:rPr lang="en-GB" sz="1200" dirty="0">
                <a:solidFill>
                  <a:schemeClr val="tx1">
                    <a:lumMod val="75000"/>
                    <a:lumOff val="25000"/>
                  </a:schemeClr>
                </a:solidFill>
                <a:latin typeface="Segoe UI" panose="020B0502040204020203" pitchFamily="34" charset="0"/>
                <a:cs typeface="Segoe UI" panose="020B0502040204020203" pitchFamily="34" charset="0"/>
              </a:rPr>
              <a:t> and thus we focus to minimize it via seeking to applying best practices and promoting an </a:t>
            </a:r>
            <a:r>
              <a:rPr lang="en-GB" sz="1200" b="1" dirty="0">
                <a:solidFill>
                  <a:schemeClr val="tx1">
                    <a:lumMod val="75000"/>
                    <a:lumOff val="25000"/>
                  </a:schemeClr>
                </a:solidFill>
                <a:latin typeface="Segoe UI" panose="020B0502040204020203" pitchFamily="34" charset="0"/>
                <a:cs typeface="Segoe UI" panose="020B0502040204020203" pitchFamily="34" charset="0"/>
              </a:rPr>
              <a:t>Error Minimization Culture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Reliable human performance is facilitated within our Companies by </a:t>
            </a:r>
            <a:r>
              <a:rPr lang="en-US" sz="1200" b="1" dirty="0">
                <a:solidFill>
                  <a:schemeClr val="tx1">
                    <a:lumMod val="75000"/>
                    <a:lumOff val="25000"/>
                  </a:schemeClr>
                </a:solidFill>
                <a:latin typeface="Segoe UI" panose="020B0502040204020203" pitchFamily="34" charset="0"/>
                <a:cs typeface="Segoe UI" panose="020B0502040204020203" pitchFamily="34" charset="0"/>
              </a:rPr>
              <a:t>offering optimal working </a:t>
            </a:r>
            <a:r>
              <a:rPr lang="en-US" sz="1200" dirty="0">
                <a:solidFill>
                  <a:schemeClr val="tx1">
                    <a:lumMod val="75000"/>
                    <a:lumOff val="25000"/>
                  </a:schemeClr>
                </a:solidFill>
                <a:latin typeface="Segoe UI" panose="020B0502040204020203" pitchFamily="34" charset="0"/>
                <a:cs typeface="Segoe UI" panose="020B0502040204020203" pitchFamily="34" charset="0"/>
              </a:rPr>
              <a:t>conditions to minimize error and decrease the risk for human failure.</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 constantly strive </a:t>
            </a:r>
            <a:r>
              <a:rPr lang="en-US" sz="1200" b="1" dirty="0">
                <a:solidFill>
                  <a:schemeClr val="tx1">
                    <a:lumMod val="75000"/>
                    <a:lumOff val="25000"/>
                  </a:schemeClr>
                </a:solidFill>
                <a:latin typeface="Segoe UI" panose="020B0502040204020203" pitchFamily="34" charset="0"/>
                <a:cs typeface="Segoe UI" panose="020B0502040204020203" pitchFamily="34" charset="0"/>
              </a:rPr>
              <a:t>to understand why our people do what they do and what drives their actions. </a:t>
            </a:r>
            <a:r>
              <a:rPr lang="en-US" sz="1200" dirty="0">
                <a:solidFill>
                  <a:schemeClr val="tx1">
                    <a:lumMod val="75000"/>
                    <a:lumOff val="25000"/>
                  </a:schemeClr>
                </a:solidFill>
                <a:latin typeface="Segoe UI" panose="020B0502040204020203" pitchFamily="34" charset="0"/>
                <a:cs typeface="Segoe UI" panose="020B0502040204020203" pitchFamily="34" charset="0"/>
              </a:rPr>
              <a:t>This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GB" sz="1200" dirty="0">
                <a:solidFill>
                  <a:schemeClr val="tx1">
                    <a:lumMod val="75000"/>
                    <a:lumOff val="25000"/>
                  </a:schemeClr>
                </a:solidFill>
                <a:latin typeface="Segoe UI" panose="020B0502040204020203" pitchFamily="34" charset="0"/>
                <a:cs typeface="Segoe UI" panose="020B0502040204020203" pitchFamily="34" charset="0"/>
              </a:rPr>
              <a:t>drives our risk management and focus our efforts and resources on the most significant lessons learnt and risks we identify.</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99569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materially reduce risk to our personnel, third parties, environment and assets we</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marL="342900" indent="-342900" algn="just">
              <a:lnSpc>
                <a:spcPts val="1400"/>
              </a:lnSpc>
              <a:buFont typeface="+mj-lt"/>
              <a:buAutoNum type="arabicPeriod"/>
              <a:tabLst>
                <a:tab pos="540385" algn="l"/>
              </a:tabLst>
            </a:pPr>
            <a:r>
              <a:rPr lang="en-GB" sz="1200" dirty="0">
                <a:solidFill>
                  <a:schemeClr val="tx1">
                    <a:lumMod val="75000"/>
                    <a:lumOff val="25000"/>
                  </a:schemeClr>
                </a:solidFill>
                <a:latin typeface="Segoe UI" panose="020B0502040204020203" pitchFamily="34" charset="0"/>
                <a:cs typeface="Segoe UI" panose="020B0502040204020203" pitchFamily="34" charset="0"/>
              </a:rPr>
              <a:t>Lead and shape our cultures.</a:t>
            </a:r>
          </a:p>
          <a:p>
            <a:pPr marL="342900" indent="-342900" algn="just">
              <a:lnSpc>
                <a:spcPts val="1400"/>
              </a:lnSpc>
              <a:buFont typeface="+mj-lt"/>
              <a:buAutoNum type="arabicPeriod"/>
              <a:tabLst>
                <a:tab pos="540385" algn="l"/>
              </a:tabLst>
            </a:pPr>
            <a:r>
              <a:rPr lang="en-GB" sz="1200" dirty="0">
                <a:solidFill>
                  <a:schemeClr val="tx1">
                    <a:lumMod val="75000"/>
                    <a:lumOff val="25000"/>
                  </a:schemeClr>
                </a:solidFill>
                <a:latin typeface="Segoe UI" panose="020B0502040204020203" pitchFamily="34" charset="0"/>
                <a:cs typeface="Segoe UI" panose="020B0502040204020203" pitchFamily="34" charset="0"/>
              </a:rPr>
              <a:t>Promote well executed tasks and procedures.</a:t>
            </a:r>
          </a:p>
          <a:p>
            <a:pPr marL="342900" indent="-342900" algn="just">
              <a:lnSpc>
                <a:spcPts val="1400"/>
              </a:lnSpc>
              <a:buFont typeface="+mj-lt"/>
              <a:buAutoNum type="arabicPeriod"/>
              <a:tabLst>
                <a:tab pos="540385" algn="l"/>
              </a:tabLst>
            </a:pPr>
            <a:r>
              <a:rPr lang="en-GB" sz="1200" dirty="0">
                <a:solidFill>
                  <a:schemeClr val="tx1">
                    <a:lumMod val="75000"/>
                    <a:lumOff val="25000"/>
                  </a:schemeClr>
                </a:solidFill>
                <a:latin typeface="Segoe UI" panose="020B0502040204020203" pitchFamily="34" charset="0"/>
                <a:cs typeface="Segoe UI" panose="020B0502040204020203" pitchFamily="34" charset="0"/>
              </a:rPr>
              <a:t>Provide well designed equipment and controls.</a:t>
            </a:r>
          </a:p>
          <a:p>
            <a:pPr marL="342900" indent="-342900" algn="just">
              <a:lnSpc>
                <a:spcPts val="1400"/>
              </a:lnSpc>
              <a:buFont typeface="+mj-lt"/>
              <a:buAutoNum type="arabicPeriod"/>
              <a:tabLst>
                <a:tab pos="540385" algn="l"/>
              </a:tabLst>
            </a:pPr>
            <a:r>
              <a:rPr lang="en-GB" sz="1200" dirty="0">
                <a:solidFill>
                  <a:schemeClr val="tx1">
                    <a:lumMod val="75000"/>
                    <a:lumOff val="25000"/>
                  </a:schemeClr>
                </a:solidFill>
                <a:latin typeface="Segoe UI" panose="020B0502040204020203" pitchFamily="34" charset="0"/>
                <a:cs typeface="Segoe UI" panose="020B0502040204020203" pitchFamily="34" charset="0"/>
              </a:rPr>
              <a:t>Build capacity and skills of our personnel to respond to emerging situations.</a:t>
            </a:r>
          </a:p>
          <a:p>
            <a:pPr marL="342900" indent="-342900" algn="just">
              <a:lnSpc>
                <a:spcPts val="1400"/>
              </a:lnSpc>
              <a:buFont typeface="+mj-lt"/>
              <a:buAutoNum type="arabicPeriod"/>
              <a:tabLst>
                <a:tab pos="540385" algn="l"/>
              </a:tabLst>
            </a:pPr>
            <a:r>
              <a:rPr lang="en-GB" sz="1200" dirty="0">
                <a:solidFill>
                  <a:schemeClr val="tx1">
                    <a:lumMod val="75000"/>
                    <a:lumOff val="25000"/>
                  </a:schemeClr>
                </a:solidFill>
                <a:latin typeface="Segoe UI" panose="020B0502040204020203" pitchFamily="34" charset="0"/>
                <a:cs typeface="Segoe UI" panose="020B0502040204020203" pitchFamily="34" charset="0"/>
              </a:rPr>
              <a:t>We learn before and after things go wrong.</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fontAlgn="base"/>
            <a:r>
              <a:rPr lang="en-GB" sz="1200" b="1" dirty="0">
                <a:solidFill>
                  <a:srgbClr val="103454"/>
                </a:solidFill>
                <a:latin typeface="Segoe UI" panose="020B0502040204020203" pitchFamily="34" charset="0"/>
                <a:cs typeface="Segoe UI" panose="020B0502040204020203" pitchFamily="34" charset="0"/>
              </a:rPr>
              <a:t>We daily assess and determine the safer and most effective way to operate.</a:t>
            </a:r>
            <a:endParaRPr lang="en-GB" sz="1200" dirty="0">
              <a:solidFill>
                <a:srgbClr val="103454"/>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779AA7E6-8929-A2D2-2058-FC176640CA38}"/>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Human Factors Management</a:t>
            </a:r>
          </a:p>
        </p:txBody>
      </p:sp>
    </p:spTree>
    <p:extLst>
      <p:ext uri="{BB962C8B-B14F-4D97-AF65-F5344CB8AC3E}">
        <p14:creationId xmlns:p14="http://schemas.microsoft.com/office/powerpoint/2010/main" val="3322392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FE7D8-F33A-6774-EB20-07EB4C111E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
          <a:stretch/>
        </p:blipFill>
        <p:spPr>
          <a:xfrm>
            <a:off x="-23895" y="-30631"/>
            <a:ext cx="12219288" cy="1935534"/>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5207" y="-26135"/>
            <a:ext cx="12197207"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B2390779-CC0B-FD46-ADB1-7072DB3847FA}"/>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874DD9DC-79D0-3F49-B0FF-D0940D18BB57}"/>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B7B2830-4FB8-4045-BC13-7E02803458D4}"/>
              </a:ext>
            </a:extLst>
          </p:cNvPr>
          <p:cNvSpPr/>
          <p:nvPr/>
        </p:nvSpPr>
        <p:spPr>
          <a:xfrm>
            <a:off x="7525366" y="2209392"/>
            <a:ext cx="4523362"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Company policy on Human Factors along with a commitment that the company plans to implement this policy.</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p:txBody>
      </p:sp>
      <p:cxnSp>
        <p:nvCxnSpPr>
          <p:cNvPr id="19" name="Straight Connector 18">
            <a:extLst>
              <a:ext uri="{FF2B5EF4-FFF2-40B4-BE49-F238E27FC236}">
                <a16:creationId xmlns:a16="http://schemas.microsoft.com/office/drawing/2014/main" id="{73D5557C-7BD2-D342-A6F7-B792B817C524}"/>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C0F3DF4-ECC3-4949-83FA-7DFBA9966ABF}"/>
              </a:ext>
            </a:extLst>
          </p:cNvPr>
          <p:cNvSpPr/>
          <p:nvPr/>
        </p:nvSpPr>
        <p:spPr>
          <a:xfrm>
            <a:off x="7570230" y="4824227"/>
            <a:ext cx="457258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Methods, tools and training (Human Factors, Error Typology, etc.)  to assess the underlying conditions that shape human performance in safety-critical tasks.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2B53EBC9-D3B0-2142-8838-7F661468C2C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06F7D1B-6E7D-144D-9C3E-8CF205A99525}"/>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24DF44E6-6FC8-EB43-8173-F74143BB7A30}"/>
              </a:ext>
            </a:extLst>
          </p:cNvPr>
          <p:cNvSpPr/>
          <p:nvPr/>
        </p:nvSpPr>
        <p:spPr>
          <a:xfrm>
            <a:off x="7570230" y="3502914"/>
            <a:ext cx="4523362"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Human Factors, Safety Culture and Organizational Culture Concepts are defined within the Safety Management System.</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C2160DC2-37CD-9046-9449-C875D48A1E90}"/>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E82910D-6330-6243-9F6F-7518EB760DD3}"/>
              </a:ext>
            </a:extLst>
          </p:cNvPr>
          <p:cNvSpPr/>
          <p:nvPr/>
        </p:nvSpPr>
        <p:spPr>
          <a:xfrm>
            <a:off x="7525366" y="6129786"/>
            <a:ext cx="4507717"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Error Risk Management, Job Hazard Analysis, Error Risk Minimization, Task Risk Assessment (TRA) procedures are in place.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B141A195-76F1-9B4F-A9DE-9B956008F2B4}"/>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B34D292-A28E-4E42-8FC9-09D7DA77083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5B25A-900B-D047-AEEF-0594C142311C}"/>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D01288B-037B-DA4F-AA9F-A812FA38D878}"/>
              </a:ext>
            </a:extLst>
          </p:cNvPr>
          <p:cNvSpPr/>
          <p:nvPr/>
        </p:nvSpPr>
        <p:spPr>
          <a:xfrm>
            <a:off x="134654" y="2855899"/>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Company’s Core Values/Vision/Mission are enhanced to include Human Factors and human performance related elements.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AAB802EC-193F-CE49-9432-778A55F67A0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8169CDB2-9C85-7247-AB60-63AC9714310A}"/>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550909D5-8D73-5C43-84DA-3850508690B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4201958-076C-2944-9B41-4B1925B4A53A}"/>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4249DCC1-5F95-A847-94E2-CA7622AA5EA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5" name="Freeform 34">
            <a:extLst>
              <a:ext uri="{FF2B5EF4-FFF2-40B4-BE49-F238E27FC236}">
                <a16:creationId xmlns:a16="http://schemas.microsoft.com/office/drawing/2014/main" id="{CE063916-A45E-CA4E-9E98-925AD04E9CE0}"/>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7ADB4527-A8CE-C64A-B497-BF5E425A256C}"/>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E7AE1F1A-C737-4547-85D9-E1497C64317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529AF165-3B31-A341-9CAD-08070FB77473}"/>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9" name="Group 38">
            <a:extLst>
              <a:ext uri="{FF2B5EF4-FFF2-40B4-BE49-F238E27FC236}">
                <a16:creationId xmlns:a16="http://schemas.microsoft.com/office/drawing/2014/main" id="{C7C0C13B-908B-AA42-A967-61EBCCD4BB22}"/>
              </a:ext>
            </a:extLst>
          </p:cNvPr>
          <p:cNvGrpSpPr/>
          <p:nvPr/>
        </p:nvGrpSpPr>
        <p:grpSpPr>
          <a:xfrm>
            <a:off x="6559823" y="5962570"/>
            <a:ext cx="842841" cy="831472"/>
            <a:chOff x="6427961" y="5218442"/>
            <a:chExt cx="1090878" cy="1090878"/>
          </a:xfrm>
          <a:solidFill>
            <a:srgbClr val="113454"/>
          </a:solidFill>
          <a:effectLst/>
        </p:grpSpPr>
        <p:sp>
          <p:nvSpPr>
            <p:cNvPr id="40" name="Oval 39">
              <a:extLst>
                <a:ext uri="{FF2B5EF4-FFF2-40B4-BE49-F238E27FC236}">
                  <a16:creationId xmlns:a16="http://schemas.microsoft.com/office/drawing/2014/main" id="{5D4E4BC2-837D-584C-A5F6-D67D465F46C6}"/>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41" name="Group 40">
              <a:extLst>
                <a:ext uri="{FF2B5EF4-FFF2-40B4-BE49-F238E27FC236}">
                  <a16:creationId xmlns:a16="http://schemas.microsoft.com/office/drawing/2014/main" id="{537579A8-0DBE-1848-9ADC-F4755B89004F}"/>
                </a:ext>
              </a:extLst>
            </p:cNvPr>
            <p:cNvGrpSpPr/>
            <p:nvPr/>
          </p:nvGrpSpPr>
          <p:grpSpPr>
            <a:xfrm>
              <a:off x="6737657" y="5533773"/>
              <a:ext cx="480386" cy="480093"/>
              <a:chOff x="3500438" y="1303338"/>
              <a:chExt cx="5207000" cy="5203826"/>
            </a:xfrm>
            <a:grpFill/>
          </p:grpSpPr>
          <p:sp>
            <p:nvSpPr>
              <p:cNvPr id="42" name="Freeform 11">
                <a:extLst>
                  <a:ext uri="{FF2B5EF4-FFF2-40B4-BE49-F238E27FC236}">
                    <a16:creationId xmlns:a16="http://schemas.microsoft.com/office/drawing/2014/main" id="{5DE92EF1-816B-5E49-96C4-C4752A3BD5C0}"/>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43" name="Freeform 12">
                <a:extLst>
                  <a:ext uri="{FF2B5EF4-FFF2-40B4-BE49-F238E27FC236}">
                    <a16:creationId xmlns:a16="http://schemas.microsoft.com/office/drawing/2014/main" id="{22DDBCAD-3532-AF46-9843-ACE0A03447A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44" name="Group 43">
            <a:extLst>
              <a:ext uri="{FF2B5EF4-FFF2-40B4-BE49-F238E27FC236}">
                <a16:creationId xmlns:a16="http://schemas.microsoft.com/office/drawing/2014/main" id="{01CE81EA-C033-7543-BCBC-DEAC17F9F50A}"/>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372C8FD8-7375-3B46-9EC7-8F8ED4B99278}"/>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35A1D0C-367B-A74B-906C-36F6FF10394B}"/>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97BE3AC1-0663-D64D-B20B-FFA90EE9A561}"/>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10B60352-8A85-7D4B-AA92-F6B6CB3D1661}"/>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1A616B03-A7AD-F24B-842A-5A1AE07E1B3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5D6ACBC7-F118-F24C-B402-8B0B71C2DAA8}"/>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5520CA7F-D68C-8842-84BF-5AA20AB4C01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898EC20F-8DC7-3447-8A05-F46042218995}"/>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1DB1D84C-4207-8F48-AE6A-DA17F278725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83F91A9-34EF-5744-81C1-D7AEA3D5CE59}"/>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2AABB984-15A7-6349-BDC6-045A9FCEE9D3}"/>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30728099-A171-9145-B510-58BD6EEE5E5F}"/>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A02BCB80-A42B-7C4A-BE04-5DC40E5C9C1B}"/>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87B9929C-DB30-C64D-8212-0F86CB2EBEB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ECD105B2-6BEE-6B40-94BE-063C2F4569E5}"/>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E12F45A4-5210-6149-AD9D-CD9F36040868}"/>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6084A57B-5C9E-6042-A150-A1639F03AE15}"/>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51A41186-9499-F044-8B09-BB3283FBF065}"/>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8E013001-72CA-474D-A35F-9D27D725DFBB}"/>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D1549082-8D00-F742-91BE-F589DD2EA808}"/>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5E419EBB-368B-C144-B514-413E2E19A48F}"/>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076C1B12-5DB4-2346-ABB2-4C3D6CEC3217}"/>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9EB42473-C9E4-A54B-9810-286AAE7A842F}"/>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3CB5FC47-DAC3-B342-BAA2-AD1F3747374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D796E853-A2EA-5549-BDEE-634DA9AEEED5}"/>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6E458432-CEAD-DC4E-BE1E-69F3400A47E9}"/>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3CF63FB3-1126-5443-BF6A-959A31651F9C}"/>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8F3064F9-FA9F-0F49-AA6D-6347E31A96DA}"/>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3" name="TextBox 72">
            <a:extLst>
              <a:ext uri="{FF2B5EF4-FFF2-40B4-BE49-F238E27FC236}">
                <a16:creationId xmlns:a16="http://schemas.microsoft.com/office/drawing/2014/main" id="{34F442A7-82ED-3E4B-A189-6D51D160E8A8}"/>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79" name="Rectangle 78">
            <a:extLst>
              <a:ext uri="{FF2B5EF4-FFF2-40B4-BE49-F238E27FC236}">
                <a16:creationId xmlns:a16="http://schemas.microsoft.com/office/drawing/2014/main" id="{0E7EC709-45D9-ED49-BCB3-FB90F5E3606C}"/>
              </a:ext>
            </a:extLst>
          </p:cNvPr>
          <p:cNvSpPr/>
          <p:nvPr/>
        </p:nvSpPr>
        <p:spPr>
          <a:xfrm>
            <a:off x="122731" y="5555519"/>
            <a:ext cx="4685244" cy="276999"/>
          </a:xfrm>
          <a:prstGeom prst="rect">
            <a:avLst/>
          </a:prstGeom>
          <a:effectLst/>
        </p:spPr>
        <p:txBody>
          <a:bodyPr wrap="square">
            <a:spAutoFit/>
          </a:bodyPr>
          <a:lstStyle/>
          <a:p>
            <a:pPr algn="just"/>
            <a:r>
              <a:rPr lang="en-US" sz="1200" dirty="0" err="1">
                <a:solidFill>
                  <a:schemeClr val="tx1">
                    <a:lumMod val="75000"/>
                    <a:lumOff val="25000"/>
                  </a:schemeClr>
                </a:solidFill>
                <a:latin typeface="Segoe UI" panose="020B0502040204020203" pitchFamily="34" charset="0"/>
                <a:cs typeface="Segoe UI" panose="020B0502040204020203" pitchFamily="34" charset="0"/>
              </a:rPr>
              <a:t>Behavioural</a:t>
            </a:r>
            <a:r>
              <a:rPr lang="en-US" sz="1200" dirty="0">
                <a:solidFill>
                  <a:schemeClr val="tx1">
                    <a:lumMod val="75000"/>
                    <a:lumOff val="25000"/>
                  </a:schemeClr>
                </a:solidFill>
                <a:latin typeface="Segoe UI" panose="020B0502040204020203" pitchFamily="34" charset="0"/>
                <a:cs typeface="Segoe UI" panose="020B0502040204020203" pitchFamily="34" charset="0"/>
              </a:rPr>
              <a:t> Based Safety procedure and training.</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7" name="Rectangle 76">
            <a:extLst>
              <a:ext uri="{FF2B5EF4-FFF2-40B4-BE49-F238E27FC236}">
                <a16:creationId xmlns:a16="http://schemas.microsoft.com/office/drawing/2014/main" id="{DB9510A7-974C-994C-BF45-464F5F95C64E}"/>
              </a:ext>
            </a:extLst>
          </p:cNvPr>
          <p:cNvSpPr/>
          <p:nvPr/>
        </p:nvSpPr>
        <p:spPr>
          <a:xfrm>
            <a:off x="165732" y="4268337"/>
            <a:ext cx="4523362" cy="276999"/>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Human Factors representatives onboard.</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02AF1A2-5FEA-8A77-96DF-DCB408D9D12C}"/>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Human Factors Management</a:t>
            </a:r>
          </a:p>
        </p:txBody>
      </p:sp>
    </p:spTree>
    <p:extLst>
      <p:ext uri="{BB962C8B-B14F-4D97-AF65-F5344CB8AC3E}">
        <p14:creationId xmlns:p14="http://schemas.microsoft.com/office/powerpoint/2010/main" val="2110811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B8642-0B0F-BF32-667B-80D4679801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
          <a:stretch/>
        </p:blipFill>
        <p:spPr>
          <a:xfrm>
            <a:off x="-23895" y="-30631"/>
            <a:ext cx="12219288" cy="1935534"/>
          </a:xfrm>
          <a:prstGeom prst="rect">
            <a:avLst/>
          </a:prstGeom>
        </p:spPr>
      </p:pic>
      <p:sp>
        <p:nvSpPr>
          <p:cNvPr id="80" name="Rectangle 79">
            <a:extLst>
              <a:ext uri="{FF2B5EF4-FFF2-40B4-BE49-F238E27FC236}">
                <a16:creationId xmlns:a16="http://schemas.microsoft.com/office/drawing/2014/main" id="{E3383921-57B9-A083-E106-BFE408C0CFA2}"/>
              </a:ext>
            </a:extLst>
          </p:cNvPr>
          <p:cNvSpPr/>
          <p:nvPr/>
        </p:nvSpPr>
        <p:spPr>
          <a:xfrm>
            <a:off x="-5207" y="-26135"/>
            <a:ext cx="12197207" cy="194371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C5B47E4D-346B-434C-AD61-496F005EC849}"/>
              </a:ext>
            </a:extLst>
          </p:cNvPr>
          <p:cNvSpPr/>
          <p:nvPr/>
        </p:nvSpPr>
        <p:spPr>
          <a:xfrm>
            <a:off x="3889" y="1908569"/>
            <a:ext cx="12179014" cy="491677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E7B6A254-A83E-454C-AD65-2F59C3E9B4B6}"/>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AA436-6EEA-9342-8E13-DA11689F4362}"/>
              </a:ext>
            </a:extLst>
          </p:cNvPr>
          <p:cNvSpPr/>
          <p:nvPr/>
        </p:nvSpPr>
        <p:spPr>
          <a:xfrm>
            <a:off x="7545647" y="2091364"/>
            <a:ext cx="4572585" cy="830997"/>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Human Factors Development role to be responsible for understanding and implementing Human Factors is established. Relevant accountabilities, objectives and minimum requirements are in place.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08D565C3-5ED8-8543-949D-7B6DD6B194A9}"/>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E9883AB-E2BE-B84F-94CD-B7B79D9AE660}"/>
              </a:ext>
            </a:extLst>
          </p:cNvPr>
          <p:cNvSpPr/>
          <p:nvPr/>
        </p:nvSpPr>
        <p:spPr>
          <a:xfrm>
            <a:off x="7533984" y="4766051"/>
            <a:ext cx="4523362"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Incident investigators’ competence in Human Factors is build.  The independence of investigators’ recommendations from Company management is evident.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4B37F18-0D16-ED44-9852-74DDE7C6DB12}"/>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5DF77-8FB6-2F42-B124-88BE97F29DFF}"/>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C7ABADBD-0B01-DD4C-BCE6-54DE485C2BEC}"/>
              </a:ext>
            </a:extLst>
          </p:cNvPr>
          <p:cNvSpPr/>
          <p:nvPr/>
        </p:nvSpPr>
        <p:spPr>
          <a:xfrm>
            <a:off x="7545647" y="3618332"/>
            <a:ext cx="4523362"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Performance Influencing Factors (PIFs) are defined and monitored.</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98F97EB4-4DF6-CB48-A3DE-CD66B3CAB7B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7A36D5-A92F-FE4A-969E-CB685DA6F6DB}"/>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30E33E-A8D8-CB45-AEE6-E32CCED5090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33ADDE-C789-5544-930F-C14586AB167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0571E6-5A60-6846-8C17-9DF39614D1C7}"/>
              </a:ext>
            </a:extLst>
          </p:cNvPr>
          <p:cNvSpPr/>
          <p:nvPr/>
        </p:nvSpPr>
        <p:spPr>
          <a:xfrm>
            <a:off x="151403" y="2684147"/>
            <a:ext cx="4685244" cy="868251"/>
          </a:xfrm>
          <a:prstGeom prst="rect">
            <a:avLst/>
          </a:prstGeom>
          <a:effectLst/>
        </p:spPr>
        <p:txBody>
          <a:bodyPr wrap="square">
            <a:spAutoFit/>
          </a:bodyPr>
          <a:lstStyle/>
          <a:p>
            <a:pPr algn="just">
              <a:lnSpc>
                <a:spcPct val="107000"/>
              </a:lnSpc>
              <a:spcAft>
                <a:spcPts val="600"/>
              </a:spcAft>
            </a:pPr>
            <a:r>
              <a:rPr lang="en-US" sz="1200" dirty="0">
                <a:solidFill>
                  <a:schemeClr val="tx1">
                    <a:lumMod val="75000"/>
                    <a:lumOff val="25000"/>
                  </a:schemeClr>
                </a:solidFill>
                <a:latin typeface="Segoe UI" panose="020B0502040204020203" pitchFamily="34" charset="0"/>
                <a:cs typeface="Segoe UI" panose="020B0502040204020203" pitchFamily="34" charset="0"/>
              </a:rPr>
              <a:t>Interdepartmental Human Factors &amp; Organizational Culture Group (HFOG) to support the Human Factors Development role is established. Evidence of periodic meeting minutes, action plans and follow up are available.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0" name="Freeform 29">
            <a:extLst>
              <a:ext uri="{FF2B5EF4-FFF2-40B4-BE49-F238E27FC236}">
                <a16:creationId xmlns:a16="http://schemas.microsoft.com/office/drawing/2014/main" id="{323FC31C-ED5B-E84B-BE6C-1A6016CB4B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A491F6E-B7A7-9644-86BB-E06971DE06B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41EAE248-9CE8-984C-8E65-33468D1CDDC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88CF6C4-62FA-4A4C-91F5-937208010B2B}"/>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6BB65F3E-376B-B340-A8D2-0949D3DD2B6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A6044BE-55E9-AE4A-8169-C592BC05D6E4}"/>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D5AC82D1-D25E-0641-8D52-62602AB9C49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8543891E-C8CF-0648-A368-47D619FF09BE}"/>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4" name="Group 43">
            <a:extLst>
              <a:ext uri="{FF2B5EF4-FFF2-40B4-BE49-F238E27FC236}">
                <a16:creationId xmlns:a16="http://schemas.microsoft.com/office/drawing/2014/main" id="{FA57E005-4978-DB4C-A233-7C618908417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7CF9A5E-0091-B741-B2A6-408A4D9D37D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DA6F7E8-3E4E-A54A-8643-816914F39C1E}"/>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D05E376C-15AF-7B43-A694-64BDE963469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50EC444-553E-9C4F-9F49-47EDEC317D4E}"/>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A0AD38AB-4011-6A48-B7C5-B8B896A9448C}"/>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602F5E20-F952-1548-AED6-A1AD2628581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4571D8B0-F5D9-934D-A3C5-C30E49BEE96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6982AC19-0FBF-BA4E-8427-A7E36EEEC7CE}"/>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20CEB259-E739-0142-8ACC-54A4249BF110}"/>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1FD13283-4868-784B-9279-26B68835AAF3}"/>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AD7180-2F1B-4D47-B89E-7A00B0663DDA}"/>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A5FF786B-A82D-C941-B4F6-49015840E632}"/>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83572DB2-9C09-9D4C-BD15-C51A9A11A932}"/>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FC074F55-50EB-0240-B9EC-EB22D7F9A3B3}"/>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84463E9A-AFAA-B14D-815F-A0E9E0F9FD93}"/>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FA2A7A7B-B15E-0740-8752-4BA1F1198856}"/>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9915C3B4-B3AE-274B-83E1-A2469F3D92AA}"/>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1B99746C-0B5C-524D-9771-2C0AAA8935E7}"/>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D46CE756-BC46-3841-8013-1EAFAD7AD894}"/>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F52EAE8E-464B-9649-9CB8-8603350E4857}"/>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EF1A674-BEFB-7F43-9D1E-6EBADAFAB7D1}"/>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2427F69-9FC2-6844-BCD7-CBDC46C39FB8}"/>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60855F47-370B-014F-AD4C-5948E260E0A5}"/>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23636F71-B866-2740-8F57-8DA21F5411D4}"/>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449A425F-1FBB-9440-9507-DD7577049DC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4C73CF31-E953-F34A-8C4A-539883E0CD63}"/>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FD74811E-4382-7E4D-A07A-51AFE1EB0356}"/>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sp>
        <p:nvSpPr>
          <p:cNvPr id="72" name="TextBox 71">
            <a:extLst>
              <a:ext uri="{FF2B5EF4-FFF2-40B4-BE49-F238E27FC236}">
                <a16:creationId xmlns:a16="http://schemas.microsoft.com/office/drawing/2014/main" id="{6B0930EA-70FE-2243-BA08-3C3AA51E945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13</a:t>
            </a:r>
          </a:p>
        </p:txBody>
      </p:sp>
      <p:sp>
        <p:nvSpPr>
          <p:cNvPr id="78" name="Rectangle 77">
            <a:extLst>
              <a:ext uri="{FF2B5EF4-FFF2-40B4-BE49-F238E27FC236}">
                <a16:creationId xmlns:a16="http://schemas.microsoft.com/office/drawing/2014/main" id="{921B707E-F1AB-5845-8AAA-12D27D1B9C86}"/>
              </a:ext>
            </a:extLst>
          </p:cNvPr>
          <p:cNvSpPr/>
          <p:nvPr/>
        </p:nvSpPr>
        <p:spPr>
          <a:xfrm>
            <a:off x="134654" y="4297664"/>
            <a:ext cx="4685244" cy="276999"/>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Periodic Independent Human Factors Audits.</a:t>
            </a:r>
          </a:p>
        </p:txBody>
      </p:sp>
      <p:sp>
        <p:nvSpPr>
          <p:cNvPr id="79" name="Rectangle 78">
            <a:extLst>
              <a:ext uri="{FF2B5EF4-FFF2-40B4-BE49-F238E27FC236}">
                <a16:creationId xmlns:a16="http://schemas.microsoft.com/office/drawing/2014/main" id="{1390EF39-20D1-A147-930A-5E741C053531}"/>
              </a:ext>
            </a:extLst>
          </p:cNvPr>
          <p:cNvSpPr/>
          <p:nvPr/>
        </p:nvSpPr>
        <p:spPr>
          <a:xfrm>
            <a:off x="134654" y="5376419"/>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Benchmarking is utilized to compare the Company’s Human Factors management performance against top performers within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/Industry and develop an optimal roadmap of initiatives.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B429886A-6221-0897-6360-3D398BDE6EC8}"/>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Human Factors Management</a:t>
            </a:r>
          </a:p>
        </p:txBody>
      </p:sp>
    </p:spTree>
    <p:extLst>
      <p:ext uri="{BB962C8B-B14F-4D97-AF65-F5344CB8AC3E}">
        <p14:creationId xmlns:p14="http://schemas.microsoft.com/office/powerpoint/2010/main" val="3593759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C893A-9465-6A47-CC36-D4C381E430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9"/>
          <a:stretch/>
        </p:blipFill>
        <p:spPr>
          <a:xfrm>
            <a:off x="-15636" y="-4520"/>
            <a:ext cx="12202424" cy="1950087"/>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0" y="1"/>
            <a:ext cx="12192001" cy="195008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5211" y="1950088"/>
            <a:ext cx="12197211" cy="4924637"/>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We focus on commitment, not compliance</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understand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Safety cannot be consistently improved without specific, data-based feedback.</a:t>
            </a:r>
          </a:p>
          <a:p>
            <a:pPr algn="just"/>
            <a:endParaRPr lang="en-GB" sz="1200" dirty="0">
              <a:solidFill>
                <a:schemeClr val="tx1">
                  <a:lumMod val="75000"/>
                  <a:lumOff val="25000"/>
                </a:schemeClr>
              </a:solidFill>
              <a:highlight>
                <a:srgbClr val="FFFF00"/>
              </a:highlight>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acknowledge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data must be carefully selected to identify, not just accidents and other negative events, but also accomplishments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are </a:t>
            </a:r>
            <a:r>
              <a:rPr lang="en-GB" sz="1200" b="1" dirty="0" err="1">
                <a:solidFill>
                  <a:schemeClr val="tx1">
                    <a:lumMod val="75000"/>
                    <a:lumOff val="25000"/>
                  </a:schemeClr>
                </a:solidFill>
                <a:latin typeface="Segoe UI" panose="020B0502040204020203" pitchFamily="34" charset="0"/>
                <a:cs typeface="Segoe UI" panose="020B0502040204020203" pitchFamily="34" charset="0"/>
              </a:rPr>
              <a:t>skeptical</a:t>
            </a:r>
            <a:r>
              <a:rPr lang="en-GB" sz="1200" b="1" dirty="0">
                <a:solidFill>
                  <a:schemeClr val="tx1">
                    <a:lumMod val="75000"/>
                    <a:lumOff val="25000"/>
                  </a:schemeClr>
                </a:solidFill>
                <a:latin typeface="Segoe UI" panose="020B0502040204020203" pitchFamily="34" charset="0"/>
                <a:cs typeface="Segoe UI" panose="020B0502040204020203" pitchFamily="34" charset="0"/>
              </a:rPr>
              <a:t> of opinions and recommendations, even if they make sense, we always back them up with data </a:t>
            </a:r>
            <a:r>
              <a:rPr lang="en-GB" sz="1200" dirty="0">
                <a:solidFill>
                  <a:schemeClr val="tx1">
                    <a:lumMod val="75000"/>
                    <a:lumOff val="25000"/>
                  </a:schemeClr>
                </a:solidFill>
                <a:latin typeface="Segoe UI" panose="020B0502040204020203" pitchFamily="34" charset="0"/>
                <a:cs typeface="Segoe UI" panose="020B0502040204020203" pitchFamily="34" charset="0"/>
              </a:rPr>
              <a:t>that can be used to target specific Safety Aspects and facilitate continuous improvement.</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3046988"/>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align our Safety improvement approach with our vision</a:t>
            </a:r>
            <a:r>
              <a:rPr lang="en-GB" sz="1200" dirty="0">
                <a:solidFill>
                  <a:schemeClr val="tx1">
                    <a:lumMod val="75000"/>
                    <a:lumOff val="25000"/>
                  </a:schemeClr>
                </a:solidFill>
                <a:latin typeface="Segoe UI" panose="020B0502040204020203" pitchFamily="34" charset="0"/>
                <a:cs typeface="Segoe UI" panose="020B0502040204020203" pitchFamily="34" charset="0"/>
              </a:rPr>
              <a:t> and are careful to integrate </a:t>
            </a:r>
            <a:r>
              <a:rPr lang="en-GB" sz="1200" b="1" dirty="0">
                <a:solidFill>
                  <a:schemeClr val="tx1">
                    <a:lumMod val="75000"/>
                    <a:lumOff val="25000"/>
                  </a:schemeClr>
                </a:solidFill>
                <a:latin typeface="Segoe UI" panose="020B0502040204020203" pitchFamily="34" charset="0"/>
                <a:cs typeface="Segoe UI" panose="020B0502040204020203" pitchFamily="34" charset="0"/>
              </a:rPr>
              <a:t>Safety improvement approaches into one integrated system </a:t>
            </a:r>
            <a:r>
              <a:rPr lang="en-GB" sz="1200" dirty="0">
                <a:solidFill>
                  <a:schemeClr val="tx1">
                    <a:lumMod val="75000"/>
                    <a:lumOff val="25000"/>
                  </a:schemeClr>
                </a:solidFill>
                <a:latin typeface="Segoe UI" panose="020B0502040204020203" pitchFamily="34" charset="0"/>
                <a:cs typeface="Segoe UI" panose="020B0502040204020203" pitchFamily="34" charset="0"/>
              </a:rPr>
              <a:t>that allows employees to speak one language.</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We develop </a:t>
            </a:r>
            <a:r>
              <a:rPr lang="en-US" sz="1200" b="1" dirty="0">
                <a:solidFill>
                  <a:schemeClr val="tx1">
                    <a:lumMod val="75000"/>
                    <a:lumOff val="25000"/>
                  </a:schemeClr>
                </a:solidFill>
                <a:latin typeface="Segoe UI" panose="020B0502040204020203" pitchFamily="34" charset="0"/>
                <a:cs typeface="Segoe UI" panose="020B0502040204020203" pitchFamily="34" charset="0"/>
              </a:rPr>
              <a:t>well-trained incident investigation teams </a:t>
            </a:r>
            <a:r>
              <a:rPr lang="en-US" sz="1200" dirty="0">
                <a:solidFill>
                  <a:schemeClr val="tx1">
                    <a:lumMod val="75000"/>
                    <a:lumOff val="25000"/>
                  </a:schemeClr>
                </a:solidFill>
                <a:latin typeface="Segoe UI" panose="020B0502040204020203" pitchFamily="34" charset="0"/>
                <a:cs typeface="Segoe UI" panose="020B0502040204020203" pitchFamily="34" charset="0"/>
              </a:rPr>
              <a:t>that </a:t>
            </a:r>
            <a:r>
              <a:rPr lang="en-GB" sz="1200" dirty="0">
                <a:solidFill>
                  <a:schemeClr val="tx1">
                    <a:lumMod val="75000"/>
                    <a:lumOff val="25000"/>
                  </a:schemeClr>
                </a:solidFill>
                <a:latin typeface="Segoe UI" panose="020B0502040204020203" pitchFamily="34" charset="0"/>
                <a:cs typeface="Segoe UI" panose="020B0502040204020203" pitchFamily="34" charset="0"/>
              </a:rPr>
              <a:t>understand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real and accurate findings which will eventually help our organizations solve the real problem</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refrain from being overly strict </a:t>
            </a:r>
            <a:r>
              <a:rPr lang="en-GB" sz="1200" dirty="0">
                <a:solidFill>
                  <a:schemeClr val="tx1">
                    <a:lumMod val="75000"/>
                    <a:lumOff val="25000"/>
                  </a:schemeClr>
                </a:solidFill>
                <a:latin typeface="Segoe UI" panose="020B0502040204020203" pitchFamily="34" charset="0"/>
                <a:cs typeface="Segoe UI" panose="020B0502040204020203" pitchFamily="34" charset="0"/>
              </a:rPr>
              <a:t>and create fear on our people for unsafe acts. </a:t>
            </a:r>
            <a:r>
              <a:rPr lang="en-GB" sz="1200" b="1" dirty="0">
                <a:solidFill>
                  <a:schemeClr val="tx1">
                    <a:lumMod val="75000"/>
                    <a:lumOff val="25000"/>
                  </a:schemeClr>
                </a:solidFill>
                <a:latin typeface="Segoe UI" panose="020B0502040204020203" pitchFamily="34" charset="0"/>
                <a:cs typeface="Segoe UI" panose="020B0502040204020203" pitchFamily="34" charset="0"/>
              </a:rPr>
              <a:t>We focus on recognizing and rewarding them for their contribution to Safety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49299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acknowledge that </a:t>
            </a:r>
            <a:r>
              <a:rPr lang="en-GB" sz="1200" b="1" dirty="0">
                <a:solidFill>
                  <a:schemeClr val="tx1">
                    <a:lumMod val="75000"/>
                    <a:lumOff val="25000"/>
                  </a:schemeClr>
                </a:solidFill>
                <a:latin typeface="Segoe UI" panose="020B0502040204020203" pitchFamily="34" charset="0"/>
                <a:cs typeface="Segoe UI" panose="020B0502040204020203" pitchFamily="34" charset="0"/>
              </a:rPr>
              <a:t>complacency is the most dangerous form of hazard</a:t>
            </a:r>
            <a:r>
              <a:rPr lang="en-GB" sz="1200" dirty="0">
                <a:solidFill>
                  <a:schemeClr val="tx1">
                    <a:lumMod val="75000"/>
                    <a:lumOff val="25000"/>
                  </a:schemeClr>
                </a:solidFill>
                <a:latin typeface="Segoe UI" panose="020B0502040204020203" pitchFamily="34" charset="0"/>
                <a:cs typeface="Segoe UI" panose="020B0502040204020203" pitchFamily="34" charset="0"/>
              </a:rPr>
              <a:t>. We promote new techniques on how to be safe at work and remind our people of their role in safety with </a:t>
            </a:r>
            <a:r>
              <a:rPr lang="en-GB" sz="1200" b="1" dirty="0">
                <a:solidFill>
                  <a:schemeClr val="tx1">
                    <a:lumMod val="75000"/>
                    <a:lumOff val="25000"/>
                  </a:schemeClr>
                </a:solidFill>
                <a:latin typeface="Segoe UI" panose="020B0502040204020203" pitchFamily="34" charset="0"/>
                <a:cs typeface="Segoe UI" panose="020B0502040204020203" pitchFamily="34" charset="0"/>
              </a:rPr>
              <a:t>refresher training</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Our</a:t>
            </a:r>
            <a:r>
              <a:rPr lang="en-GB" sz="1200" dirty="0">
                <a:solidFill>
                  <a:schemeClr val="tx1">
                    <a:lumMod val="75000"/>
                    <a:lumOff val="25000"/>
                  </a:schemeClr>
                </a:solidFill>
                <a:latin typeface="Segoe UI" panose="020B0502040204020203" pitchFamily="34" charset="0"/>
                <a:cs typeface="Segoe UI" panose="020B0502040204020203" pitchFamily="34" charset="0"/>
              </a:rPr>
              <a:t> goal is to constantly improve and not just maintain the status quo.</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b="1" dirty="0">
                <a:solidFill>
                  <a:srgbClr val="103454"/>
                </a:solidFill>
                <a:latin typeface="Segoe UI" panose="020B0502040204020203" pitchFamily="34" charset="0"/>
                <a:cs typeface="Segoe UI" panose="020B0502040204020203" pitchFamily="34" charset="0"/>
              </a:rPr>
              <a:t>We </a:t>
            </a:r>
            <a:r>
              <a:rPr lang="en-GB" sz="1200" b="1" dirty="0">
                <a:solidFill>
                  <a:srgbClr val="103454"/>
                </a:solidFill>
                <a:latin typeface="Segoe UI" panose="020B0502040204020203" pitchFamily="34" charset="0"/>
                <a:cs typeface="Segoe UI" panose="020B0502040204020203" pitchFamily="34" charset="0"/>
              </a:rPr>
              <a:t>make sure our people know what happens when they do the right thing and </a:t>
            </a:r>
            <a:r>
              <a:rPr lang="en-US" sz="1200" b="1" dirty="0">
                <a:solidFill>
                  <a:srgbClr val="103454"/>
                </a:solidFill>
                <a:latin typeface="Segoe UI" panose="020B0502040204020203" pitchFamily="34" charset="0"/>
                <a:cs typeface="Segoe UI" panose="020B0502040204020203" pitchFamily="34" charset="0"/>
              </a:rPr>
              <a:t>ensure that they </a:t>
            </a:r>
            <a:r>
              <a:rPr lang="en-GB" sz="1200" b="1" dirty="0">
                <a:solidFill>
                  <a:srgbClr val="103454"/>
                </a:solidFill>
                <a:latin typeface="Segoe UI" panose="020B0502040204020203" pitchFamily="34" charset="0"/>
                <a:cs typeface="Segoe UI" panose="020B0502040204020203" pitchFamily="34" charset="0"/>
              </a:rPr>
              <a:t>know what happens when they don’t.</a:t>
            </a:r>
          </a:p>
        </p:txBody>
      </p:sp>
      <p:sp>
        <p:nvSpPr>
          <p:cNvPr id="2" name="TextBox 1">
            <a:extLst>
              <a:ext uri="{FF2B5EF4-FFF2-40B4-BE49-F238E27FC236}">
                <a16:creationId xmlns:a16="http://schemas.microsoft.com/office/drawing/2014/main" id="{2F42B430-1D73-4023-8390-13A69FD78837}"/>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Safety Performance Improvement</a:t>
            </a:r>
          </a:p>
        </p:txBody>
      </p:sp>
    </p:spTree>
    <p:extLst>
      <p:ext uri="{BB962C8B-B14F-4D97-AF65-F5344CB8AC3E}">
        <p14:creationId xmlns:p14="http://schemas.microsoft.com/office/powerpoint/2010/main" val="398099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D59C9-EC4F-463C-AD8B-71836D60AA41}"/>
              </a:ext>
            </a:extLst>
          </p:cNvPr>
          <p:cNvSpPr txBox="1"/>
          <p:nvPr/>
        </p:nvSpPr>
        <p:spPr>
          <a:xfrm>
            <a:off x="1396207" y="614067"/>
            <a:ext cx="4835917" cy="553998"/>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HOW IT WORKS</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0215" y="1530093"/>
            <a:ext cx="5012544" cy="2400657"/>
          </a:xfrm>
          <a:prstGeom prst="rect">
            <a:avLst/>
          </a:prstGeom>
          <a:noFill/>
        </p:spPr>
        <p:txBody>
          <a:bodyPr wrap="square" lIns="0" tIns="0" rIns="0" b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InterManager’s General Principles of Conduct and Action are not intended to be exhaustive and static, but rather aim </a:t>
            </a:r>
            <a:r>
              <a:rPr lang="en-GB" sz="1200" b="1" dirty="0">
                <a:solidFill>
                  <a:schemeClr val="tx1">
                    <a:lumMod val="75000"/>
                    <a:lumOff val="25000"/>
                  </a:schemeClr>
                </a:solidFill>
                <a:latin typeface="Segoe UI" panose="020B0502040204020203" pitchFamily="34" charset="0"/>
                <a:cs typeface="Segoe UI" panose="020B0502040204020203" pitchFamily="34" charset="0"/>
              </a:rPr>
              <a:t>to address the essential areas of focus and be adaptable.</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They </a:t>
            </a:r>
            <a:r>
              <a:rPr lang="en-GB" sz="1200" b="1" dirty="0">
                <a:solidFill>
                  <a:schemeClr val="tx1">
                    <a:lumMod val="75000"/>
                    <a:lumOff val="25000"/>
                  </a:schemeClr>
                </a:solidFill>
                <a:latin typeface="Segoe UI" panose="020B0502040204020203" pitchFamily="34" charset="0"/>
                <a:cs typeface="Segoe UI" panose="020B0502040204020203" pitchFamily="34" charset="0"/>
              </a:rPr>
              <a:t>may be further complemented in the future by more specific requirements and prerequisites </a:t>
            </a:r>
            <a:r>
              <a:rPr lang="en-GB" sz="1200" dirty="0">
                <a:solidFill>
                  <a:schemeClr val="tx1">
                    <a:lumMod val="75000"/>
                    <a:lumOff val="25000"/>
                  </a:schemeClr>
                </a:solidFill>
                <a:latin typeface="Segoe UI" panose="020B0502040204020203" pitchFamily="34" charset="0"/>
                <a:cs typeface="Segoe UI" panose="020B0502040204020203" pitchFamily="34" charset="0"/>
              </a:rPr>
              <a:t>having regard to current conditions, particular industry demands and social changes, but in any case, without detracting from the core of the general principles.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purpose of this document is to make a </a:t>
            </a:r>
            <a:r>
              <a:rPr lang="en-GB" sz="1200" b="1" dirty="0">
                <a:solidFill>
                  <a:schemeClr val="tx1">
                    <a:lumMod val="75000"/>
                    <a:lumOff val="25000"/>
                  </a:schemeClr>
                </a:solidFill>
                <a:latin typeface="Segoe UI" panose="020B0502040204020203" pitchFamily="34" charset="0"/>
                <a:cs typeface="Segoe UI" panose="020B0502040204020203" pitchFamily="34" charset="0"/>
              </a:rPr>
              <a:t>public statement of the Association’s adherence to the General Principles of Conduct and Action, which applies to all InterManager Members</a:t>
            </a:r>
            <a:r>
              <a:rPr lang="en-GB" sz="1200" dirty="0">
                <a:solidFill>
                  <a:schemeClr val="tx1">
                    <a:lumMod val="75000"/>
                    <a:lumOff val="25000"/>
                  </a:schemeClr>
                </a:solidFill>
                <a:latin typeface="Segoe UI" panose="020B0502040204020203" pitchFamily="34" charset="0"/>
                <a:cs typeface="Segoe UI" panose="020B0502040204020203" pitchFamily="34" charset="0"/>
              </a:rPr>
              <a:t> and constitutes a requirement for belonging to InterManager.</a:t>
            </a:r>
          </a:p>
        </p:txBody>
      </p:sp>
      <p:sp>
        <p:nvSpPr>
          <p:cNvPr id="13" name="Rectangle 12">
            <a:extLst>
              <a:ext uri="{FF2B5EF4-FFF2-40B4-BE49-F238E27FC236}">
                <a16:creationId xmlns:a16="http://schemas.microsoft.com/office/drawing/2014/main" id="{A59AC1F7-88AA-4E4A-8618-C95029F27D6F}"/>
              </a:ext>
            </a:extLst>
          </p:cNvPr>
          <p:cNvSpPr/>
          <p:nvPr/>
        </p:nvSpPr>
        <p:spPr>
          <a:xfrm>
            <a:off x="1390215" y="131830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4" name="Picture 13">
            <a:extLst>
              <a:ext uri="{FF2B5EF4-FFF2-40B4-BE49-F238E27FC236}">
                <a16:creationId xmlns:a16="http://schemas.microsoft.com/office/drawing/2014/main" id="{2E019B10-49E1-864F-BD88-35768F9C6E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8873" y="0"/>
            <a:ext cx="5453126" cy="6858000"/>
          </a:xfrm>
          <a:prstGeom prst="rect">
            <a:avLst/>
          </a:prstGeom>
        </p:spPr>
      </p:pic>
    </p:spTree>
    <p:extLst>
      <p:ext uri="{BB962C8B-B14F-4D97-AF65-F5344CB8AC3E}">
        <p14:creationId xmlns:p14="http://schemas.microsoft.com/office/powerpoint/2010/main" val="1898373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3A79A5-669C-49FD-A30A-E0D3DBF84F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9"/>
          <a:stretch/>
        </p:blipFill>
        <p:spPr>
          <a:xfrm>
            <a:off x="-15636" y="-4520"/>
            <a:ext cx="12202424" cy="1950087"/>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 y="0"/>
            <a:ext cx="12192001" cy="1944125"/>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Freeform 3">
            <a:extLst>
              <a:ext uri="{FF2B5EF4-FFF2-40B4-BE49-F238E27FC236}">
                <a16:creationId xmlns:a16="http://schemas.microsoft.com/office/drawing/2014/main" id="{0C5E8B6D-BAC7-6DA9-BFDF-A296FC844E4A}"/>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C5B47E4D-346B-434C-AD61-496F005EC849}"/>
              </a:ext>
            </a:extLst>
          </p:cNvPr>
          <p:cNvSpPr/>
          <p:nvPr/>
        </p:nvSpPr>
        <p:spPr>
          <a:xfrm>
            <a:off x="0" y="1954759"/>
            <a:ext cx="12179014" cy="491677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E7B6A254-A83E-454C-AD65-2F59C3E9B4B6}"/>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5AA436-6EEA-9342-8E13-DA11689F4362}"/>
              </a:ext>
            </a:extLst>
          </p:cNvPr>
          <p:cNvSpPr/>
          <p:nvPr/>
        </p:nvSpPr>
        <p:spPr>
          <a:xfrm>
            <a:off x="186205" y="5538555"/>
            <a:ext cx="4572585"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Recognition and reward plan for employees’ contribution to Safety.</a:t>
            </a:r>
          </a:p>
        </p:txBody>
      </p:sp>
      <p:cxnSp>
        <p:nvCxnSpPr>
          <p:cNvPr id="19" name="Straight Connector 18">
            <a:extLst>
              <a:ext uri="{FF2B5EF4-FFF2-40B4-BE49-F238E27FC236}">
                <a16:creationId xmlns:a16="http://schemas.microsoft.com/office/drawing/2014/main" id="{08D565C3-5ED8-8543-949D-7B6DD6B194A9}"/>
              </a:ext>
            </a:extLst>
          </p:cNvPr>
          <p:cNvCxnSpPr>
            <a:cxnSpLocks/>
          </p:cNvCxnSpPr>
          <p:nvPr/>
        </p:nvCxnSpPr>
        <p:spPr>
          <a:xfrm>
            <a:off x="7626270" y="3985040"/>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E9883AB-E2BE-B84F-94CD-B7B79D9AE660}"/>
              </a:ext>
            </a:extLst>
          </p:cNvPr>
          <p:cNvSpPr/>
          <p:nvPr/>
        </p:nvSpPr>
        <p:spPr>
          <a:xfrm>
            <a:off x="7551452" y="3135148"/>
            <a:ext cx="4557268"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Benchmarking is utilized to compare the Company’s Safety Culture improvement against top performers within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/Industry and develop an optimal roadmap of initiatives.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1" name="Straight Connector 20">
            <a:extLst>
              <a:ext uri="{FF2B5EF4-FFF2-40B4-BE49-F238E27FC236}">
                <a16:creationId xmlns:a16="http://schemas.microsoft.com/office/drawing/2014/main" id="{14B37F18-0D16-ED44-9852-74DDE7C6DB12}"/>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75DF77-8FB6-2F42-B124-88BE97F29DFF}"/>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C7ABADBD-0B01-DD4C-BCE6-54DE485C2BEC}"/>
              </a:ext>
            </a:extLst>
          </p:cNvPr>
          <p:cNvSpPr/>
          <p:nvPr/>
        </p:nvSpPr>
        <p:spPr>
          <a:xfrm>
            <a:off x="7511741" y="2111976"/>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Safety Culture KPIs are defined and reviewed periodically. Relevant improvement actions plan tackle subpar performance and facilitate improvement.</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4" name="Straight Connector 23">
            <a:extLst>
              <a:ext uri="{FF2B5EF4-FFF2-40B4-BE49-F238E27FC236}">
                <a16:creationId xmlns:a16="http://schemas.microsoft.com/office/drawing/2014/main" id="{98F97EB4-4DF6-CB48-A3DE-CD66B3CAB7B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7A36D5-A92F-FE4A-969E-CB685DA6F6DB}"/>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30E33E-A8D8-CB45-AEE6-E32CCED50905}"/>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33ADDE-C789-5544-930F-C14586AB1676}"/>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A0571E6-5A60-6846-8C17-9DF39614D1C7}"/>
              </a:ext>
            </a:extLst>
          </p:cNvPr>
          <p:cNvSpPr/>
          <p:nvPr/>
        </p:nvSpPr>
        <p:spPr>
          <a:xfrm>
            <a:off x="175102" y="4114408"/>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Company’s leaders are willing to act as ”Mentors” to other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 to promote Safety within the association. They are equally willing to receive mentoring form others.</a:t>
            </a:r>
          </a:p>
        </p:txBody>
      </p:sp>
      <p:sp>
        <p:nvSpPr>
          <p:cNvPr id="30" name="Freeform 29">
            <a:extLst>
              <a:ext uri="{FF2B5EF4-FFF2-40B4-BE49-F238E27FC236}">
                <a16:creationId xmlns:a16="http://schemas.microsoft.com/office/drawing/2014/main" id="{323FC31C-ED5B-E84B-BE6C-1A6016CB4B09}"/>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EA491F6E-B7A7-9644-86BB-E06971DE06B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2" name="Freeform 31">
            <a:extLst>
              <a:ext uri="{FF2B5EF4-FFF2-40B4-BE49-F238E27FC236}">
                <a16:creationId xmlns:a16="http://schemas.microsoft.com/office/drawing/2014/main" id="{41EAE248-9CE8-984C-8E65-33468D1CDDCB}"/>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3" name="Freeform 32">
            <a:extLst>
              <a:ext uri="{FF2B5EF4-FFF2-40B4-BE49-F238E27FC236}">
                <a16:creationId xmlns:a16="http://schemas.microsoft.com/office/drawing/2014/main" id="{888CF6C4-62FA-4A4C-91F5-937208010B2B}"/>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4" name="Freeform 33">
            <a:extLst>
              <a:ext uri="{FF2B5EF4-FFF2-40B4-BE49-F238E27FC236}">
                <a16:creationId xmlns:a16="http://schemas.microsoft.com/office/drawing/2014/main" id="{6BB65F3E-376B-B340-A8D2-0949D3DD2B66}"/>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BA6044BE-55E9-AE4A-8169-C592BC05D6E4}"/>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D5AC82D1-D25E-0641-8D52-62602AB9C497}"/>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8543891E-C8CF-0648-A368-47D619FF09BE}"/>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44" name="Group 43">
            <a:extLst>
              <a:ext uri="{FF2B5EF4-FFF2-40B4-BE49-F238E27FC236}">
                <a16:creationId xmlns:a16="http://schemas.microsoft.com/office/drawing/2014/main" id="{FA57E005-4978-DB4C-A233-7C6189084173}"/>
              </a:ext>
            </a:extLst>
          </p:cNvPr>
          <p:cNvGrpSpPr/>
          <p:nvPr/>
        </p:nvGrpSpPr>
        <p:grpSpPr>
          <a:xfrm>
            <a:off x="6559824" y="4647134"/>
            <a:ext cx="842841" cy="831472"/>
            <a:chOff x="6427962" y="3903006"/>
            <a:chExt cx="1090878" cy="1090878"/>
          </a:xfrm>
          <a:solidFill>
            <a:srgbClr val="176AAE"/>
          </a:solidFill>
          <a:effectLst/>
        </p:grpSpPr>
        <p:sp>
          <p:nvSpPr>
            <p:cNvPr id="45" name="Oval 44">
              <a:extLst>
                <a:ext uri="{FF2B5EF4-FFF2-40B4-BE49-F238E27FC236}">
                  <a16:creationId xmlns:a16="http://schemas.microsoft.com/office/drawing/2014/main" id="{87CF9A5E-0091-B741-B2A6-408A4D9D37D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6" name="Group 45">
              <a:extLst>
                <a:ext uri="{FF2B5EF4-FFF2-40B4-BE49-F238E27FC236}">
                  <a16:creationId xmlns:a16="http://schemas.microsoft.com/office/drawing/2014/main" id="{FDA6F7E8-3E4E-A54A-8643-816914F39C1E}"/>
                </a:ext>
              </a:extLst>
            </p:cNvPr>
            <p:cNvGrpSpPr/>
            <p:nvPr/>
          </p:nvGrpSpPr>
          <p:grpSpPr>
            <a:xfrm>
              <a:off x="6696203" y="4286992"/>
              <a:ext cx="554398" cy="322906"/>
              <a:chOff x="1127125" y="4879975"/>
              <a:chExt cx="7307263" cy="4256087"/>
            </a:xfrm>
            <a:grpFill/>
          </p:grpSpPr>
          <p:sp>
            <p:nvSpPr>
              <p:cNvPr id="47" name="Freeform 17">
                <a:extLst>
                  <a:ext uri="{FF2B5EF4-FFF2-40B4-BE49-F238E27FC236}">
                    <a16:creationId xmlns:a16="http://schemas.microsoft.com/office/drawing/2014/main" id="{D05E376C-15AF-7B43-A694-64BDE963469C}"/>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18">
                <a:extLst>
                  <a:ext uri="{FF2B5EF4-FFF2-40B4-BE49-F238E27FC236}">
                    <a16:creationId xmlns:a16="http://schemas.microsoft.com/office/drawing/2014/main" id="{750EC444-553E-9C4F-9F49-47EDEC317D4E}"/>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19">
                <a:extLst>
                  <a:ext uri="{FF2B5EF4-FFF2-40B4-BE49-F238E27FC236}">
                    <a16:creationId xmlns:a16="http://schemas.microsoft.com/office/drawing/2014/main" id="{A0AD38AB-4011-6A48-B7C5-B8B896A9448C}"/>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20">
                <a:extLst>
                  <a:ext uri="{FF2B5EF4-FFF2-40B4-BE49-F238E27FC236}">
                    <a16:creationId xmlns:a16="http://schemas.microsoft.com/office/drawing/2014/main" id="{602F5E20-F952-1548-AED6-A1AD2628581B}"/>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51" name="Group 50">
            <a:extLst>
              <a:ext uri="{FF2B5EF4-FFF2-40B4-BE49-F238E27FC236}">
                <a16:creationId xmlns:a16="http://schemas.microsoft.com/office/drawing/2014/main" id="{4571D8B0-F5D9-934D-A3C5-C30E49BEE96F}"/>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6982AC19-0FBF-BA4E-8427-A7E36EEEC7CE}"/>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20CEB259-E739-0142-8ACC-54A4249BF110}"/>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1FD13283-4868-784B-9279-26B68835AAF3}"/>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9EAD7180-2F1B-4D47-B89E-7A00B0663DDA}"/>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A5FF786B-A82D-C941-B4F6-49015840E632}"/>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7" name="Group 56">
            <a:extLst>
              <a:ext uri="{FF2B5EF4-FFF2-40B4-BE49-F238E27FC236}">
                <a16:creationId xmlns:a16="http://schemas.microsoft.com/office/drawing/2014/main" id="{83572DB2-9C09-9D4C-BD15-C51A9A11A932}"/>
              </a:ext>
            </a:extLst>
          </p:cNvPr>
          <p:cNvGrpSpPr/>
          <p:nvPr/>
        </p:nvGrpSpPr>
        <p:grpSpPr>
          <a:xfrm>
            <a:off x="4854824" y="5301204"/>
            <a:ext cx="842841" cy="831472"/>
            <a:chOff x="4722962" y="4557076"/>
            <a:chExt cx="1090878" cy="1090878"/>
          </a:xfrm>
          <a:solidFill>
            <a:srgbClr val="144069"/>
          </a:solidFill>
          <a:effectLst/>
        </p:grpSpPr>
        <p:sp>
          <p:nvSpPr>
            <p:cNvPr id="58" name="Oval 57">
              <a:extLst>
                <a:ext uri="{FF2B5EF4-FFF2-40B4-BE49-F238E27FC236}">
                  <a16:creationId xmlns:a16="http://schemas.microsoft.com/office/drawing/2014/main" id="{FC074F55-50EB-0240-B9EC-EB22D7F9A3B3}"/>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9" name="Group 58">
              <a:extLst>
                <a:ext uri="{FF2B5EF4-FFF2-40B4-BE49-F238E27FC236}">
                  <a16:creationId xmlns:a16="http://schemas.microsoft.com/office/drawing/2014/main" id="{84463E9A-AFAA-B14D-815F-A0E9E0F9FD93}"/>
                </a:ext>
              </a:extLst>
            </p:cNvPr>
            <p:cNvGrpSpPr/>
            <p:nvPr/>
          </p:nvGrpSpPr>
          <p:grpSpPr>
            <a:xfrm>
              <a:off x="5032576" y="4873269"/>
              <a:ext cx="477366" cy="478369"/>
              <a:chOff x="3194050" y="3822700"/>
              <a:chExt cx="6042025" cy="6054725"/>
            </a:xfrm>
            <a:grpFill/>
          </p:grpSpPr>
          <p:sp>
            <p:nvSpPr>
              <p:cNvPr id="60" name="Freeform 35">
                <a:extLst>
                  <a:ext uri="{FF2B5EF4-FFF2-40B4-BE49-F238E27FC236}">
                    <a16:creationId xmlns:a16="http://schemas.microsoft.com/office/drawing/2014/main" id="{FA2A7A7B-B15E-0740-8752-4BA1F1198856}"/>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1" name="Freeform 36">
                <a:extLst>
                  <a:ext uri="{FF2B5EF4-FFF2-40B4-BE49-F238E27FC236}">
                    <a16:creationId xmlns:a16="http://schemas.microsoft.com/office/drawing/2014/main" id="{9915C3B4-B3AE-274B-83E1-A2469F3D92AA}"/>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2" name="Freeform 37">
                <a:extLst>
                  <a:ext uri="{FF2B5EF4-FFF2-40B4-BE49-F238E27FC236}">
                    <a16:creationId xmlns:a16="http://schemas.microsoft.com/office/drawing/2014/main" id="{1B99746C-0B5C-524D-9771-2C0AAA8935E7}"/>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3" name="Freeform 38">
                <a:extLst>
                  <a:ext uri="{FF2B5EF4-FFF2-40B4-BE49-F238E27FC236}">
                    <a16:creationId xmlns:a16="http://schemas.microsoft.com/office/drawing/2014/main" id="{D46CE756-BC46-3841-8013-1EAFAD7AD894}"/>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4" name="Group 63">
            <a:extLst>
              <a:ext uri="{FF2B5EF4-FFF2-40B4-BE49-F238E27FC236}">
                <a16:creationId xmlns:a16="http://schemas.microsoft.com/office/drawing/2014/main" id="{F52EAE8E-464B-9649-9CB8-8603350E4857}"/>
              </a:ext>
            </a:extLst>
          </p:cNvPr>
          <p:cNvGrpSpPr/>
          <p:nvPr/>
        </p:nvGrpSpPr>
        <p:grpSpPr>
          <a:xfrm>
            <a:off x="4854825" y="3997410"/>
            <a:ext cx="842841" cy="831472"/>
            <a:chOff x="4722963" y="3253282"/>
            <a:chExt cx="1090878" cy="1090878"/>
          </a:xfrm>
          <a:solidFill>
            <a:srgbClr val="165992"/>
          </a:solidFill>
          <a:effectLst/>
        </p:grpSpPr>
        <p:sp>
          <p:nvSpPr>
            <p:cNvPr id="65" name="Oval 64">
              <a:extLst>
                <a:ext uri="{FF2B5EF4-FFF2-40B4-BE49-F238E27FC236}">
                  <a16:creationId xmlns:a16="http://schemas.microsoft.com/office/drawing/2014/main" id="{6EF1A674-BEFB-7F43-9D1E-6EBADAFAB7D1}"/>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reeform 43">
              <a:extLst>
                <a:ext uri="{FF2B5EF4-FFF2-40B4-BE49-F238E27FC236}">
                  <a16:creationId xmlns:a16="http://schemas.microsoft.com/office/drawing/2014/main" id="{62427F69-9FC2-6844-BCD7-CBDC46C39FB8}"/>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60855F47-370B-014F-AD4C-5948E260E0A5}"/>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68" name="TextBox 67">
            <a:extLst>
              <a:ext uri="{FF2B5EF4-FFF2-40B4-BE49-F238E27FC236}">
                <a16:creationId xmlns:a16="http://schemas.microsoft.com/office/drawing/2014/main" id="{23636F71-B866-2740-8F57-8DA21F5411D4}"/>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69" name="TextBox 68">
            <a:extLst>
              <a:ext uri="{FF2B5EF4-FFF2-40B4-BE49-F238E27FC236}">
                <a16:creationId xmlns:a16="http://schemas.microsoft.com/office/drawing/2014/main" id="{449A425F-1FBB-9440-9507-DD7577049DC8}"/>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70" name="TextBox 69">
            <a:extLst>
              <a:ext uri="{FF2B5EF4-FFF2-40B4-BE49-F238E27FC236}">
                <a16:creationId xmlns:a16="http://schemas.microsoft.com/office/drawing/2014/main" id="{4C73CF31-E953-F34A-8C4A-539883E0CD63}"/>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71" name="TextBox 70">
            <a:extLst>
              <a:ext uri="{FF2B5EF4-FFF2-40B4-BE49-F238E27FC236}">
                <a16:creationId xmlns:a16="http://schemas.microsoft.com/office/drawing/2014/main" id="{FD74811E-4382-7E4D-A07A-51AFE1EB0356}"/>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72" name="TextBox 71">
            <a:extLst>
              <a:ext uri="{FF2B5EF4-FFF2-40B4-BE49-F238E27FC236}">
                <a16:creationId xmlns:a16="http://schemas.microsoft.com/office/drawing/2014/main" id="{6B0930EA-70FE-2243-BA08-3C3AA51E9459}"/>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78" name="Rectangle 77">
            <a:extLst>
              <a:ext uri="{FF2B5EF4-FFF2-40B4-BE49-F238E27FC236}">
                <a16:creationId xmlns:a16="http://schemas.microsoft.com/office/drawing/2014/main" id="{921B707E-F1AB-5845-8AAA-12D27D1B9C86}"/>
              </a:ext>
            </a:extLst>
          </p:cNvPr>
          <p:cNvSpPr/>
          <p:nvPr/>
        </p:nvSpPr>
        <p:spPr>
          <a:xfrm>
            <a:off x="7509603" y="4898396"/>
            <a:ext cx="4685244" cy="461665"/>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Training plan for onshore and onboard personnel to build capacity to respond effectively in challenging situations.</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9" name="Rectangle 78">
            <a:extLst>
              <a:ext uri="{FF2B5EF4-FFF2-40B4-BE49-F238E27FC236}">
                <a16:creationId xmlns:a16="http://schemas.microsoft.com/office/drawing/2014/main" id="{1390EF39-20D1-A147-930A-5E741C053531}"/>
              </a:ext>
            </a:extLst>
          </p:cNvPr>
          <p:cNvSpPr/>
          <p:nvPr/>
        </p:nvSpPr>
        <p:spPr>
          <a:xfrm>
            <a:off x="161807" y="2819133"/>
            <a:ext cx="4685244" cy="646331"/>
          </a:xfrm>
          <a:prstGeom prst="rect">
            <a:avLst/>
          </a:prstGeom>
          <a:effectLst/>
        </p:spPr>
        <p:txBody>
          <a:bodyPr wrap="square">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Safety related best practices are identified, rewarded and promoted within the Company as well as, to the other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US" sz="1200" dirty="0">
                <a:solidFill>
                  <a:schemeClr val="tx1">
                    <a:lumMod val="75000"/>
                    <a:lumOff val="25000"/>
                  </a:schemeClr>
                </a:solidFill>
                <a:latin typeface="Segoe UI" panose="020B0502040204020203" pitchFamily="34" charset="0"/>
                <a:cs typeface="Segoe UI" panose="020B0502040204020203" pitchFamily="34" charset="0"/>
              </a:rPr>
              <a:t> members and the industry.</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2" name="Straight Connector 1">
            <a:extLst>
              <a:ext uri="{FF2B5EF4-FFF2-40B4-BE49-F238E27FC236}">
                <a16:creationId xmlns:a16="http://schemas.microsoft.com/office/drawing/2014/main" id="{1CAF423A-3A31-DD66-E88B-ABFBE749BD3E}"/>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F700378-F13D-7C5C-E8FF-0FA440DB871B}"/>
              </a:ext>
            </a:extLst>
          </p:cNvPr>
          <p:cNvSpPr/>
          <p:nvPr/>
        </p:nvSpPr>
        <p:spPr>
          <a:xfrm>
            <a:off x="7522986" y="6177142"/>
            <a:ext cx="4579252" cy="461665"/>
          </a:xfrm>
          <a:prstGeom prst="rect">
            <a:avLst/>
          </a:prstGeom>
          <a:effectLst/>
        </p:spPr>
        <p:txBody>
          <a:bodyPr wrap="square">
            <a:spAutoFit/>
          </a:bodyPr>
          <a:lstStyle/>
          <a:p>
            <a:pPr algn="just"/>
            <a:r>
              <a:rPr lang="el-GR" sz="1200" dirty="0">
                <a:solidFill>
                  <a:schemeClr val="tx1">
                    <a:lumMod val="75000"/>
                    <a:lumOff val="25000"/>
                  </a:schemeClr>
                </a:solidFill>
                <a:latin typeface="Segoe UI" panose="020B0502040204020203" pitchFamily="34" charset="0"/>
                <a:cs typeface="Segoe UI" panose="020B0502040204020203" pitchFamily="34" charset="0"/>
              </a:rPr>
              <a:t>The </a:t>
            </a:r>
            <a:r>
              <a:rPr lang="en-US" sz="1200" dirty="0">
                <a:solidFill>
                  <a:schemeClr val="tx1">
                    <a:lumMod val="75000"/>
                    <a:lumOff val="25000"/>
                  </a:schemeClr>
                </a:solidFill>
                <a:latin typeface="Segoe UI" panose="020B0502040204020203" pitchFamily="34" charset="0"/>
                <a:cs typeface="Segoe UI" panose="020B0502040204020203" pitchFamily="34" charset="0"/>
              </a:rPr>
              <a:t>C</a:t>
            </a:r>
            <a:r>
              <a:rPr lang="el-GR" sz="1200" dirty="0">
                <a:solidFill>
                  <a:schemeClr val="tx1">
                    <a:lumMod val="75000"/>
                    <a:lumOff val="25000"/>
                  </a:schemeClr>
                </a:solidFill>
                <a:latin typeface="Segoe UI" panose="020B0502040204020203" pitchFamily="34" charset="0"/>
                <a:cs typeface="Segoe UI" panose="020B0502040204020203" pitchFamily="34" charset="0"/>
              </a:rPr>
              <a:t>ompany uses scenario-based exercises to assesses the effectiveness of training for safety-critical activities.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9FE92309-192C-4D11-60EC-DBEC55DF8C0F}"/>
              </a:ext>
            </a:extLst>
          </p:cNvPr>
          <p:cNvGrpSpPr/>
          <p:nvPr/>
        </p:nvGrpSpPr>
        <p:grpSpPr>
          <a:xfrm>
            <a:off x="6559823" y="5962570"/>
            <a:ext cx="842841" cy="831472"/>
            <a:chOff x="6427961" y="5218442"/>
            <a:chExt cx="1090878" cy="1090878"/>
          </a:xfrm>
          <a:solidFill>
            <a:srgbClr val="113454"/>
          </a:solidFill>
          <a:effectLst/>
        </p:grpSpPr>
        <p:sp>
          <p:nvSpPr>
            <p:cNvPr id="6" name="Oval 5">
              <a:extLst>
                <a:ext uri="{FF2B5EF4-FFF2-40B4-BE49-F238E27FC236}">
                  <a16:creationId xmlns:a16="http://schemas.microsoft.com/office/drawing/2014/main" id="{A94DE75D-BD8C-1717-23DC-C482B4471B91}"/>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7" name="Group 6">
              <a:extLst>
                <a:ext uri="{FF2B5EF4-FFF2-40B4-BE49-F238E27FC236}">
                  <a16:creationId xmlns:a16="http://schemas.microsoft.com/office/drawing/2014/main" id="{49A38082-21B1-5578-1CCE-757741E930F9}"/>
                </a:ext>
              </a:extLst>
            </p:cNvPr>
            <p:cNvGrpSpPr/>
            <p:nvPr/>
          </p:nvGrpSpPr>
          <p:grpSpPr>
            <a:xfrm>
              <a:off x="6737657" y="5533773"/>
              <a:ext cx="480386" cy="480093"/>
              <a:chOff x="3500438" y="1303338"/>
              <a:chExt cx="5207000" cy="5203826"/>
            </a:xfrm>
            <a:grpFill/>
          </p:grpSpPr>
          <p:sp>
            <p:nvSpPr>
              <p:cNvPr id="8" name="Freeform 11">
                <a:extLst>
                  <a:ext uri="{FF2B5EF4-FFF2-40B4-BE49-F238E27FC236}">
                    <a16:creationId xmlns:a16="http://schemas.microsoft.com/office/drawing/2014/main" id="{E43795AE-A825-412A-1352-39038655093F}"/>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9" name="Freeform 12">
                <a:extLst>
                  <a:ext uri="{FF2B5EF4-FFF2-40B4-BE49-F238E27FC236}">
                    <a16:creationId xmlns:a16="http://schemas.microsoft.com/office/drawing/2014/main" id="{36120D7C-1FCB-7C76-6460-714DE0970E1E}"/>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sp>
        <p:nvSpPr>
          <p:cNvPr id="10" name="TextBox 9">
            <a:extLst>
              <a:ext uri="{FF2B5EF4-FFF2-40B4-BE49-F238E27FC236}">
                <a16:creationId xmlns:a16="http://schemas.microsoft.com/office/drawing/2014/main" id="{0DE98815-E56E-D897-ABAB-A433F29E881D}"/>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1" name="TextBox 10">
            <a:extLst>
              <a:ext uri="{FF2B5EF4-FFF2-40B4-BE49-F238E27FC236}">
                <a16:creationId xmlns:a16="http://schemas.microsoft.com/office/drawing/2014/main" id="{5694A39D-6753-6238-DAFC-40F04A8CACC5}"/>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Safety Performance Improvement</a:t>
            </a:r>
          </a:p>
        </p:txBody>
      </p:sp>
    </p:spTree>
    <p:extLst>
      <p:ext uri="{BB962C8B-B14F-4D97-AF65-F5344CB8AC3E}">
        <p14:creationId xmlns:p14="http://schemas.microsoft.com/office/powerpoint/2010/main" val="2265042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45B6D5-5684-5AC3-549E-32F696A8D3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5"/>
          <a:stretch/>
        </p:blipFill>
        <p:spPr>
          <a:xfrm>
            <a:off x="0" y="3054"/>
            <a:ext cx="12217968" cy="190953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2986" y="0"/>
            <a:ext cx="12204985"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24070"/>
            <a:ext cx="12204986"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Knowledge doesn’t matter unless it is shared</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231654"/>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acknowledge that knowledge management is one of the most crucial aspects of business progress</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Without access to knowledge employees and organizations suffer and thus </a:t>
            </a:r>
            <a:r>
              <a:rPr lang="en-GB" sz="1200" b="1" dirty="0">
                <a:solidFill>
                  <a:schemeClr val="tx1">
                    <a:lumMod val="75000"/>
                    <a:lumOff val="25000"/>
                  </a:schemeClr>
                </a:solidFill>
                <a:latin typeface="Segoe UI" panose="020B0502040204020203" pitchFamily="34" charset="0"/>
                <a:cs typeface="Segoe UI" panose="020B0502040204020203" pitchFamily="34" charset="0"/>
              </a:rPr>
              <a:t>facilitation of knowledge sharing within and between our Companies is a priority.</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are committed to facilitate </a:t>
            </a:r>
            <a:r>
              <a:rPr lang="en-GB" sz="1200" b="1" dirty="0">
                <a:solidFill>
                  <a:schemeClr val="tx1">
                    <a:lumMod val="75000"/>
                    <a:lumOff val="25000"/>
                  </a:schemeClr>
                </a:solidFill>
                <a:latin typeface="Segoe UI" panose="020B0502040204020203" pitchFamily="34" charset="0"/>
                <a:cs typeface="Segoe UI" panose="020B0502040204020203" pitchFamily="34" charset="0"/>
              </a:rPr>
              <a:t>a knowledge sharing culture</a:t>
            </a:r>
            <a:r>
              <a:rPr lang="en-GB" sz="1200" dirty="0">
                <a:solidFill>
                  <a:schemeClr val="tx1">
                    <a:lumMod val="75000"/>
                    <a:lumOff val="25000"/>
                  </a:schemeClr>
                </a:solidFill>
                <a:latin typeface="Segoe UI" panose="020B0502040204020203" pitchFamily="34" charset="0"/>
                <a:cs typeface="Segoe UI" panose="020B0502040204020203" pitchFamily="34" charset="0"/>
              </a:rPr>
              <a:t> aiming to increase effectiveness, expertise, proactivity, social interaction and trust among us. To enhance our Corporate Memory, we enrich our </a:t>
            </a:r>
            <a:r>
              <a:rPr lang="en-GB" sz="1200" b="1" dirty="0">
                <a:solidFill>
                  <a:schemeClr val="tx1">
                    <a:lumMod val="75000"/>
                    <a:lumOff val="25000"/>
                  </a:schemeClr>
                </a:solidFill>
                <a:latin typeface="Segoe UI" panose="020B0502040204020203" pitchFamily="34" charset="0"/>
                <a:cs typeface="Segoe UI" panose="020B0502040204020203" pitchFamily="34" charset="0"/>
              </a:rPr>
              <a:t>knowledge bank </a:t>
            </a:r>
            <a:r>
              <a:rPr lang="en-GB" sz="1200" dirty="0">
                <a:solidFill>
                  <a:schemeClr val="tx1">
                    <a:lumMod val="75000"/>
                    <a:lumOff val="25000"/>
                  </a:schemeClr>
                </a:solidFill>
                <a:latin typeface="Segoe UI" panose="020B0502040204020203" pitchFamily="34" charset="0"/>
                <a:cs typeface="Segoe UI" panose="020B0502040204020203" pitchFamily="34" charset="0"/>
              </a:rPr>
              <a:t>so</a:t>
            </a:r>
            <a:r>
              <a:rPr lang="en-GB" sz="1200" b="1" dirty="0">
                <a:solidFill>
                  <a:schemeClr val="tx1">
                    <a:lumMod val="75000"/>
                    <a:lumOff val="25000"/>
                  </a:schemeClr>
                </a:solidFill>
                <a:latin typeface="Segoe UI" panose="020B0502040204020203" pitchFamily="34" charset="0"/>
                <a:cs typeface="Segoe UI" panose="020B0502040204020203" pitchFamily="34" charset="0"/>
              </a:rPr>
              <a:t> </a:t>
            </a:r>
            <a:r>
              <a:rPr lang="en-GB" sz="1200" dirty="0">
                <a:solidFill>
                  <a:schemeClr val="tx1">
                    <a:lumMod val="75000"/>
                    <a:lumOff val="25000"/>
                  </a:schemeClr>
                </a:solidFill>
                <a:latin typeface="Segoe UI" panose="020B0502040204020203" pitchFamily="34" charset="0"/>
                <a:cs typeface="Segoe UI" panose="020B0502040204020203" pitchFamily="34" charset="0"/>
              </a:rPr>
              <a:t>everyone is able to access it.</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862322"/>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We intend to be </a:t>
            </a:r>
            <a:r>
              <a:rPr lang="en-GB" sz="1200" b="1" dirty="0">
                <a:solidFill>
                  <a:schemeClr val="tx1">
                    <a:lumMod val="75000"/>
                    <a:lumOff val="25000"/>
                  </a:schemeClr>
                </a:solidFill>
                <a:latin typeface="Segoe UI" panose="020B0502040204020203" pitchFamily="34" charset="0"/>
                <a:cs typeface="Segoe UI" panose="020B0502040204020203" pitchFamily="34" charset="0"/>
              </a:rPr>
              <a:t>systematic and methodical in developing knowledge sharing systems </a:t>
            </a:r>
            <a:r>
              <a:rPr lang="en-GB" sz="1200" dirty="0">
                <a:solidFill>
                  <a:schemeClr val="tx1">
                    <a:lumMod val="75000"/>
                    <a:lumOff val="25000"/>
                  </a:schemeClr>
                </a:solidFill>
                <a:latin typeface="Segoe UI" panose="020B0502040204020203" pitchFamily="34" charset="0"/>
                <a:cs typeface="Segoe UI" panose="020B0502040204020203" pitchFamily="34" charset="0"/>
              </a:rPr>
              <a:t>where, through leading by example, knowledge is passed from senior and more experienced employees to juniors and newcomers.</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Unity is strength </a:t>
            </a:r>
            <a:r>
              <a:rPr lang="en-GB" sz="1200" dirty="0">
                <a:solidFill>
                  <a:schemeClr val="tx1">
                    <a:lumMod val="75000"/>
                    <a:lumOff val="25000"/>
                  </a:schemeClr>
                </a:solidFill>
                <a:latin typeface="Segoe UI" panose="020B0502040204020203" pitchFamily="34" charset="0"/>
                <a:cs typeface="Segoe UI" panose="020B0502040204020203" pitchFamily="34" charset="0"/>
              </a:rPr>
              <a:t>and all members commit to participate in our </a:t>
            </a:r>
            <a:r>
              <a:rPr lang="en-US" sz="1200" b="1" dirty="0">
                <a:solidFill>
                  <a:schemeClr val="tx1">
                    <a:lumMod val="75000"/>
                    <a:lumOff val="25000"/>
                  </a:schemeClr>
                </a:solidFill>
                <a:latin typeface="Segoe UI" panose="020B0502040204020203" pitchFamily="34" charset="0"/>
                <a:cs typeface="Segoe UI" panose="020B0502040204020203" pitchFamily="34" charset="0"/>
              </a:rPr>
              <a:t>annual forums, regular virtual conferences, periodic campaigns </a:t>
            </a:r>
            <a:r>
              <a:rPr lang="en-US" sz="1200" dirty="0">
                <a:solidFill>
                  <a:schemeClr val="tx1">
                    <a:lumMod val="75000"/>
                    <a:lumOff val="25000"/>
                  </a:schemeClr>
                </a:solidFill>
                <a:latin typeface="Segoe UI" panose="020B0502040204020203" pitchFamily="34" charset="0"/>
                <a:cs typeface="Segoe UI" panose="020B0502040204020203" pitchFamily="34" charset="0"/>
              </a:rPr>
              <a:t>to communicate best practices and lessons learnt, promote safety and discuss ideas. More </a:t>
            </a:r>
            <a:r>
              <a:rPr lang="en-US" sz="1200" b="1" dirty="0">
                <a:solidFill>
                  <a:schemeClr val="tx1">
                    <a:lumMod val="75000"/>
                    <a:lumOff val="25000"/>
                  </a:schemeClr>
                </a:solidFill>
                <a:latin typeface="Segoe UI" panose="020B0502040204020203" pitchFamily="34" charset="0"/>
                <a:cs typeface="Segoe UI" panose="020B0502040204020203" pitchFamily="34" charset="0"/>
              </a:rPr>
              <a:t>experienced members commit to pass </a:t>
            </a:r>
            <a:r>
              <a:rPr lang="en-GB" sz="1200" b="1" dirty="0">
                <a:solidFill>
                  <a:schemeClr val="tx1">
                    <a:lumMod val="75000"/>
                    <a:lumOff val="25000"/>
                  </a:schemeClr>
                </a:solidFill>
                <a:latin typeface="Segoe UI" panose="020B0502040204020203" pitchFamily="34" charset="0"/>
                <a:cs typeface="Segoe UI" panose="020B0502040204020203" pitchFamily="34" charset="0"/>
              </a:rPr>
              <a:t>knowledge to junior, newcomer and candidate members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49299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Together we are progressing collectively from </a:t>
            </a:r>
            <a:r>
              <a:rPr lang="en-GB" sz="1200" b="1" dirty="0">
                <a:solidFill>
                  <a:schemeClr val="tx1">
                    <a:lumMod val="75000"/>
                    <a:lumOff val="25000"/>
                  </a:schemeClr>
                </a:solidFill>
                <a:latin typeface="Segoe UI" panose="020B0502040204020203" pitchFamily="34" charset="0"/>
                <a:cs typeface="Segoe UI" panose="020B0502040204020203" pitchFamily="34" charset="0"/>
              </a:rPr>
              <a:t>blame to learning </a:t>
            </a:r>
            <a:r>
              <a:rPr lang="en-GB" sz="1200" dirty="0">
                <a:solidFill>
                  <a:schemeClr val="tx1">
                    <a:lumMod val="75000"/>
                    <a:lumOff val="25000"/>
                  </a:schemeClr>
                </a:solidFill>
                <a:latin typeface="Segoe UI" panose="020B0502040204020203" pitchFamily="34" charset="0"/>
                <a:cs typeface="Segoe UI" panose="020B0502040204020203" pitchFamily="34" charset="0"/>
              </a:rPr>
              <a:t>culture, we become learning organizations and we consider </a:t>
            </a:r>
            <a:r>
              <a:rPr lang="en-GB" sz="1200" b="1" dirty="0">
                <a:solidFill>
                  <a:schemeClr val="tx1">
                    <a:lumMod val="75000"/>
                    <a:lumOff val="25000"/>
                  </a:schemeClr>
                </a:solidFill>
                <a:latin typeface="Segoe UI" panose="020B0502040204020203" pitchFamily="34" charset="0"/>
                <a:cs typeface="Segoe UI" panose="020B0502040204020203" pitchFamily="34" charset="0"/>
              </a:rPr>
              <a:t>error as an opportunity to develop, succeed and act proactively.</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is </a:t>
            </a:r>
            <a:r>
              <a:rPr lang="en-GB" sz="1200" b="1" dirty="0">
                <a:solidFill>
                  <a:schemeClr val="tx1">
                    <a:lumMod val="75000"/>
                    <a:lumOff val="25000"/>
                  </a:schemeClr>
                </a:solidFill>
                <a:latin typeface="Segoe UI" panose="020B0502040204020203" pitchFamily="34" charset="0"/>
                <a:cs typeface="Segoe UI" panose="020B0502040204020203" pitchFamily="34" charset="0"/>
              </a:rPr>
              <a:t>dedicated to provide continuous mentoring to all members </a:t>
            </a:r>
            <a:r>
              <a:rPr lang="en-GB" sz="1200" dirty="0">
                <a:solidFill>
                  <a:schemeClr val="tx1">
                    <a:lumMod val="75000"/>
                    <a:lumOff val="25000"/>
                  </a:schemeClr>
                </a:solidFill>
                <a:latin typeface="Segoe UI" panose="020B0502040204020203" pitchFamily="34" charset="0"/>
                <a:cs typeface="Segoe UI" panose="020B0502040204020203" pitchFamily="34" charset="0"/>
              </a:rPr>
              <a:t>regardless of their status in order to ensure that they steadily progress and succeed.</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b="1" dirty="0">
                <a:solidFill>
                  <a:srgbClr val="103454"/>
                </a:solidFill>
                <a:latin typeface="Segoe UI" panose="020B0502040204020203" pitchFamily="34" charset="0"/>
                <a:cs typeface="Segoe UI" panose="020B0502040204020203" pitchFamily="34" charset="0"/>
              </a:rPr>
              <a:t>We gain power by sharing knowledge, not by hoarding it.</a:t>
            </a:r>
            <a:endParaRPr lang="en-GB" sz="1200" b="1" dirty="0">
              <a:solidFill>
                <a:srgbClr val="103454"/>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A51FE1DF-DC2C-21A8-3B71-BC5605A989EC}"/>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Sharing of Lessons Learnt / Proactivity</a:t>
            </a:r>
          </a:p>
        </p:txBody>
      </p:sp>
    </p:spTree>
    <p:extLst>
      <p:ext uri="{BB962C8B-B14F-4D97-AF65-F5344CB8AC3E}">
        <p14:creationId xmlns:p14="http://schemas.microsoft.com/office/powerpoint/2010/main" val="70161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43C9C-FDF1-B5E2-944C-B67AA8A109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5"/>
          <a:stretch/>
        </p:blipFill>
        <p:spPr>
          <a:xfrm>
            <a:off x="0" y="3054"/>
            <a:ext cx="12217968" cy="1909531"/>
          </a:xfrm>
          <a:prstGeom prst="rect">
            <a:avLst/>
          </a:prstGeom>
        </p:spPr>
      </p:pic>
      <p:sp>
        <p:nvSpPr>
          <p:cNvPr id="71" name="Rectangle 70">
            <a:extLst>
              <a:ext uri="{FF2B5EF4-FFF2-40B4-BE49-F238E27FC236}">
                <a16:creationId xmlns:a16="http://schemas.microsoft.com/office/drawing/2014/main" id="{FECE7389-3EB0-52D2-A38B-793EEB40F2D9}"/>
              </a:ext>
            </a:extLst>
          </p:cNvPr>
          <p:cNvSpPr/>
          <p:nvPr/>
        </p:nvSpPr>
        <p:spPr>
          <a:xfrm>
            <a:off x="-2" y="0"/>
            <a:ext cx="12192001"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80" name="Rectangle 79">
            <a:extLst>
              <a:ext uri="{FF2B5EF4-FFF2-40B4-BE49-F238E27FC236}">
                <a16:creationId xmlns:a16="http://schemas.microsoft.com/office/drawing/2014/main" id="{FD7EEAD4-5321-704C-B146-0905523191DC}"/>
              </a:ext>
            </a:extLst>
          </p:cNvPr>
          <p:cNvSpPr/>
          <p:nvPr/>
        </p:nvSpPr>
        <p:spPr>
          <a:xfrm>
            <a:off x="0" y="1933762"/>
            <a:ext cx="12191999"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81" name="Straight Connector 80">
            <a:extLst>
              <a:ext uri="{FF2B5EF4-FFF2-40B4-BE49-F238E27FC236}">
                <a16:creationId xmlns:a16="http://schemas.microsoft.com/office/drawing/2014/main" id="{52BB2FAC-5897-3C4E-9F0A-B63CCA12C919}"/>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A67A78C5-AB8F-5643-A96B-A277B61EF2FE}"/>
              </a:ext>
            </a:extLst>
          </p:cNvPr>
          <p:cNvSpPr/>
          <p:nvPr/>
        </p:nvSpPr>
        <p:spPr>
          <a:xfrm>
            <a:off x="7537823" y="204801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defines knowledge management and corporate memory as a set of proactive activities with the aim of supporting the organization and in developing, integrating, disseminating and implementing its knowledge.</a:t>
            </a:r>
          </a:p>
        </p:txBody>
      </p:sp>
      <p:cxnSp>
        <p:nvCxnSpPr>
          <p:cNvPr id="83" name="Straight Connector 82">
            <a:extLst>
              <a:ext uri="{FF2B5EF4-FFF2-40B4-BE49-F238E27FC236}">
                <a16:creationId xmlns:a16="http://schemas.microsoft.com/office/drawing/2014/main" id="{6C71FB98-032B-1242-8616-2738789D0A75}"/>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6185B46-E82E-C748-BBCE-93CE0FE3B2C9}"/>
              </a:ext>
            </a:extLst>
          </p:cNvPr>
          <p:cNvSpPr/>
          <p:nvPr/>
        </p:nvSpPr>
        <p:spPr>
          <a:xfrm>
            <a:off x="7545649" y="4660787"/>
            <a:ext cx="4572584" cy="830997"/>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Actions that facilitate corporate memory are in place. Lessons learnt from incidents, accidents and near misses are part of the familiarization process, CBTs, campaigns, trainings, meetings and annuals forums.</a:t>
            </a:r>
          </a:p>
        </p:txBody>
      </p:sp>
      <p:cxnSp>
        <p:nvCxnSpPr>
          <p:cNvPr id="85" name="Straight Connector 84">
            <a:extLst>
              <a:ext uri="{FF2B5EF4-FFF2-40B4-BE49-F238E27FC236}">
                <a16:creationId xmlns:a16="http://schemas.microsoft.com/office/drawing/2014/main" id="{D7B5B620-948F-4F44-8CA5-BDDF916AF76F}"/>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B50D41EB-3914-9D41-90CC-DBCD32CE8E7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87" name="Rectangle 86">
            <a:extLst>
              <a:ext uri="{FF2B5EF4-FFF2-40B4-BE49-F238E27FC236}">
                <a16:creationId xmlns:a16="http://schemas.microsoft.com/office/drawing/2014/main" id="{375FA181-99D2-CE40-B25E-555A3F71DC3F}"/>
              </a:ext>
            </a:extLst>
          </p:cNvPr>
          <p:cNvSpPr/>
          <p:nvPr/>
        </p:nvSpPr>
        <p:spPr>
          <a:xfrm>
            <a:off x="7537823" y="3501216"/>
            <a:ext cx="4523362"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no-blame culture and facilitation of knowledge policy is in place. Error is defined as an opportunity, a step towards process and part of being successful.</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88" name="Straight Connector 87">
            <a:extLst>
              <a:ext uri="{FF2B5EF4-FFF2-40B4-BE49-F238E27FC236}">
                <a16:creationId xmlns:a16="http://schemas.microsoft.com/office/drawing/2014/main" id="{5108F7C8-9F7D-6C47-BD2C-9473A9DD4EAD}"/>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010295E-CA24-F64C-A0E5-D095E527EB87}"/>
              </a:ext>
            </a:extLst>
          </p:cNvPr>
          <p:cNvSpPr/>
          <p:nvPr/>
        </p:nvSpPr>
        <p:spPr>
          <a:xfrm>
            <a:off x="7537823" y="5910093"/>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is willing to act as a “mentor” to candidate members, members in probationary status and members in need of further development in order to help them improve.</a:t>
            </a:r>
          </a:p>
        </p:txBody>
      </p:sp>
      <p:cxnSp>
        <p:nvCxnSpPr>
          <p:cNvPr id="90" name="Straight Connector 89">
            <a:extLst>
              <a:ext uri="{FF2B5EF4-FFF2-40B4-BE49-F238E27FC236}">
                <a16:creationId xmlns:a16="http://schemas.microsoft.com/office/drawing/2014/main" id="{14E9B7AF-0450-EF4B-9DCF-8DDADC002610}"/>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19E87F-FE9E-EB43-9D51-E7F3F9A9168F}"/>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D69D266-9512-264F-B943-173D39A69124}"/>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9920982-CF72-F342-B6A6-8484841E1E14}"/>
              </a:ext>
            </a:extLst>
          </p:cNvPr>
          <p:cNvSpPr/>
          <p:nvPr/>
        </p:nvSpPr>
        <p:spPr>
          <a:xfrm>
            <a:off x="143217" y="2473952"/>
            <a:ext cx="4685244" cy="1015663"/>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Integrated Management system, with a continuous process to understand the organization's need for knowledge, the location of knowledge, as well as the process for improving knowledge. The goal is to increase the organization's ability to perform its key processes effectively through a knowledge management system.</a:t>
            </a:r>
          </a:p>
        </p:txBody>
      </p:sp>
      <p:sp>
        <p:nvSpPr>
          <p:cNvPr id="102" name="Freeform 101">
            <a:extLst>
              <a:ext uri="{FF2B5EF4-FFF2-40B4-BE49-F238E27FC236}">
                <a16:creationId xmlns:a16="http://schemas.microsoft.com/office/drawing/2014/main" id="{A190D7EF-46BD-3245-BF4B-11D1C0928D98}"/>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3" name="Freeform 102">
            <a:extLst>
              <a:ext uri="{FF2B5EF4-FFF2-40B4-BE49-F238E27FC236}">
                <a16:creationId xmlns:a16="http://schemas.microsoft.com/office/drawing/2014/main" id="{294651BF-A470-334C-A08A-1E54BC2734F5}"/>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4" name="Freeform 103">
            <a:extLst>
              <a:ext uri="{FF2B5EF4-FFF2-40B4-BE49-F238E27FC236}">
                <a16:creationId xmlns:a16="http://schemas.microsoft.com/office/drawing/2014/main" id="{8D04D271-BC45-734B-832F-46BD8AD2637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5" name="Freeform 104">
            <a:extLst>
              <a:ext uri="{FF2B5EF4-FFF2-40B4-BE49-F238E27FC236}">
                <a16:creationId xmlns:a16="http://schemas.microsoft.com/office/drawing/2014/main" id="{FA9B2B21-76B7-874D-8696-8B7E93941E79}"/>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6" name="Freeform 105">
            <a:extLst>
              <a:ext uri="{FF2B5EF4-FFF2-40B4-BE49-F238E27FC236}">
                <a16:creationId xmlns:a16="http://schemas.microsoft.com/office/drawing/2014/main" id="{1EC884CD-259B-344E-922B-9AFCD6EF34F0}"/>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7" name="Freeform 106">
            <a:extLst>
              <a:ext uri="{FF2B5EF4-FFF2-40B4-BE49-F238E27FC236}">
                <a16:creationId xmlns:a16="http://schemas.microsoft.com/office/drawing/2014/main" id="{10B16798-EA2C-3C45-AA86-9CDBAF7E0AFF}"/>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08" name="Group 107">
            <a:extLst>
              <a:ext uri="{FF2B5EF4-FFF2-40B4-BE49-F238E27FC236}">
                <a16:creationId xmlns:a16="http://schemas.microsoft.com/office/drawing/2014/main" id="{0F23BDE1-04A9-3B4F-B5FC-05A8FCE22144}"/>
              </a:ext>
            </a:extLst>
          </p:cNvPr>
          <p:cNvGrpSpPr/>
          <p:nvPr/>
        </p:nvGrpSpPr>
        <p:grpSpPr>
          <a:xfrm>
            <a:off x="4854826" y="2693616"/>
            <a:ext cx="842841" cy="831472"/>
            <a:chOff x="4722964" y="1949488"/>
            <a:chExt cx="1090878" cy="1090878"/>
          </a:xfrm>
          <a:solidFill>
            <a:srgbClr val="14416B"/>
          </a:solidFill>
          <a:effectLst/>
        </p:grpSpPr>
        <p:sp>
          <p:nvSpPr>
            <p:cNvPr id="109" name="Oval 108">
              <a:extLst>
                <a:ext uri="{FF2B5EF4-FFF2-40B4-BE49-F238E27FC236}">
                  <a16:creationId xmlns:a16="http://schemas.microsoft.com/office/drawing/2014/main" id="{9C285A2C-B429-7E46-AABC-BD989E6569B0}"/>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Freeform 6">
              <a:extLst>
                <a:ext uri="{FF2B5EF4-FFF2-40B4-BE49-F238E27FC236}">
                  <a16:creationId xmlns:a16="http://schemas.microsoft.com/office/drawing/2014/main" id="{B309CBFD-A6D9-9242-96FB-8DEC6F285FE9}"/>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1" name="Group 110">
            <a:extLst>
              <a:ext uri="{FF2B5EF4-FFF2-40B4-BE49-F238E27FC236}">
                <a16:creationId xmlns:a16="http://schemas.microsoft.com/office/drawing/2014/main" id="{F66318D8-0727-684A-AE2A-4FFBDBD722C7}"/>
              </a:ext>
            </a:extLst>
          </p:cNvPr>
          <p:cNvGrpSpPr/>
          <p:nvPr/>
        </p:nvGrpSpPr>
        <p:grpSpPr>
          <a:xfrm>
            <a:off x="6559823" y="5962570"/>
            <a:ext cx="842841" cy="831472"/>
            <a:chOff x="6427961" y="5218442"/>
            <a:chExt cx="1090878" cy="1090878"/>
          </a:xfrm>
          <a:solidFill>
            <a:srgbClr val="113454"/>
          </a:solidFill>
          <a:effectLst/>
        </p:grpSpPr>
        <p:sp>
          <p:nvSpPr>
            <p:cNvPr id="112" name="Oval 111">
              <a:extLst>
                <a:ext uri="{FF2B5EF4-FFF2-40B4-BE49-F238E27FC236}">
                  <a16:creationId xmlns:a16="http://schemas.microsoft.com/office/drawing/2014/main" id="{19AC196F-4EC2-D24C-B2A9-DB0181FF3F03}"/>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3" name="Group 112">
              <a:extLst>
                <a:ext uri="{FF2B5EF4-FFF2-40B4-BE49-F238E27FC236}">
                  <a16:creationId xmlns:a16="http://schemas.microsoft.com/office/drawing/2014/main" id="{B8F49BB7-4E5C-E540-9275-62D072918D02}"/>
                </a:ext>
              </a:extLst>
            </p:cNvPr>
            <p:cNvGrpSpPr/>
            <p:nvPr/>
          </p:nvGrpSpPr>
          <p:grpSpPr>
            <a:xfrm>
              <a:off x="6737657" y="5533773"/>
              <a:ext cx="480386" cy="480093"/>
              <a:chOff x="3500438" y="1303338"/>
              <a:chExt cx="5207000" cy="5203826"/>
            </a:xfrm>
            <a:grpFill/>
          </p:grpSpPr>
          <p:sp>
            <p:nvSpPr>
              <p:cNvPr id="114" name="Freeform 11">
                <a:extLst>
                  <a:ext uri="{FF2B5EF4-FFF2-40B4-BE49-F238E27FC236}">
                    <a16:creationId xmlns:a16="http://schemas.microsoft.com/office/drawing/2014/main" id="{8AA4C0F8-0866-564B-9045-74E3F01445FB}"/>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15" name="Freeform 12">
                <a:extLst>
                  <a:ext uri="{FF2B5EF4-FFF2-40B4-BE49-F238E27FC236}">
                    <a16:creationId xmlns:a16="http://schemas.microsoft.com/office/drawing/2014/main" id="{105338FB-CEEA-514E-A124-843974B38D45}"/>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16" name="Group 115">
            <a:extLst>
              <a:ext uri="{FF2B5EF4-FFF2-40B4-BE49-F238E27FC236}">
                <a16:creationId xmlns:a16="http://schemas.microsoft.com/office/drawing/2014/main" id="{E83B9B4A-6777-4344-9AFC-FD6374BE9CB3}"/>
              </a:ext>
            </a:extLst>
          </p:cNvPr>
          <p:cNvGrpSpPr/>
          <p:nvPr/>
        </p:nvGrpSpPr>
        <p:grpSpPr>
          <a:xfrm>
            <a:off x="6559824" y="4647134"/>
            <a:ext cx="842841" cy="831472"/>
            <a:chOff x="6427962" y="3903006"/>
            <a:chExt cx="1090878" cy="1090878"/>
          </a:xfrm>
          <a:solidFill>
            <a:srgbClr val="176AAE"/>
          </a:solidFill>
          <a:effectLst/>
        </p:grpSpPr>
        <p:sp>
          <p:nvSpPr>
            <p:cNvPr id="118" name="Oval 117">
              <a:extLst>
                <a:ext uri="{FF2B5EF4-FFF2-40B4-BE49-F238E27FC236}">
                  <a16:creationId xmlns:a16="http://schemas.microsoft.com/office/drawing/2014/main" id="{885EB7C8-832D-A04A-8906-2AF309E8145A}"/>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9" name="Group 118">
              <a:extLst>
                <a:ext uri="{FF2B5EF4-FFF2-40B4-BE49-F238E27FC236}">
                  <a16:creationId xmlns:a16="http://schemas.microsoft.com/office/drawing/2014/main" id="{4D7FF538-2A12-2D44-A1C7-9A442FACCE95}"/>
                </a:ext>
              </a:extLst>
            </p:cNvPr>
            <p:cNvGrpSpPr/>
            <p:nvPr/>
          </p:nvGrpSpPr>
          <p:grpSpPr>
            <a:xfrm>
              <a:off x="6696203" y="4286992"/>
              <a:ext cx="554398" cy="322906"/>
              <a:chOff x="1127125" y="4879975"/>
              <a:chExt cx="7307263" cy="4256087"/>
            </a:xfrm>
            <a:grpFill/>
          </p:grpSpPr>
          <p:sp>
            <p:nvSpPr>
              <p:cNvPr id="120" name="Freeform 17">
                <a:extLst>
                  <a:ext uri="{FF2B5EF4-FFF2-40B4-BE49-F238E27FC236}">
                    <a16:creationId xmlns:a16="http://schemas.microsoft.com/office/drawing/2014/main" id="{0B9855EB-A34F-944C-80DD-F4FE3EB6BD73}"/>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1" name="Freeform 18">
                <a:extLst>
                  <a:ext uri="{FF2B5EF4-FFF2-40B4-BE49-F238E27FC236}">
                    <a16:creationId xmlns:a16="http://schemas.microsoft.com/office/drawing/2014/main" id="{BB69CD02-2C92-2E41-B5CE-B74FA9B13DE5}"/>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2" name="Freeform 19">
                <a:extLst>
                  <a:ext uri="{FF2B5EF4-FFF2-40B4-BE49-F238E27FC236}">
                    <a16:creationId xmlns:a16="http://schemas.microsoft.com/office/drawing/2014/main" id="{D64A3621-D1EC-AF43-8707-05DE8DDB0484}"/>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3" name="Freeform 20">
                <a:extLst>
                  <a:ext uri="{FF2B5EF4-FFF2-40B4-BE49-F238E27FC236}">
                    <a16:creationId xmlns:a16="http://schemas.microsoft.com/office/drawing/2014/main" id="{3C0D523C-374E-CA4C-966C-FDABD8A95EE6}"/>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4" name="Group 123">
            <a:extLst>
              <a:ext uri="{FF2B5EF4-FFF2-40B4-BE49-F238E27FC236}">
                <a16:creationId xmlns:a16="http://schemas.microsoft.com/office/drawing/2014/main" id="{8E66253D-1C57-D747-942C-153889536A0A}"/>
              </a:ext>
            </a:extLst>
          </p:cNvPr>
          <p:cNvGrpSpPr/>
          <p:nvPr/>
        </p:nvGrpSpPr>
        <p:grpSpPr>
          <a:xfrm>
            <a:off x="6559825" y="3354980"/>
            <a:ext cx="842841" cy="831472"/>
            <a:chOff x="6427963" y="2610852"/>
            <a:chExt cx="1090878" cy="1090878"/>
          </a:xfrm>
          <a:solidFill>
            <a:srgbClr val="154D7F"/>
          </a:solidFill>
          <a:effectLst/>
        </p:grpSpPr>
        <p:sp>
          <p:nvSpPr>
            <p:cNvPr id="125" name="Oval 124">
              <a:extLst>
                <a:ext uri="{FF2B5EF4-FFF2-40B4-BE49-F238E27FC236}">
                  <a16:creationId xmlns:a16="http://schemas.microsoft.com/office/drawing/2014/main" id="{19FFB4AD-CED7-DB48-A15C-6EF81BE0C530}"/>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6" name="Freeform 25">
              <a:extLst>
                <a:ext uri="{FF2B5EF4-FFF2-40B4-BE49-F238E27FC236}">
                  <a16:creationId xmlns:a16="http://schemas.microsoft.com/office/drawing/2014/main" id="{D2AE59D4-2435-CE4A-B417-BA9D3400AF77}"/>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27" name="Group 126">
            <a:extLst>
              <a:ext uri="{FF2B5EF4-FFF2-40B4-BE49-F238E27FC236}">
                <a16:creationId xmlns:a16="http://schemas.microsoft.com/office/drawing/2014/main" id="{0A4217B1-D017-404D-A515-EB0A994B1C0D}"/>
              </a:ext>
            </a:extLst>
          </p:cNvPr>
          <p:cNvGrpSpPr/>
          <p:nvPr/>
        </p:nvGrpSpPr>
        <p:grpSpPr>
          <a:xfrm>
            <a:off x="6559825" y="2040628"/>
            <a:ext cx="842841" cy="831472"/>
            <a:chOff x="6427963" y="1296500"/>
            <a:chExt cx="1090878" cy="1090878"/>
          </a:xfrm>
          <a:solidFill>
            <a:srgbClr val="113454"/>
          </a:solidFill>
          <a:effectLst/>
        </p:grpSpPr>
        <p:sp>
          <p:nvSpPr>
            <p:cNvPr id="128" name="Oval 127">
              <a:extLst>
                <a:ext uri="{FF2B5EF4-FFF2-40B4-BE49-F238E27FC236}">
                  <a16:creationId xmlns:a16="http://schemas.microsoft.com/office/drawing/2014/main" id="{3ECCE7AB-BF35-9546-A164-34CA89A7E9A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9" name="Freeform 30">
              <a:extLst>
                <a:ext uri="{FF2B5EF4-FFF2-40B4-BE49-F238E27FC236}">
                  <a16:creationId xmlns:a16="http://schemas.microsoft.com/office/drawing/2014/main" id="{ED1A509D-6BA8-3B4B-A469-EC67570092A5}"/>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0" name="Group 129">
            <a:extLst>
              <a:ext uri="{FF2B5EF4-FFF2-40B4-BE49-F238E27FC236}">
                <a16:creationId xmlns:a16="http://schemas.microsoft.com/office/drawing/2014/main" id="{400B43A6-E0EB-124B-8440-0BDECF17E167}"/>
              </a:ext>
            </a:extLst>
          </p:cNvPr>
          <p:cNvGrpSpPr/>
          <p:nvPr/>
        </p:nvGrpSpPr>
        <p:grpSpPr>
          <a:xfrm>
            <a:off x="4854824" y="5301204"/>
            <a:ext cx="842841" cy="831472"/>
            <a:chOff x="4722962" y="4557076"/>
            <a:chExt cx="1090878" cy="1090878"/>
          </a:xfrm>
          <a:solidFill>
            <a:srgbClr val="144069"/>
          </a:solidFill>
          <a:effectLst/>
        </p:grpSpPr>
        <p:sp>
          <p:nvSpPr>
            <p:cNvPr id="131" name="Oval 130">
              <a:extLst>
                <a:ext uri="{FF2B5EF4-FFF2-40B4-BE49-F238E27FC236}">
                  <a16:creationId xmlns:a16="http://schemas.microsoft.com/office/drawing/2014/main" id="{20F7E3F5-DA72-E94D-A8EF-E37CFDA85458}"/>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7274869B-330C-014A-89BB-E80981681A1F}"/>
                </a:ext>
              </a:extLst>
            </p:cNvPr>
            <p:cNvGrpSpPr/>
            <p:nvPr/>
          </p:nvGrpSpPr>
          <p:grpSpPr>
            <a:xfrm>
              <a:off x="5032576" y="4873269"/>
              <a:ext cx="477366" cy="478369"/>
              <a:chOff x="3194050" y="3822700"/>
              <a:chExt cx="6042025" cy="6054725"/>
            </a:xfrm>
            <a:grpFill/>
          </p:grpSpPr>
          <p:sp>
            <p:nvSpPr>
              <p:cNvPr id="133" name="Freeform 35">
                <a:extLst>
                  <a:ext uri="{FF2B5EF4-FFF2-40B4-BE49-F238E27FC236}">
                    <a16:creationId xmlns:a16="http://schemas.microsoft.com/office/drawing/2014/main" id="{22EA8C55-93AA-A14D-88DA-C7D4CE70C93F}"/>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4" name="Freeform 36">
                <a:extLst>
                  <a:ext uri="{FF2B5EF4-FFF2-40B4-BE49-F238E27FC236}">
                    <a16:creationId xmlns:a16="http://schemas.microsoft.com/office/drawing/2014/main" id="{0A752F2F-1B63-C34C-A916-0862606D7507}"/>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5" name="Freeform 37">
                <a:extLst>
                  <a:ext uri="{FF2B5EF4-FFF2-40B4-BE49-F238E27FC236}">
                    <a16:creationId xmlns:a16="http://schemas.microsoft.com/office/drawing/2014/main" id="{4E41A74D-8F90-CD4C-A26C-11B0C05B7DB4}"/>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6" name="Freeform 38">
                <a:extLst>
                  <a:ext uri="{FF2B5EF4-FFF2-40B4-BE49-F238E27FC236}">
                    <a16:creationId xmlns:a16="http://schemas.microsoft.com/office/drawing/2014/main" id="{0A4D2E52-4CF9-F742-B369-B65499917D11}"/>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37" name="Group 136">
            <a:extLst>
              <a:ext uri="{FF2B5EF4-FFF2-40B4-BE49-F238E27FC236}">
                <a16:creationId xmlns:a16="http://schemas.microsoft.com/office/drawing/2014/main" id="{38015273-0D80-014C-84C9-719ADCB8D3B8}"/>
              </a:ext>
            </a:extLst>
          </p:cNvPr>
          <p:cNvGrpSpPr/>
          <p:nvPr/>
        </p:nvGrpSpPr>
        <p:grpSpPr>
          <a:xfrm>
            <a:off x="4854825" y="3997410"/>
            <a:ext cx="842841" cy="831472"/>
            <a:chOff x="4722963" y="3253282"/>
            <a:chExt cx="1090878" cy="1090878"/>
          </a:xfrm>
          <a:solidFill>
            <a:srgbClr val="165992"/>
          </a:solidFill>
          <a:effectLst/>
        </p:grpSpPr>
        <p:sp>
          <p:nvSpPr>
            <p:cNvPr id="138" name="Oval 137">
              <a:extLst>
                <a:ext uri="{FF2B5EF4-FFF2-40B4-BE49-F238E27FC236}">
                  <a16:creationId xmlns:a16="http://schemas.microsoft.com/office/drawing/2014/main" id="{A9A8ACC8-83A2-164D-ABC3-D0094FB2C8D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9" name="Freeform 43">
              <a:extLst>
                <a:ext uri="{FF2B5EF4-FFF2-40B4-BE49-F238E27FC236}">
                  <a16:creationId xmlns:a16="http://schemas.microsoft.com/office/drawing/2014/main" id="{F72FA80E-BEE0-084B-BCA2-8CFEE8617C8A}"/>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0" name="TextBox 139">
            <a:extLst>
              <a:ext uri="{FF2B5EF4-FFF2-40B4-BE49-F238E27FC236}">
                <a16:creationId xmlns:a16="http://schemas.microsoft.com/office/drawing/2014/main" id="{987352E6-DBCC-FE4D-9016-726904E06B51}"/>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1" name="TextBox 140">
            <a:extLst>
              <a:ext uri="{FF2B5EF4-FFF2-40B4-BE49-F238E27FC236}">
                <a16:creationId xmlns:a16="http://schemas.microsoft.com/office/drawing/2014/main" id="{290A55A0-6D2C-6A4A-A4D5-E4015CBFA592}"/>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2" name="TextBox 141">
            <a:extLst>
              <a:ext uri="{FF2B5EF4-FFF2-40B4-BE49-F238E27FC236}">
                <a16:creationId xmlns:a16="http://schemas.microsoft.com/office/drawing/2014/main" id="{49B09CF1-C2BD-D242-A5B0-CC49B1231D39}"/>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3" name="TextBox 142">
            <a:extLst>
              <a:ext uri="{FF2B5EF4-FFF2-40B4-BE49-F238E27FC236}">
                <a16:creationId xmlns:a16="http://schemas.microsoft.com/office/drawing/2014/main" id="{B523BD2D-A324-8645-9E1E-D7B50EEAA23F}"/>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4" name="TextBox 143">
            <a:extLst>
              <a:ext uri="{FF2B5EF4-FFF2-40B4-BE49-F238E27FC236}">
                <a16:creationId xmlns:a16="http://schemas.microsoft.com/office/drawing/2014/main" id="{937F8DDD-6AF2-B040-AEA9-FACFEC2EBAB0}"/>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45" name="TextBox 144">
            <a:extLst>
              <a:ext uri="{FF2B5EF4-FFF2-40B4-BE49-F238E27FC236}">
                <a16:creationId xmlns:a16="http://schemas.microsoft.com/office/drawing/2014/main" id="{0D202F02-858D-9840-8F0A-E0CE5CECF3AB}"/>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46" name="TextBox 145">
            <a:extLst>
              <a:ext uri="{FF2B5EF4-FFF2-40B4-BE49-F238E27FC236}">
                <a16:creationId xmlns:a16="http://schemas.microsoft.com/office/drawing/2014/main" id="{E2D87AD7-988F-014B-82DD-B101D6B1AAFE}"/>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66" name="Rectangle 65">
            <a:extLst>
              <a:ext uri="{FF2B5EF4-FFF2-40B4-BE49-F238E27FC236}">
                <a16:creationId xmlns:a16="http://schemas.microsoft.com/office/drawing/2014/main" id="{35AB2CB7-4764-0340-99F0-1FBC4E51F643}"/>
              </a:ext>
            </a:extLst>
          </p:cNvPr>
          <p:cNvSpPr/>
          <p:nvPr/>
        </p:nvSpPr>
        <p:spPr>
          <a:xfrm>
            <a:off x="165805" y="4134540"/>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mentoring scheme is available for newcomers and for personnel near promotion.</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67" name="Rectangle 66">
            <a:extLst>
              <a:ext uri="{FF2B5EF4-FFF2-40B4-BE49-F238E27FC236}">
                <a16:creationId xmlns:a16="http://schemas.microsoft.com/office/drawing/2014/main" id="{29709D11-3049-FD40-AFA2-7D57F3DA2355}"/>
              </a:ext>
            </a:extLst>
          </p:cNvPr>
          <p:cNvSpPr/>
          <p:nvPr/>
        </p:nvSpPr>
        <p:spPr>
          <a:xfrm>
            <a:off x="173554" y="5309016"/>
            <a:ext cx="4507717"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participates in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annual forums. </a:t>
            </a:r>
            <a:r>
              <a:rPr lang="en-IN" sz="1200" dirty="0">
                <a:solidFill>
                  <a:schemeClr val="tx1">
                    <a:lumMod val="75000"/>
                    <a:lumOff val="25000"/>
                  </a:schemeClr>
                </a:solidFill>
                <a:latin typeface="Segoe UI" panose="020B0502040204020203" pitchFamily="34" charset="0"/>
                <a:cs typeface="Segoe UI" panose="020B0502040204020203" pitchFamily="34" charset="0"/>
              </a:rPr>
              <a:t>Lessons learnt from incidents, accidents and near misses as well as best practices and ideas are shared with the other members and discussed periodically.</a:t>
            </a:r>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B89529E-AD89-D495-0513-B8EF1368E537}"/>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Sharing of Lessons Learnt / Proactivity</a:t>
            </a:r>
          </a:p>
        </p:txBody>
      </p:sp>
    </p:spTree>
    <p:extLst>
      <p:ext uri="{BB962C8B-B14F-4D97-AF65-F5344CB8AC3E}">
        <p14:creationId xmlns:p14="http://schemas.microsoft.com/office/powerpoint/2010/main" val="80694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5CA5C-4BFA-B358-99D7-DDEAC3258B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5"/>
          <a:stretch/>
        </p:blipFill>
        <p:spPr>
          <a:xfrm>
            <a:off x="0" y="3054"/>
            <a:ext cx="12217968" cy="1909531"/>
          </a:xfrm>
          <a:prstGeom prst="rect">
            <a:avLst/>
          </a:prstGeom>
        </p:spPr>
      </p:pic>
      <p:sp>
        <p:nvSpPr>
          <p:cNvPr id="49" name="Rectangle 48">
            <a:extLst>
              <a:ext uri="{FF2B5EF4-FFF2-40B4-BE49-F238E27FC236}">
                <a16:creationId xmlns:a16="http://schemas.microsoft.com/office/drawing/2014/main" id="{EE39059A-89E0-60E8-706A-4CD0EB3C06DF}"/>
              </a:ext>
            </a:extLst>
          </p:cNvPr>
          <p:cNvSpPr/>
          <p:nvPr/>
        </p:nvSpPr>
        <p:spPr>
          <a:xfrm>
            <a:off x="0" y="0"/>
            <a:ext cx="12191999" cy="192407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0" name="Freeform 39">
            <a:extLst>
              <a:ext uri="{FF2B5EF4-FFF2-40B4-BE49-F238E27FC236}">
                <a16:creationId xmlns:a16="http://schemas.microsoft.com/office/drawing/2014/main" id="{370DC2A5-7180-3342-B24E-354390809321}"/>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
        <p:nvSpPr>
          <p:cNvPr id="16" name="Rectangle 15">
            <a:extLst>
              <a:ext uri="{FF2B5EF4-FFF2-40B4-BE49-F238E27FC236}">
                <a16:creationId xmlns:a16="http://schemas.microsoft.com/office/drawing/2014/main" id="{1812B352-46D0-2F41-A69A-696F0E06C153}"/>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cxnSp>
        <p:nvCxnSpPr>
          <p:cNvPr id="17" name="Straight Connector 16">
            <a:extLst>
              <a:ext uri="{FF2B5EF4-FFF2-40B4-BE49-F238E27FC236}">
                <a16:creationId xmlns:a16="http://schemas.microsoft.com/office/drawing/2014/main" id="{A1E0D819-D06B-7741-9337-9288FC981645}"/>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EF6A30-1F94-C242-A1F6-B71B6B3DE444}"/>
              </a:ext>
            </a:extLst>
          </p:cNvPr>
          <p:cNvSpPr/>
          <p:nvPr/>
        </p:nvSpPr>
        <p:spPr>
          <a:xfrm>
            <a:off x="7527745" y="2097252"/>
            <a:ext cx="4572585"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Company is willing to seek and accept support from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and other members in order to facilitate its practical implementation of the Code of Conduct, develop and improve.</a:t>
            </a:r>
          </a:p>
        </p:txBody>
      </p:sp>
      <p:cxnSp>
        <p:nvCxnSpPr>
          <p:cNvPr id="19" name="Straight Connector 18">
            <a:extLst>
              <a:ext uri="{FF2B5EF4-FFF2-40B4-BE49-F238E27FC236}">
                <a16:creationId xmlns:a16="http://schemas.microsoft.com/office/drawing/2014/main" id="{BC58041C-76B1-4C4A-933B-0F8C9F1CF365}"/>
              </a:ext>
            </a:extLst>
          </p:cNvPr>
          <p:cNvCxnSpPr>
            <a:cxnSpLocks/>
          </p:cNvCxnSpPr>
          <p:nvPr/>
        </p:nvCxnSpPr>
        <p:spPr>
          <a:xfrm>
            <a:off x="7626270" y="4026243"/>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D55A1C-712E-A34C-8A31-411E2D019F99}"/>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483DDE86-16F6-2E4D-A888-67EFB7DDD701}"/>
              </a:ext>
            </a:extLst>
          </p:cNvPr>
          <p:cNvSpPr/>
          <p:nvPr/>
        </p:nvSpPr>
        <p:spPr>
          <a:xfrm>
            <a:off x="7545647" y="3379912"/>
            <a:ext cx="4523362"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Periodic campaigns aiming to educate personnel regarding latest advancement in shipping are evident.</a:t>
            </a:r>
          </a:p>
        </p:txBody>
      </p:sp>
      <p:cxnSp>
        <p:nvCxnSpPr>
          <p:cNvPr id="26" name="Straight Connector 25">
            <a:extLst>
              <a:ext uri="{FF2B5EF4-FFF2-40B4-BE49-F238E27FC236}">
                <a16:creationId xmlns:a16="http://schemas.microsoft.com/office/drawing/2014/main" id="{D5AB0604-9C99-D447-A98F-E25C574DD476}"/>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766EF6C-25A5-B345-9A7A-1C30D8B4A4D5}"/>
              </a:ext>
            </a:extLst>
          </p:cNvPr>
          <p:cNvSpPr/>
          <p:nvPr/>
        </p:nvSpPr>
        <p:spPr>
          <a:xfrm>
            <a:off x="82778" y="2857665"/>
            <a:ext cx="4685244" cy="461665"/>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 “Risk Management System” is in place that monitors various leading indicators and leads to proactive action plans.</a:t>
            </a:r>
          </a:p>
        </p:txBody>
      </p:sp>
      <p:sp>
        <p:nvSpPr>
          <p:cNvPr id="30" name="Freeform 29">
            <a:extLst>
              <a:ext uri="{FF2B5EF4-FFF2-40B4-BE49-F238E27FC236}">
                <a16:creationId xmlns:a16="http://schemas.microsoft.com/office/drawing/2014/main" id="{BBC86219-359A-E544-9888-2E0957FE0B5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31" name="Freeform 30">
            <a:extLst>
              <a:ext uri="{FF2B5EF4-FFF2-40B4-BE49-F238E27FC236}">
                <a16:creationId xmlns:a16="http://schemas.microsoft.com/office/drawing/2014/main" id="{2048755E-3762-BE43-81CA-AA7C48B3AE1B}"/>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36" name="Group 35">
            <a:extLst>
              <a:ext uri="{FF2B5EF4-FFF2-40B4-BE49-F238E27FC236}">
                <a16:creationId xmlns:a16="http://schemas.microsoft.com/office/drawing/2014/main" id="{8B3A044B-19DF-9E41-8271-E933922A8570}"/>
              </a:ext>
            </a:extLst>
          </p:cNvPr>
          <p:cNvGrpSpPr/>
          <p:nvPr/>
        </p:nvGrpSpPr>
        <p:grpSpPr>
          <a:xfrm>
            <a:off x="4854826" y="2693616"/>
            <a:ext cx="842841" cy="831472"/>
            <a:chOff x="4722964" y="1949488"/>
            <a:chExt cx="1090878" cy="1090878"/>
          </a:xfrm>
          <a:solidFill>
            <a:srgbClr val="14416B"/>
          </a:solidFill>
          <a:effectLst/>
        </p:grpSpPr>
        <p:sp>
          <p:nvSpPr>
            <p:cNvPr id="37" name="Oval 36">
              <a:extLst>
                <a:ext uri="{FF2B5EF4-FFF2-40B4-BE49-F238E27FC236}">
                  <a16:creationId xmlns:a16="http://schemas.microsoft.com/office/drawing/2014/main" id="{151EF0E1-25C3-664C-A2F6-97C1280D5035}"/>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6">
              <a:extLst>
                <a:ext uri="{FF2B5EF4-FFF2-40B4-BE49-F238E27FC236}">
                  <a16:creationId xmlns:a16="http://schemas.microsoft.com/office/drawing/2014/main" id="{096AC90D-F5A1-8C46-875D-05A1B7A85DB4}"/>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1" name="Group 50">
            <a:extLst>
              <a:ext uri="{FF2B5EF4-FFF2-40B4-BE49-F238E27FC236}">
                <a16:creationId xmlns:a16="http://schemas.microsoft.com/office/drawing/2014/main" id="{971C7A19-90E4-3249-843A-D09B9A6003C2}"/>
              </a:ext>
            </a:extLst>
          </p:cNvPr>
          <p:cNvGrpSpPr/>
          <p:nvPr/>
        </p:nvGrpSpPr>
        <p:grpSpPr>
          <a:xfrm>
            <a:off x="6559825" y="3354980"/>
            <a:ext cx="842841" cy="831472"/>
            <a:chOff x="6427963" y="2610852"/>
            <a:chExt cx="1090878" cy="1090878"/>
          </a:xfrm>
          <a:solidFill>
            <a:srgbClr val="154D7F"/>
          </a:solidFill>
          <a:effectLst/>
        </p:grpSpPr>
        <p:sp>
          <p:nvSpPr>
            <p:cNvPr id="52" name="Oval 51">
              <a:extLst>
                <a:ext uri="{FF2B5EF4-FFF2-40B4-BE49-F238E27FC236}">
                  <a16:creationId xmlns:a16="http://schemas.microsoft.com/office/drawing/2014/main" id="{C5599820-D4BF-BF4D-9EFA-7833069D1E3F}"/>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25">
              <a:extLst>
                <a:ext uri="{FF2B5EF4-FFF2-40B4-BE49-F238E27FC236}">
                  <a16:creationId xmlns:a16="http://schemas.microsoft.com/office/drawing/2014/main" id="{82F766E4-46F9-CD45-B2E9-BFB0DE7BE6B2}"/>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4" name="Group 53">
            <a:extLst>
              <a:ext uri="{FF2B5EF4-FFF2-40B4-BE49-F238E27FC236}">
                <a16:creationId xmlns:a16="http://schemas.microsoft.com/office/drawing/2014/main" id="{6E6D5A0F-1FE5-8047-9B30-0EC36DE75B2B}"/>
              </a:ext>
            </a:extLst>
          </p:cNvPr>
          <p:cNvGrpSpPr/>
          <p:nvPr/>
        </p:nvGrpSpPr>
        <p:grpSpPr>
          <a:xfrm>
            <a:off x="6559825" y="2040628"/>
            <a:ext cx="842841" cy="831472"/>
            <a:chOff x="6427963" y="1296500"/>
            <a:chExt cx="1090878" cy="1090878"/>
          </a:xfrm>
          <a:solidFill>
            <a:srgbClr val="113454"/>
          </a:solidFill>
          <a:effectLst/>
        </p:grpSpPr>
        <p:sp>
          <p:nvSpPr>
            <p:cNvPr id="55" name="Oval 54">
              <a:extLst>
                <a:ext uri="{FF2B5EF4-FFF2-40B4-BE49-F238E27FC236}">
                  <a16:creationId xmlns:a16="http://schemas.microsoft.com/office/drawing/2014/main" id="{5D48954E-0E33-F247-9845-5EBF8DF3DB21}"/>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Freeform 30">
              <a:extLst>
                <a:ext uri="{FF2B5EF4-FFF2-40B4-BE49-F238E27FC236}">
                  <a16:creationId xmlns:a16="http://schemas.microsoft.com/office/drawing/2014/main" id="{7E501108-89F6-6946-9297-350C98C8750A}"/>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67" name="TextBox 66">
            <a:extLst>
              <a:ext uri="{FF2B5EF4-FFF2-40B4-BE49-F238E27FC236}">
                <a16:creationId xmlns:a16="http://schemas.microsoft.com/office/drawing/2014/main" id="{2816D9FB-9737-8C4A-A969-ECB9FA8A6A34}"/>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08</a:t>
            </a:r>
          </a:p>
        </p:txBody>
      </p:sp>
      <p:sp>
        <p:nvSpPr>
          <p:cNvPr id="68" name="TextBox 67">
            <a:extLst>
              <a:ext uri="{FF2B5EF4-FFF2-40B4-BE49-F238E27FC236}">
                <a16:creationId xmlns:a16="http://schemas.microsoft.com/office/drawing/2014/main" id="{E2DB8D54-FB85-E742-8C8E-591A20C25F66}"/>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09</a:t>
            </a:r>
          </a:p>
        </p:txBody>
      </p:sp>
      <p:sp>
        <p:nvSpPr>
          <p:cNvPr id="69" name="TextBox 68">
            <a:extLst>
              <a:ext uri="{FF2B5EF4-FFF2-40B4-BE49-F238E27FC236}">
                <a16:creationId xmlns:a16="http://schemas.microsoft.com/office/drawing/2014/main" id="{072598DE-C509-E64E-A2DB-A52BF70D1CD3}"/>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10</a:t>
            </a:r>
          </a:p>
        </p:txBody>
      </p:sp>
      <p:sp>
        <p:nvSpPr>
          <p:cNvPr id="70" name="TextBox 69">
            <a:extLst>
              <a:ext uri="{FF2B5EF4-FFF2-40B4-BE49-F238E27FC236}">
                <a16:creationId xmlns:a16="http://schemas.microsoft.com/office/drawing/2014/main" id="{C183BB5C-BF78-2942-81C3-413675AC03A1}"/>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71" name="TextBox 70">
            <a:extLst>
              <a:ext uri="{FF2B5EF4-FFF2-40B4-BE49-F238E27FC236}">
                <a16:creationId xmlns:a16="http://schemas.microsoft.com/office/drawing/2014/main" id="{36E06473-EE9B-AD47-8585-B18DB24DB751}"/>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12</a:t>
            </a:r>
          </a:p>
        </p:txBody>
      </p:sp>
      <p:cxnSp>
        <p:nvCxnSpPr>
          <p:cNvPr id="39" name="Straight Connector 38">
            <a:extLst>
              <a:ext uri="{FF2B5EF4-FFF2-40B4-BE49-F238E27FC236}">
                <a16:creationId xmlns:a16="http://schemas.microsoft.com/office/drawing/2014/main" id="{69B86B5B-96A3-FE44-A8C4-4DA9DA186C37}"/>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D7B274-49B0-944E-9ECF-D9B9CD4334E7}"/>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42" name="Rectangle 41">
            <a:extLst>
              <a:ext uri="{FF2B5EF4-FFF2-40B4-BE49-F238E27FC236}">
                <a16:creationId xmlns:a16="http://schemas.microsoft.com/office/drawing/2014/main" id="{4E5ED0AA-F1A0-4447-8308-F68E1BA26D8B}"/>
              </a:ext>
            </a:extLst>
          </p:cNvPr>
          <p:cNvSpPr/>
          <p:nvPr/>
        </p:nvSpPr>
        <p:spPr>
          <a:xfrm>
            <a:off x="119996" y="4097233"/>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Progress regarding adherence to </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GB" sz="1200" dirty="0">
                <a:solidFill>
                  <a:schemeClr val="tx1">
                    <a:lumMod val="75000"/>
                    <a:lumOff val="25000"/>
                  </a:schemeClr>
                </a:solidFill>
                <a:latin typeface="Segoe UI" panose="020B0502040204020203" pitchFamily="34" charset="0"/>
                <a:cs typeface="Segoe UI" panose="020B0502040204020203" pitchFamily="34" charset="0"/>
              </a:rPr>
              <a:t> Code of Conduct is shared with the rest of the members. Roadblocks, best practices, achievements and failures are openly discussed.</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43" name="Group 42">
            <a:extLst>
              <a:ext uri="{FF2B5EF4-FFF2-40B4-BE49-F238E27FC236}">
                <a16:creationId xmlns:a16="http://schemas.microsoft.com/office/drawing/2014/main" id="{4598EB7B-EBB4-674A-BE19-D36C89263634}"/>
              </a:ext>
            </a:extLst>
          </p:cNvPr>
          <p:cNvGrpSpPr/>
          <p:nvPr/>
        </p:nvGrpSpPr>
        <p:grpSpPr>
          <a:xfrm>
            <a:off x="4854825" y="3997410"/>
            <a:ext cx="842841" cy="831472"/>
            <a:chOff x="4722963" y="3253282"/>
            <a:chExt cx="1090878" cy="1090878"/>
          </a:xfrm>
          <a:solidFill>
            <a:srgbClr val="165992"/>
          </a:solidFill>
          <a:effectLst/>
        </p:grpSpPr>
        <p:sp>
          <p:nvSpPr>
            <p:cNvPr id="44" name="Oval 43">
              <a:extLst>
                <a:ext uri="{FF2B5EF4-FFF2-40B4-BE49-F238E27FC236}">
                  <a16:creationId xmlns:a16="http://schemas.microsoft.com/office/drawing/2014/main" id="{80631C4E-DC90-3940-8CAB-BEA67EA376D2}"/>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43">
              <a:extLst>
                <a:ext uri="{FF2B5EF4-FFF2-40B4-BE49-F238E27FC236}">
                  <a16:creationId xmlns:a16="http://schemas.microsoft.com/office/drawing/2014/main" id="{DB8A1355-F5E3-6641-8ACC-332000CD42EB}"/>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46" name="TextBox 45">
            <a:extLst>
              <a:ext uri="{FF2B5EF4-FFF2-40B4-BE49-F238E27FC236}">
                <a16:creationId xmlns:a16="http://schemas.microsoft.com/office/drawing/2014/main" id="{777397C1-B82B-804E-9847-8F204CB95EBD}"/>
              </a:ext>
            </a:extLst>
          </p:cNvPr>
          <p:cNvSpPr txBox="1"/>
          <p:nvPr/>
        </p:nvSpPr>
        <p:spPr>
          <a:xfrm>
            <a:off x="4699549" y="415651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11</a:t>
            </a:r>
          </a:p>
        </p:txBody>
      </p:sp>
      <p:sp>
        <p:nvSpPr>
          <p:cNvPr id="2" name="TextBox 1">
            <a:extLst>
              <a:ext uri="{FF2B5EF4-FFF2-40B4-BE49-F238E27FC236}">
                <a16:creationId xmlns:a16="http://schemas.microsoft.com/office/drawing/2014/main" id="{FF1E9478-E6C0-E23C-B566-3ED0AC2AC86E}"/>
              </a:ext>
            </a:extLst>
          </p:cNvPr>
          <p:cNvSpPr txBox="1"/>
          <p:nvPr/>
        </p:nvSpPr>
        <p:spPr>
          <a:xfrm>
            <a:off x="1037766" y="507464"/>
            <a:ext cx="10492858" cy="1015663"/>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EFFECTIVE SAFETY CULTURE</a:t>
            </a:r>
          </a:p>
          <a:p>
            <a:r>
              <a:rPr lang="en-US" sz="2800" dirty="0">
                <a:solidFill>
                  <a:srgbClr val="9DC7ED"/>
                </a:solidFill>
                <a:latin typeface="Segoe UI Black" panose="020B0A02040204020203" pitchFamily="34" charset="0"/>
                <a:ea typeface="Segoe UI Black" panose="020B0A02040204020203" pitchFamily="34" charset="0"/>
              </a:rPr>
              <a:t>Sharing of Lessons Learnt / Proactivity</a:t>
            </a:r>
          </a:p>
        </p:txBody>
      </p:sp>
    </p:spTree>
    <p:extLst>
      <p:ext uri="{BB962C8B-B14F-4D97-AF65-F5344CB8AC3E}">
        <p14:creationId xmlns:p14="http://schemas.microsoft.com/office/powerpoint/2010/main" val="3011628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C3E5754-F7E6-3845-ABC0-A4D0AA613B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2156" y="806128"/>
            <a:ext cx="4040187" cy="6051872"/>
          </a:xfrm>
          <a:prstGeom prst="rect">
            <a:avLst/>
          </a:prstGeom>
        </p:spPr>
      </p:pic>
      <p:sp>
        <p:nvSpPr>
          <p:cNvPr id="4" name="TextBox 3">
            <a:extLst>
              <a:ext uri="{FF2B5EF4-FFF2-40B4-BE49-F238E27FC236}">
                <a16:creationId xmlns:a16="http://schemas.microsoft.com/office/drawing/2014/main" id="{13C93A7E-0EA4-4533-A6A9-FB73742DC540}"/>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54</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B6423816-6CAA-403D-AA37-BE19545FB12D}"/>
              </a:ext>
            </a:extLst>
          </p:cNvPr>
          <p:cNvSpPr/>
          <p:nvPr/>
        </p:nvSpPr>
        <p:spPr>
          <a:xfrm>
            <a:off x="6279658" y="249269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3AD59C9-EC4F-463C-AD8B-71836D60AA41}"/>
              </a:ext>
            </a:extLst>
          </p:cNvPr>
          <p:cNvSpPr txBox="1"/>
          <p:nvPr/>
        </p:nvSpPr>
        <p:spPr>
          <a:xfrm>
            <a:off x="6279658" y="1185607"/>
            <a:ext cx="5645966" cy="1107996"/>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ASSESSMENT AND VERIFICATION</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sp>
        <p:nvSpPr>
          <p:cNvPr id="15" name="Rectangle 14">
            <a:extLst>
              <a:ext uri="{FF2B5EF4-FFF2-40B4-BE49-F238E27FC236}">
                <a16:creationId xmlns:a16="http://schemas.microsoft.com/office/drawing/2014/main" id="{1025E2CB-FB42-3340-8F65-B4012AD54EDA}"/>
              </a:ext>
            </a:extLst>
          </p:cNvPr>
          <p:cNvSpPr/>
          <p:nvPr/>
        </p:nvSpPr>
        <p:spPr>
          <a:xfrm>
            <a:off x="1872157" y="819163"/>
            <a:ext cx="4040186" cy="6051872"/>
          </a:xfrm>
          <a:prstGeom prst="rect">
            <a:avLst/>
          </a:prstGeom>
          <a:solidFill>
            <a:schemeClr val="tx2">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447008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521FE-B759-0048-8725-64A0825076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204984" cy="1917037"/>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2986" y="-6062"/>
            <a:ext cx="12192000" cy="191703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04913"/>
            <a:ext cx="12204985" cy="5057861"/>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356107"/>
            <a:ext cx="10492858"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Assessment and Verification Scope</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1" y="132038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4136127"/>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196676"/>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We pursue excellence by attitude, We operate efficiently by habit</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238334" y="2901136"/>
            <a:ext cx="3020782" cy="2677656"/>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To ensure a basic standard of adherence to its</a:t>
            </a:r>
            <a:r>
              <a:rPr lang="en-US" sz="1200" b="1" dirty="0">
                <a:solidFill>
                  <a:schemeClr val="tx1">
                    <a:lumMod val="75000"/>
                    <a:lumOff val="25000"/>
                  </a:schemeClr>
                </a:solidFill>
                <a:latin typeface="Segoe UI" panose="020B0502040204020203" pitchFamily="34" charset="0"/>
                <a:cs typeface="Segoe UI" panose="020B0502040204020203" pitchFamily="34" charset="0"/>
              </a:rPr>
              <a:t> General Principles of Conduct and Action</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US" sz="1200" dirty="0">
                <a:solidFill>
                  <a:schemeClr val="tx1">
                    <a:lumMod val="75000"/>
                    <a:lumOff val="25000"/>
                  </a:schemeClr>
                </a:solidFill>
                <a:latin typeface="Segoe UI" panose="020B0502040204020203" pitchFamily="34" charset="0"/>
                <a:cs typeface="Segoe UI" panose="020B0502040204020203" pitchFamily="34" charset="0"/>
              </a:rPr>
              <a:t> provides assessment and verification to its members,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annually or upon request</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US" sz="1200" dirty="0">
              <a:solidFill>
                <a:schemeClr val="tx1">
                  <a:lumMod val="75000"/>
                  <a:lumOff val="25000"/>
                </a:schemeClr>
              </a:solidFill>
              <a:latin typeface="Segoe UI" panose="020B0502040204020203" pitchFamily="34" charset="0"/>
              <a:ea typeface="Segoe UI Black" panose="020B0A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The process’ scope is to </a:t>
            </a:r>
            <a:r>
              <a:rPr lang="en-US" sz="1200" b="1" dirty="0">
                <a:solidFill>
                  <a:schemeClr val="tx1">
                    <a:lumMod val="75000"/>
                    <a:lumOff val="25000"/>
                  </a:schemeClr>
                </a:solidFill>
                <a:latin typeface="Segoe UI" panose="020B0502040204020203" pitchFamily="34" charset="0"/>
                <a:cs typeface="Segoe UI" panose="020B0502040204020203" pitchFamily="34" charset="0"/>
              </a:rPr>
              <a:t>assess and verify </a:t>
            </a:r>
            <a:r>
              <a:rPr lang="en-US" sz="1200" dirty="0">
                <a:solidFill>
                  <a:schemeClr val="tx1">
                    <a:lumMod val="75000"/>
                    <a:lumOff val="25000"/>
                  </a:schemeClr>
                </a:solidFill>
                <a:latin typeface="Segoe UI" panose="020B0502040204020203" pitchFamily="34" charset="0"/>
                <a:cs typeface="Segoe UI" panose="020B0502040204020203" pitchFamily="34" charset="0"/>
              </a:rPr>
              <a:t>that applicable elements of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InterManager’s</a:t>
            </a:r>
            <a:r>
              <a:rPr lang="en-US" sz="1200" dirty="0">
                <a:solidFill>
                  <a:schemeClr val="tx1">
                    <a:lumMod val="75000"/>
                    <a:lumOff val="25000"/>
                  </a:schemeClr>
                </a:solidFill>
                <a:latin typeface="Segoe UI" panose="020B0502040204020203" pitchFamily="34" charset="0"/>
                <a:cs typeface="Segoe UI" panose="020B0502040204020203" pitchFamily="34" charset="0"/>
              </a:rPr>
              <a:t> General Principles of Conduct and Action are </a:t>
            </a:r>
            <a:r>
              <a:rPr lang="en-US" sz="1200" b="1" dirty="0">
                <a:solidFill>
                  <a:schemeClr val="tx1">
                    <a:lumMod val="75000"/>
                    <a:lumOff val="25000"/>
                  </a:schemeClr>
                </a:solidFill>
                <a:latin typeface="Segoe UI" panose="020B0502040204020203" pitchFamily="34" charset="0"/>
                <a:cs typeface="Segoe UI" panose="020B0502040204020203" pitchFamily="34" charset="0"/>
              </a:rPr>
              <a:t>appropriate, effective and that have been developed, documented and implemented </a:t>
            </a:r>
            <a:r>
              <a:rPr lang="en-US" sz="1200" dirty="0">
                <a:solidFill>
                  <a:schemeClr val="tx1">
                    <a:lumMod val="75000"/>
                    <a:lumOff val="25000"/>
                  </a:schemeClr>
                </a:solidFill>
                <a:latin typeface="Segoe UI" panose="020B0502040204020203" pitchFamily="34" charset="0"/>
                <a:cs typeface="Segoe UI" panose="020B0502040204020203" pitchFamily="34" charset="0"/>
              </a:rPr>
              <a:t>in accordance and in conjunction with the Association’s specified requirements and prerequisites.</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584237" y="2893908"/>
            <a:ext cx="3020782" cy="3416320"/>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To ensure </a:t>
            </a:r>
            <a:r>
              <a:rPr lang="en-US" sz="1200" b="1" dirty="0">
                <a:solidFill>
                  <a:schemeClr val="tx1">
                    <a:lumMod val="75000"/>
                    <a:lumOff val="25000"/>
                  </a:schemeClr>
                </a:solidFill>
                <a:latin typeface="Segoe UI" panose="020B0502040204020203" pitchFamily="34" charset="0"/>
                <a:cs typeface="Segoe UI" panose="020B0502040204020203" pitchFamily="34" charset="0"/>
              </a:rPr>
              <a:t>transparency and objectivity</a:t>
            </a:r>
            <a:r>
              <a:rPr lang="en-US" sz="1200" dirty="0">
                <a:solidFill>
                  <a:schemeClr val="tx1">
                    <a:lumMod val="75000"/>
                    <a:lumOff val="25000"/>
                  </a:schemeClr>
                </a:solidFill>
                <a:latin typeface="Segoe UI" panose="020B0502040204020203" pitchFamily="34" charset="0"/>
                <a:cs typeface="Segoe UI" panose="020B0502040204020203" pitchFamily="34" charset="0"/>
              </a:rPr>
              <a:t>, the assessment and verification process relies on the examination and evaluation of objective evidence based on the General Principles of Conduct and Action </a:t>
            </a:r>
            <a:r>
              <a:rPr lang="en-US" sz="1200" b="1" dirty="0">
                <a:solidFill>
                  <a:schemeClr val="tx1">
                    <a:lumMod val="75000"/>
                    <a:lumOff val="25000"/>
                  </a:schemeClr>
                </a:solidFill>
                <a:latin typeface="Segoe UI" panose="020B0502040204020203" pitchFamily="34" charset="0"/>
                <a:cs typeface="Segoe UI" panose="020B0502040204020203" pitchFamily="34" charset="0"/>
              </a:rPr>
              <a:t>set KPIs, requirements and expected behaviors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US"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The whole process is </a:t>
            </a:r>
            <a:r>
              <a:rPr lang="en-US" sz="1200" b="1" dirty="0">
                <a:solidFill>
                  <a:schemeClr val="tx1">
                    <a:lumMod val="75000"/>
                    <a:lumOff val="25000"/>
                  </a:schemeClr>
                </a:solidFill>
                <a:latin typeface="Segoe UI" panose="020B0502040204020203" pitchFamily="34" charset="0"/>
                <a:cs typeface="Segoe UI" panose="020B0502040204020203" pitchFamily="34" charset="0"/>
              </a:rPr>
              <a:t>oriented towards a qualification / progress assessment </a:t>
            </a:r>
            <a:r>
              <a:rPr lang="en-US" sz="1200" dirty="0">
                <a:solidFill>
                  <a:schemeClr val="tx1">
                    <a:lumMod val="75000"/>
                    <a:lumOff val="25000"/>
                  </a:schemeClr>
                </a:solidFill>
                <a:latin typeface="Segoe UI" panose="020B0502040204020203" pitchFamily="34" charset="0"/>
                <a:cs typeface="Segoe UI" panose="020B0502040204020203" pitchFamily="34" charset="0"/>
              </a:rPr>
              <a:t>rather than constitute an absolute “pass/fail” evaluation.</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Members and candidates are expected to progress through a </a:t>
            </a:r>
            <a:r>
              <a:rPr lang="en-US" sz="1200" b="1" dirty="0">
                <a:solidFill>
                  <a:schemeClr val="tx1">
                    <a:lumMod val="75000"/>
                    <a:lumOff val="25000"/>
                  </a:schemeClr>
                </a:solidFill>
                <a:latin typeface="Segoe UI" panose="020B0502040204020203" pitchFamily="34" charset="0"/>
                <a:cs typeface="Segoe UI" panose="020B0502040204020203" pitchFamily="34" charset="0"/>
              </a:rPr>
              <a:t>4A Success Path </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Aspire, Advance, Achieve </a:t>
            </a:r>
            <a:r>
              <a:rPr lang="en-US" sz="1200" dirty="0">
                <a:solidFill>
                  <a:schemeClr val="tx1">
                    <a:lumMod val="75000"/>
                    <a:lumOff val="25000"/>
                  </a:schemeClr>
                </a:solidFill>
                <a:latin typeface="Segoe UI" panose="020B0502040204020203" pitchFamily="34" charset="0"/>
                <a:cs typeface="Segoe UI" panose="020B0502040204020203" pitchFamily="34" charset="0"/>
              </a:rPr>
              <a:t>and finally </a:t>
            </a:r>
            <a:r>
              <a:rPr lang="en-US" sz="1200" b="1" dirty="0">
                <a:solidFill>
                  <a:schemeClr val="tx1">
                    <a:lumMod val="75000"/>
                    <a:lumOff val="25000"/>
                  </a:schemeClr>
                </a:solidFill>
                <a:latin typeface="Segoe UI" panose="020B0502040204020203" pitchFamily="34" charset="0"/>
                <a:cs typeface="Segoe UI" panose="020B0502040204020203" pitchFamily="34" charset="0"/>
              </a:rPr>
              <a:t>Acclaim </a:t>
            </a:r>
            <a:r>
              <a:rPr lang="en-US" sz="1200" dirty="0">
                <a:solidFill>
                  <a:schemeClr val="tx1">
                    <a:lumMod val="75000"/>
                    <a:lumOff val="25000"/>
                  </a:schemeClr>
                </a:solidFill>
                <a:latin typeface="Segoe UI" panose="020B0502040204020203" pitchFamily="34" charset="0"/>
                <a:cs typeface="Segoe UI" panose="020B0502040204020203" pitchFamily="34" charset="0"/>
              </a:rPr>
              <a:t>in regard to the Association’s General Principles of Conduct and Action.</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46475" y="2874131"/>
            <a:ext cx="3020782" cy="2123658"/>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They are also expected to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contribute and cooperate </a:t>
            </a:r>
            <a:r>
              <a:rPr lang="en-US" sz="1200" dirty="0">
                <a:solidFill>
                  <a:schemeClr val="tx1">
                    <a:lumMod val="75000"/>
                    <a:lumOff val="25000"/>
                  </a:schemeClr>
                </a:solidFill>
                <a:latin typeface="Segoe UI" panose="020B0502040204020203" pitchFamily="34" charset="0"/>
                <a:cs typeface="Segoe UI" panose="020B0502040204020203" pitchFamily="34" charset="0"/>
              </a:rPr>
              <a:t>during the assessment and verification cycle by showing </a:t>
            </a:r>
            <a:r>
              <a:rPr lang="en-US" sz="1200" b="1" dirty="0">
                <a:solidFill>
                  <a:schemeClr val="tx1">
                    <a:lumMod val="75000"/>
                    <a:lumOff val="25000"/>
                  </a:schemeClr>
                </a:solidFill>
                <a:latin typeface="Segoe UI" panose="020B0502040204020203" pitchFamily="34" charset="0"/>
                <a:cs typeface="Segoe UI" panose="020B0502040204020203" pitchFamily="34" charset="0"/>
              </a:rPr>
              <a:t>diligence and transparency.</a:t>
            </a:r>
          </a:p>
          <a:p>
            <a:pPr algn="just"/>
            <a:endParaRPr lang="en-US"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b="1"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US" sz="1200" b="1" dirty="0">
                <a:solidFill>
                  <a:schemeClr val="tx1">
                    <a:lumMod val="75000"/>
                    <a:lumOff val="25000"/>
                  </a:schemeClr>
                </a:solidFill>
                <a:latin typeface="Segoe UI" panose="020B0502040204020203" pitchFamily="34" charset="0"/>
                <a:cs typeface="Segoe UI" panose="020B0502040204020203" pitchFamily="34" charset="0"/>
              </a:rPr>
              <a:t> will provide all the necessary support and guidance to assist Members and candidates</a:t>
            </a:r>
            <a:r>
              <a:rPr lang="en-US" sz="1200" dirty="0">
                <a:solidFill>
                  <a:schemeClr val="tx1">
                    <a:lumMod val="75000"/>
                    <a:lumOff val="25000"/>
                  </a:schemeClr>
                </a:solidFill>
                <a:latin typeface="Segoe UI" panose="020B0502040204020203" pitchFamily="34" charset="0"/>
                <a:cs typeface="Segoe UI" panose="020B0502040204020203" pitchFamily="34" charset="0"/>
              </a:rPr>
              <a:t> succeeding in achieving and sustaining their optimal level of adherence to its General Principles of Conduct and Action.</a:t>
            </a:r>
          </a:p>
        </p:txBody>
      </p:sp>
    </p:spTree>
    <p:extLst>
      <p:ext uri="{BB962C8B-B14F-4D97-AF65-F5344CB8AC3E}">
        <p14:creationId xmlns:p14="http://schemas.microsoft.com/office/powerpoint/2010/main" val="1496953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E47F1C9-25AB-4A48-BAAB-1A82051CA7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375"/>
            <a:ext cx="12204984" cy="1917037"/>
          </a:xfrm>
          <a:prstGeom prst="rect">
            <a:avLst/>
          </a:prstGeom>
        </p:spPr>
      </p:pic>
      <p:sp>
        <p:nvSpPr>
          <p:cNvPr id="17" name="Rectangle 16">
            <a:extLst>
              <a:ext uri="{FF2B5EF4-FFF2-40B4-BE49-F238E27FC236}">
                <a16:creationId xmlns:a16="http://schemas.microsoft.com/office/drawing/2014/main" id="{E5E80737-06A4-7A42-A73B-437DE229CD5E}"/>
              </a:ext>
            </a:extLst>
          </p:cNvPr>
          <p:cNvSpPr/>
          <p:nvPr/>
        </p:nvSpPr>
        <p:spPr>
          <a:xfrm>
            <a:off x="12986" y="0"/>
            <a:ext cx="12192000" cy="191703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0" y="1904913"/>
            <a:ext cx="12204985" cy="5057861"/>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356107"/>
            <a:ext cx="11124914"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Assessment and Verification Process</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1" y="132038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4136127"/>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196676"/>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We pursue excellence by attitude, We operate efficiently by habit</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238334" y="2901136"/>
            <a:ext cx="3020782" cy="2677656"/>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All members of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InterManger</a:t>
            </a:r>
            <a:r>
              <a:rPr lang="en-US" sz="1200" dirty="0">
                <a:solidFill>
                  <a:schemeClr val="tx1">
                    <a:lumMod val="75000"/>
                    <a:lumOff val="25000"/>
                  </a:schemeClr>
                </a:solidFill>
                <a:latin typeface="Segoe UI" panose="020B0502040204020203" pitchFamily="34" charset="0"/>
                <a:cs typeface="Segoe UI" panose="020B0502040204020203" pitchFamily="34" charset="0"/>
              </a:rPr>
              <a:t> (Full and Associate) agree to submit </a:t>
            </a:r>
            <a:r>
              <a:rPr lang="en-US" sz="1200" b="1" dirty="0">
                <a:solidFill>
                  <a:schemeClr val="tx1">
                    <a:lumMod val="75000"/>
                    <a:lumOff val="25000"/>
                  </a:schemeClr>
                </a:solidFill>
                <a:latin typeface="Segoe UI" panose="020B0502040204020203" pitchFamily="34" charset="0"/>
                <a:cs typeface="Segoe UI" panose="020B0502040204020203" pitchFamily="34" charset="0"/>
              </a:rPr>
              <a:t>to periodic assessment and verification as to their adherence with InterManager’s General Principles</a:t>
            </a:r>
            <a:r>
              <a:rPr lang="en-GB" sz="1200" b="1" dirty="0">
                <a:solidFill>
                  <a:schemeClr val="tx1">
                    <a:lumMod val="75000"/>
                    <a:lumOff val="25000"/>
                  </a:schemeClr>
                </a:solidFill>
                <a:latin typeface="Segoe UI" panose="020B0502040204020203" pitchFamily="34" charset="0"/>
                <a:cs typeface="Segoe UI" panose="020B0502040204020203" pitchFamily="34" charset="0"/>
              </a:rPr>
              <a:t> of Conduct and Action</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Such assessment shall be both by way of </a:t>
            </a:r>
            <a:r>
              <a:rPr lang="en-US" sz="1200" b="1" dirty="0">
                <a:solidFill>
                  <a:schemeClr val="tx1">
                    <a:lumMod val="75000"/>
                    <a:lumOff val="25000"/>
                  </a:schemeClr>
                </a:solidFill>
                <a:latin typeface="Segoe UI" panose="020B0502040204020203" pitchFamily="34" charset="0"/>
                <a:cs typeface="Segoe UI" panose="020B0502040204020203" pitchFamily="34" charset="0"/>
              </a:rPr>
              <a:t>annual self-assessment and periodic assessment by an independent third-party assessor </a:t>
            </a:r>
            <a:r>
              <a:rPr lang="en-US" sz="1200" dirty="0">
                <a:solidFill>
                  <a:schemeClr val="tx1">
                    <a:lumMod val="75000"/>
                    <a:lumOff val="25000"/>
                  </a:schemeClr>
                </a:solidFill>
                <a:latin typeface="Segoe UI" panose="020B0502040204020203" pitchFamily="34" charset="0"/>
                <a:cs typeface="Segoe UI" panose="020B0502040204020203" pitchFamily="34" charset="0"/>
              </a:rPr>
              <a:t>which shall assess and advise the relevant Member on its status. The presumption is that all existing members adhere or aspire to </a:t>
            </a:r>
            <a:r>
              <a:rPr lang="en-GB" sz="1200" dirty="0">
                <a:solidFill>
                  <a:schemeClr val="tx1">
                    <a:lumMod val="75000"/>
                    <a:lumOff val="25000"/>
                  </a:schemeClr>
                </a:solidFill>
                <a:latin typeface="Segoe UI" panose="020B0502040204020203" pitchFamily="34" charset="0"/>
                <a:cs typeface="Segoe UI" panose="020B0502040204020203" pitchFamily="34" charset="0"/>
              </a:rPr>
              <a:t>InterManager’s</a:t>
            </a:r>
            <a:r>
              <a:rPr lang="en-US" sz="1200" dirty="0">
                <a:solidFill>
                  <a:schemeClr val="tx1">
                    <a:lumMod val="75000"/>
                    <a:lumOff val="25000"/>
                  </a:schemeClr>
                </a:solidFill>
                <a:latin typeface="Segoe UI" panose="020B0502040204020203" pitchFamily="34" charset="0"/>
                <a:cs typeface="Segoe UI" panose="020B0502040204020203" pitchFamily="34" charset="0"/>
              </a:rPr>
              <a:t> General Principles</a:t>
            </a:r>
            <a:r>
              <a:rPr lang="en-GB" sz="1200" dirty="0">
                <a:solidFill>
                  <a:schemeClr val="tx1">
                    <a:lumMod val="75000"/>
                    <a:lumOff val="25000"/>
                  </a:schemeClr>
                </a:solidFill>
                <a:latin typeface="Segoe UI" panose="020B0502040204020203" pitchFamily="34" charset="0"/>
                <a:cs typeface="Segoe UI" panose="020B0502040204020203" pitchFamily="34" charset="0"/>
              </a:rPr>
              <a:t> of Conduct and Action</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p:txBody>
      </p:sp>
      <p:sp>
        <p:nvSpPr>
          <p:cNvPr id="99" name="TextBox 98">
            <a:extLst>
              <a:ext uri="{FF2B5EF4-FFF2-40B4-BE49-F238E27FC236}">
                <a16:creationId xmlns:a16="http://schemas.microsoft.com/office/drawing/2014/main" id="{B6667E31-7B49-4464-8E26-235B7B86D863}"/>
              </a:ext>
            </a:extLst>
          </p:cNvPr>
          <p:cNvSpPr txBox="1"/>
          <p:nvPr/>
        </p:nvSpPr>
        <p:spPr>
          <a:xfrm>
            <a:off x="4584237" y="2893908"/>
            <a:ext cx="3020782" cy="2492990"/>
          </a:xfrm>
          <a:prstGeom prst="rect">
            <a:avLst/>
          </a:prstGeom>
          <a:noFill/>
        </p:spPr>
        <p:txBody>
          <a:bodyPr wrap="square" lIns="0" rIns="0" rtlCol="0">
            <a:spAutoFit/>
          </a:bodyPr>
          <a:lstStyle/>
          <a:p>
            <a:pPr algn="just"/>
            <a:r>
              <a:rPr lang="en-US" sz="1200" b="1" dirty="0">
                <a:solidFill>
                  <a:schemeClr val="tx1">
                    <a:lumMod val="75000"/>
                    <a:lumOff val="25000"/>
                  </a:schemeClr>
                </a:solidFill>
                <a:latin typeface="Segoe UI" panose="020B0502040204020203" pitchFamily="34" charset="0"/>
                <a:cs typeface="Segoe UI" panose="020B0502040204020203" pitchFamily="34" charset="0"/>
              </a:rPr>
              <a:t>Such independent assessment shall be a pre-requisite for any newly joining member within a year of joining and shall be a condition for permanent membership. </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The results of any assessment will </a:t>
            </a:r>
            <a:r>
              <a:rPr lang="en-US" sz="1200" b="1" dirty="0">
                <a:solidFill>
                  <a:schemeClr val="tx1">
                    <a:lumMod val="75000"/>
                    <a:lumOff val="25000"/>
                  </a:schemeClr>
                </a:solidFill>
                <a:latin typeface="Segoe UI" panose="020B0502040204020203" pitchFamily="34" charset="0"/>
                <a:cs typeface="Segoe UI" panose="020B0502040204020203" pitchFamily="34" charset="0"/>
              </a:rPr>
              <a:t>be kept confidential to the Assessing </a:t>
            </a:r>
            <a:r>
              <a:rPr lang="en-US" sz="1200" b="1" dirty="0" err="1">
                <a:solidFill>
                  <a:schemeClr val="tx1">
                    <a:lumMod val="75000"/>
                    <a:lumOff val="25000"/>
                  </a:schemeClr>
                </a:solidFill>
                <a:latin typeface="Segoe UI" panose="020B0502040204020203" pitchFamily="34" charset="0"/>
                <a:cs typeface="Segoe UI" panose="020B0502040204020203" pitchFamily="34" charset="0"/>
              </a:rPr>
              <a:t>Organisation</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dirty="0">
                <a:solidFill>
                  <a:schemeClr val="tx1">
                    <a:lumMod val="75000"/>
                    <a:lumOff val="25000"/>
                  </a:schemeClr>
                </a:solidFill>
                <a:latin typeface="Segoe UI" panose="020B0502040204020203" pitchFamily="34" charset="0"/>
                <a:cs typeface="Segoe UI" panose="020B0502040204020203" pitchFamily="34" charset="0"/>
              </a:rPr>
              <a:t>and only referred to </a:t>
            </a:r>
            <a:r>
              <a:rPr lang="en-GB" sz="1200" b="1" dirty="0">
                <a:solidFill>
                  <a:schemeClr val="tx1">
                    <a:lumMod val="75000"/>
                    <a:lumOff val="25000"/>
                  </a:schemeClr>
                </a:solidFill>
                <a:latin typeface="Segoe UI" panose="020B0502040204020203" pitchFamily="34" charset="0"/>
                <a:cs typeface="Segoe UI" panose="020B0502040204020203" pitchFamily="34" charset="0"/>
              </a:rPr>
              <a:t>InterManager’s </a:t>
            </a:r>
            <a:r>
              <a:rPr lang="en-US" sz="1200" b="1" dirty="0">
                <a:solidFill>
                  <a:schemeClr val="tx1">
                    <a:lumMod val="75000"/>
                    <a:lumOff val="25000"/>
                  </a:schemeClr>
                </a:solidFill>
                <a:latin typeface="Segoe UI" panose="020B0502040204020203" pitchFamily="34" charset="0"/>
                <a:cs typeface="Segoe UI" panose="020B0502040204020203" pitchFamily="34" charset="0"/>
              </a:rPr>
              <a:t>Ex</a:t>
            </a:r>
            <a:r>
              <a:rPr lang="en-GB" sz="1200" b="1" dirty="0" err="1">
                <a:solidFill>
                  <a:schemeClr val="tx1">
                    <a:lumMod val="75000"/>
                    <a:lumOff val="25000"/>
                  </a:schemeClr>
                </a:solidFill>
                <a:latin typeface="Segoe UI" panose="020B0502040204020203" pitchFamily="34" charset="0"/>
                <a:cs typeface="Segoe UI" panose="020B0502040204020203" pitchFamily="34" charset="0"/>
              </a:rPr>
              <a:t>ecutive</a:t>
            </a:r>
            <a:r>
              <a:rPr lang="en-GB" sz="1200" b="1" dirty="0">
                <a:solidFill>
                  <a:schemeClr val="tx1">
                    <a:lumMod val="75000"/>
                    <a:lumOff val="25000"/>
                  </a:schemeClr>
                </a:solidFill>
                <a:latin typeface="Segoe UI" panose="020B0502040204020203" pitchFamily="34" charset="0"/>
                <a:cs typeface="Segoe UI" panose="020B0502040204020203" pitchFamily="34" charset="0"/>
              </a:rPr>
              <a:t> Committee</a:t>
            </a:r>
            <a:r>
              <a:rPr lang="en-US" sz="1200" dirty="0">
                <a:solidFill>
                  <a:schemeClr val="tx1">
                    <a:lumMod val="75000"/>
                    <a:lumOff val="25000"/>
                  </a:schemeClr>
                </a:solidFill>
                <a:latin typeface="Segoe UI" panose="020B0502040204020203" pitchFamily="34" charset="0"/>
                <a:cs typeface="Segoe UI" panose="020B0502040204020203" pitchFamily="34" charset="0"/>
              </a:rPr>
              <a:t> where serious concerns exist as to the target Member’s comm</a:t>
            </a:r>
            <a:r>
              <a:rPr lang="en-GB" sz="1200" dirty="0" err="1">
                <a:solidFill>
                  <a:schemeClr val="tx1">
                    <a:lumMod val="75000"/>
                    <a:lumOff val="25000"/>
                  </a:schemeClr>
                </a:solidFill>
                <a:latin typeface="Segoe UI" panose="020B0502040204020203" pitchFamily="34" charset="0"/>
                <a:cs typeface="Segoe UI" panose="020B0502040204020203" pitchFamily="34" charset="0"/>
              </a:rPr>
              <a:t>itment</a:t>
            </a:r>
            <a:r>
              <a:rPr lang="en-GB" sz="1200" dirty="0">
                <a:solidFill>
                  <a:schemeClr val="tx1">
                    <a:lumMod val="75000"/>
                    <a:lumOff val="25000"/>
                  </a:schemeClr>
                </a:solidFill>
                <a:latin typeface="Segoe UI" panose="020B0502040204020203" pitchFamily="34" charset="0"/>
                <a:cs typeface="Segoe UI" panose="020B0502040204020203" pitchFamily="34" charset="0"/>
              </a:rPr>
              <a:t> to InterManager’s</a:t>
            </a:r>
            <a:r>
              <a:rPr lang="en-US" sz="1200" dirty="0">
                <a:solidFill>
                  <a:schemeClr val="tx1">
                    <a:lumMod val="75000"/>
                    <a:lumOff val="25000"/>
                  </a:schemeClr>
                </a:solidFill>
                <a:latin typeface="Segoe UI" panose="020B0502040204020203" pitchFamily="34" charset="0"/>
                <a:cs typeface="Segoe UI" panose="020B0502040204020203" pitchFamily="34" charset="0"/>
              </a:rPr>
              <a:t> General Principles</a:t>
            </a:r>
            <a:r>
              <a:rPr lang="en-GB" sz="1200" dirty="0">
                <a:solidFill>
                  <a:schemeClr val="tx1">
                    <a:lumMod val="75000"/>
                    <a:lumOff val="25000"/>
                  </a:schemeClr>
                </a:solidFill>
                <a:latin typeface="Segoe UI" panose="020B0502040204020203" pitchFamily="34" charset="0"/>
                <a:cs typeface="Segoe UI" panose="020B0502040204020203" pitchFamily="34" charset="0"/>
              </a:rPr>
              <a:t> of Conduct and Action.</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46475" y="2874131"/>
            <a:ext cx="3020782" cy="1938992"/>
          </a:xfrm>
          <a:prstGeom prst="rect">
            <a:avLst/>
          </a:prstGeom>
          <a:noFill/>
        </p:spPr>
        <p:txBody>
          <a:bodyPr wrap="square" lIns="0" rIns="0" rtlCol="0">
            <a:spAutoFit/>
          </a:bodyPr>
          <a:lstStyle/>
          <a:p>
            <a:pPr algn="just"/>
            <a:r>
              <a:rPr lang="en-US" sz="1200" dirty="0">
                <a:solidFill>
                  <a:schemeClr val="tx1">
                    <a:lumMod val="75000"/>
                    <a:lumOff val="25000"/>
                  </a:schemeClr>
                </a:solidFill>
                <a:latin typeface="Segoe UI" panose="020B0502040204020203" pitchFamily="34" charset="0"/>
                <a:cs typeface="Segoe UI" panose="020B0502040204020203" pitchFamily="34" charset="0"/>
              </a:rPr>
              <a:t>In agreeing to third</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r>
              <a:rPr lang="en-US" sz="1200" dirty="0">
                <a:solidFill>
                  <a:schemeClr val="tx1">
                    <a:lumMod val="75000"/>
                    <a:lumOff val="25000"/>
                  </a:schemeClr>
                </a:solidFill>
                <a:latin typeface="Segoe UI" panose="020B0502040204020203" pitchFamily="34" charset="0"/>
                <a:cs typeface="Segoe UI" panose="020B0502040204020203" pitchFamily="34" charset="0"/>
              </a:rPr>
              <a:t>party assessment</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b="1" dirty="0">
                <a:solidFill>
                  <a:schemeClr val="tx1">
                    <a:lumMod val="75000"/>
                    <a:lumOff val="25000"/>
                  </a:schemeClr>
                </a:solidFill>
                <a:latin typeface="Segoe UI" panose="020B0502040204020203" pitchFamily="34" charset="0"/>
                <a:cs typeface="Segoe UI" panose="020B0502040204020203" pitchFamily="34" charset="0"/>
              </a:rPr>
              <a:t> Members</a:t>
            </a:r>
            <a:r>
              <a:rPr lang="en-US" sz="1200" b="1" dirty="0">
                <a:solidFill>
                  <a:schemeClr val="tx1">
                    <a:lumMod val="75000"/>
                    <a:lumOff val="25000"/>
                  </a:schemeClr>
                </a:solidFill>
                <a:latin typeface="Segoe UI" panose="020B0502040204020203" pitchFamily="34" charset="0"/>
                <a:cs typeface="Segoe UI" panose="020B0502040204020203" pitchFamily="34" charset="0"/>
              </a:rPr>
              <a:t> underline their absolute commitment to maintaining the highest professional and ethical standards </a:t>
            </a:r>
            <a:r>
              <a:rPr lang="en-US" sz="1200" dirty="0">
                <a:solidFill>
                  <a:schemeClr val="tx1">
                    <a:lumMod val="75000"/>
                    <a:lumOff val="25000"/>
                  </a:schemeClr>
                </a:solidFill>
                <a:latin typeface="Segoe UI" panose="020B0502040204020203" pitchFamily="34" charset="0"/>
                <a:cs typeface="Segoe UI" panose="020B0502040204020203" pitchFamily="34" charset="0"/>
              </a:rPr>
              <a:t>in the conduct of their business and trust that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GB" sz="1200" dirty="0">
                <a:solidFill>
                  <a:schemeClr val="tx1">
                    <a:lumMod val="75000"/>
                    <a:lumOff val="25000"/>
                  </a:schemeClr>
                </a:solidFill>
                <a:latin typeface="Segoe UI" panose="020B0502040204020203" pitchFamily="34" charset="0"/>
                <a:cs typeface="Segoe UI" panose="020B0502040204020203" pitchFamily="34" charset="0"/>
              </a:rPr>
              <a:t> membership</a:t>
            </a:r>
            <a:r>
              <a:rPr lang="en-US" sz="1200" dirty="0">
                <a:solidFill>
                  <a:schemeClr val="tx1">
                    <a:lumMod val="75000"/>
                    <a:lumOff val="25000"/>
                  </a:schemeClr>
                </a:solidFill>
                <a:latin typeface="Segoe UI" panose="020B0502040204020203" pitchFamily="34" charset="0"/>
                <a:cs typeface="Segoe UI" panose="020B0502040204020203" pitchFamily="34" charset="0"/>
              </a:rPr>
              <a:t> will be </a:t>
            </a:r>
            <a:r>
              <a:rPr lang="en-US" sz="1200" b="1" dirty="0">
                <a:solidFill>
                  <a:schemeClr val="tx1">
                    <a:lumMod val="75000"/>
                    <a:lumOff val="25000"/>
                  </a:schemeClr>
                </a:solidFill>
                <a:latin typeface="Segoe UI" panose="020B0502040204020203" pitchFamily="34" charset="0"/>
                <a:cs typeface="Segoe UI" panose="020B0502040204020203" pitchFamily="34" charset="0"/>
              </a:rPr>
              <a:t>seen by international community as a badge of </a:t>
            </a:r>
            <a:r>
              <a:rPr lang="en-GB" sz="1200" b="1" dirty="0">
                <a:solidFill>
                  <a:schemeClr val="tx1">
                    <a:lumMod val="75000"/>
                    <a:lumOff val="25000"/>
                  </a:schemeClr>
                </a:solidFill>
                <a:latin typeface="Segoe UI" panose="020B0502040204020203" pitchFamily="34" charset="0"/>
                <a:cs typeface="Segoe UI" panose="020B0502040204020203" pitchFamily="34" charset="0"/>
              </a:rPr>
              <a:t>excellence and </a:t>
            </a:r>
            <a:r>
              <a:rPr lang="en-US" sz="1200" b="1" dirty="0">
                <a:solidFill>
                  <a:schemeClr val="tx1">
                    <a:lumMod val="75000"/>
                    <a:lumOff val="25000"/>
                  </a:schemeClr>
                </a:solidFill>
                <a:latin typeface="Segoe UI" panose="020B0502040204020203" pitchFamily="34" charset="0"/>
                <a:cs typeface="Segoe UI" panose="020B0502040204020203" pitchFamily="34" charset="0"/>
              </a:rPr>
              <a:t>quality</a:t>
            </a:r>
            <a:r>
              <a:rPr lang="en-US" sz="1200" dirty="0">
                <a:solidFill>
                  <a:schemeClr val="tx1">
                    <a:lumMod val="75000"/>
                    <a:lumOff val="25000"/>
                  </a:schemeClr>
                </a:solidFill>
                <a:latin typeface="Segoe UI" panose="020B0502040204020203" pitchFamily="34" charset="0"/>
                <a:cs typeface="Segoe UI" panose="020B0502040204020203" pitchFamily="34" charset="0"/>
              </a:rPr>
              <a:t> which can be relied upon in professional</a:t>
            </a:r>
            <a:r>
              <a:rPr lang="en-GB" sz="1200" dirty="0">
                <a:solidFill>
                  <a:schemeClr val="tx1">
                    <a:lumMod val="75000"/>
                    <a:lumOff val="25000"/>
                  </a:schemeClr>
                </a:solidFill>
                <a:latin typeface="Segoe UI" panose="020B0502040204020203" pitchFamily="34" charset="0"/>
                <a:cs typeface="Segoe UI" panose="020B0502040204020203" pitchFamily="34" charset="0"/>
              </a:rPr>
              <a:t> dealings.</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7185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94CF89-0025-1B4C-B80D-BCBDB0D82C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531476"/>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1" y="0"/>
            <a:ext cx="12191999" cy="3531476"/>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3AD59C9-EC4F-463C-AD8B-71836D60AA41}"/>
              </a:ext>
            </a:extLst>
          </p:cNvPr>
          <p:cNvSpPr txBox="1"/>
          <p:nvPr/>
        </p:nvSpPr>
        <p:spPr>
          <a:xfrm>
            <a:off x="1054099" y="356107"/>
            <a:ext cx="11137899" cy="1477328"/>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Assessment and Verification 4A Success Path</a:t>
            </a:r>
          </a:p>
        </p:txBody>
      </p:sp>
      <p:sp>
        <p:nvSpPr>
          <p:cNvPr id="14" name="Rectangle 13">
            <a:extLst>
              <a:ext uri="{FF2B5EF4-FFF2-40B4-BE49-F238E27FC236}">
                <a16:creationId xmlns:a16="http://schemas.microsoft.com/office/drawing/2014/main" id="{8A035466-0746-491B-B0F0-CA4CD158A30A}"/>
              </a:ext>
            </a:extLst>
          </p:cNvPr>
          <p:cNvSpPr/>
          <p:nvPr/>
        </p:nvSpPr>
        <p:spPr>
          <a:xfrm>
            <a:off x="1054098" y="175322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2" name="Group 1">
            <a:extLst>
              <a:ext uri="{FF2B5EF4-FFF2-40B4-BE49-F238E27FC236}">
                <a16:creationId xmlns:a16="http://schemas.microsoft.com/office/drawing/2014/main" id="{7F14D180-AC8B-4349-9A8E-7E8B3D92F24E}"/>
              </a:ext>
            </a:extLst>
          </p:cNvPr>
          <p:cNvGrpSpPr/>
          <p:nvPr/>
        </p:nvGrpSpPr>
        <p:grpSpPr>
          <a:xfrm>
            <a:off x="1323346" y="1998494"/>
            <a:ext cx="2243841" cy="3254402"/>
            <a:chOff x="218446" y="1924669"/>
            <a:chExt cx="2243841" cy="3255286"/>
          </a:xfrm>
        </p:grpSpPr>
        <p:sp>
          <p:nvSpPr>
            <p:cNvPr id="38" name="Rectangle: Rounded Corners 37">
              <a:extLst>
                <a:ext uri="{FF2B5EF4-FFF2-40B4-BE49-F238E27FC236}">
                  <a16:creationId xmlns:a16="http://schemas.microsoft.com/office/drawing/2014/main" id="{7969628D-9832-443B-B938-6DB450F33B79}"/>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F9039177-B177-480C-AD88-4FD4FC95C9B6}"/>
                </a:ext>
              </a:extLst>
            </p:cNvPr>
            <p:cNvSpPr txBox="1"/>
            <p:nvPr/>
          </p:nvSpPr>
          <p:spPr>
            <a:xfrm>
              <a:off x="485853" y="2101737"/>
              <a:ext cx="1902265" cy="769441"/>
            </a:xfrm>
            <a:prstGeom prst="rect">
              <a:avLst/>
            </a:prstGeom>
            <a:noFill/>
          </p:spPr>
          <p:txBody>
            <a:bodyPr wrap="square" lIns="0" rIns="0" rtlCol="0">
              <a:spAutoFit/>
            </a:bodyPr>
            <a:lstStyle/>
            <a:p>
              <a:r>
                <a:rPr lang="en-US" sz="4400" b="1" dirty="0">
                  <a:solidFill>
                    <a:srgbClr val="001540"/>
                  </a:solidFill>
                  <a:latin typeface="Segoe UI" panose="020B0502040204020203" pitchFamily="34" charset="0"/>
                  <a:cs typeface="Segoe UI" panose="020B0502040204020203" pitchFamily="34" charset="0"/>
                </a:rPr>
                <a:t>I.</a:t>
              </a:r>
            </a:p>
          </p:txBody>
        </p:sp>
        <p:sp>
          <p:nvSpPr>
            <p:cNvPr id="49" name="TextBox 48">
              <a:extLst>
                <a:ext uri="{FF2B5EF4-FFF2-40B4-BE49-F238E27FC236}">
                  <a16:creationId xmlns:a16="http://schemas.microsoft.com/office/drawing/2014/main" id="{5EA39A28-E759-4FD9-A504-DE1A9F04FF0D}"/>
                </a:ext>
              </a:extLst>
            </p:cNvPr>
            <p:cNvSpPr txBox="1"/>
            <p:nvPr/>
          </p:nvSpPr>
          <p:spPr>
            <a:xfrm>
              <a:off x="393701" y="3368164"/>
              <a:ext cx="1994418" cy="1015939"/>
            </a:xfrm>
            <a:prstGeom prst="rect">
              <a:avLst/>
            </a:prstGeom>
            <a:noFill/>
          </p:spPr>
          <p:txBody>
            <a:bodyPr wrap="square" lIns="0" rIns="0" rtlCol="0">
              <a:spAutoFit/>
            </a:bodyPr>
            <a:lstStyle/>
            <a:p>
              <a:endParaRPr lang="en-US" sz="1200" dirty="0">
                <a:solidFill>
                  <a:schemeClr val="bg1">
                    <a:lumMod val="50000"/>
                  </a:schemeClr>
                </a:solidFill>
                <a:latin typeface="Segoe UI" panose="020B0502040204020203" pitchFamily="34" charset="0"/>
              </a:endParaRP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rPr>
                <a:t>Build motivation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rPr>
                <a:t>Develop strategy</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rPr>
                <a:t>Commit to goal</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rPr>
                <a:t>Pursue abidance</a:t>
              </a:r>
              <a:endParaRPr lang="id-ID" sz="1200" dirty="0">
                <a:solidFill>
                  <a:schemeClr val="tx1">
                    <a:lumMod val="75000"/>
                    <a:lumOff val="25000"/>
                  </a:schemeClr>
                </a:solidFill>
                <a:latin typeface="Segoe UI" panose="020B0502040204020203" pitchFamily="34" charset="0"/>
              </a:endParaRPr>
            </a:p>
          </p:txBody>
        </p:sp>
        <p:sp>
          <p:nvSpPr>
            <p:cNvPr id="53" name="TextBox 52">
              <a:extLst>
                <a:ext uri="{FF2B5EF4-FFF2-40B4-BE49-F238E27FC236}">
                  <a16:creationId xmlns:a16="http://schemas.microsoft.com/office/drawing/2014/main" id="{29BA11A2-AD12-42ED-8456-EA93B42D58CF}"/>
                </a:ext>
              </a:extLst>
            </p:cNvPr>
            <p:cNvSpPr txBox="1"/>
            <p:nvPr/>
          </p:nvSpPr>
          <p:spPr>
            <a:xfrm>
              <a:off x="485853" y="2708648"/>
              <a:ext cx="1902265" cy="584934"/>
            </a:xfrm>
            <a:prstGeom prst="rect">
              <a:avLst/>
            </a:prstGeom>
            <a:noFill/>
          </p:spPr>
          <p:txBody>
            <a:bodyPr wrap="square" lIns="0" rIns="0" rtlCol="0">
              <a:spAutoFit/>
            </a:bodyPr>
            <a:lstStyle/>
            <a:p>
              <a:r>
                <a:rPr lang="id-ID" sz="3200" b="1" dirty="0" err="1">
                  <a:solidFill>
                    <a:schemeClr val="tx1">
                      <a:lumMod val="75000"/>
                      <a:lumOff val="25000"/>
                    </a:schemeClr>
                  </a:solidFill>
                  <a:latin typeface="Segoe UI" panose="020B0502040204020203" pitchFamily="34" charset="0"/>
                  <a:cs typeface="Segoe UI" panose="020B0502040204020203" pitchFamily="34" charset="0"/>
                </a:rPr>
                <a:t>Aspire</a:t>
              </a:r>
              <a:endParaRPr lang="id-ID" sz="32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85" name="Group 84">
            <a:extLst>
              <a:ext uri="{FF2B5EF4-FFF2-40B4-BE49-F238E27FC236}">
                <a16:creationId xmlns:a16="http://schemas.microsoft.com/office/drawing/2014/main" id="{69085327-E107-7445-A46B-759C3E326BE6}"/>
              </a:ext>
            </a:extLst>
          </p:cNvPr>
          <p:cNvGrpSpPr/>
          <p:nvPr/>
        </p:nvGrpSpPr>
        <p:grpSpPr>
          <a:xfrm>
            <a:off x="6062843" y="2018543"/>
            <a:ext cx="2243841" cy="3255286"/>
            <a:chOff x="218446" y="1924669"/>
            <a:chExt cx="2243841" cy="3255286"/>
          </a:xfrm>
        </p:grpSpPr>
        <p:sp>
          <p:nvSpPr>
            <p:cNvPr id="86" name="Rectangle: Rounded Corners 37">
              <a:extLst>
                <a:ext uri="{FF2B5EF4-FFF2-40B4-BE49-F238E27FC236}">
                  <a16:creationId xmlns:a16="http://schemas.microsoft.com/office/drawing/2014/main" id="{68B4C0CC-F847-9C4B-8A96-33D345E76C2D}"/>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87" name="TextBox 86">
              <a:extLst>
                <a:ext uri="{FF2B5EF4-FFF2-40B4-BE49-F238E27FC236}">
                  <a16:creationId xmlns:a16="http://schemas.microsoft.com/office/drawing/2014/main" id="{EEBBBB18-23A0-CE41-AF02-882B45A298D9}"/>
                </a:ext>
              </a:extLst>
            </p:cNvPr>
            <p:cNvSpPr txBox="1"/>
            <p:nvPr/>
          </p:nvSpPr>
          <p:spPr>
            <a:xfrm>
              <a:off x="541163" y="2101737"/>
              <a:ext cx="1846955" cy="769441"/>
            </a:xfrm>
            <a:prstGeom prst="rect">
              <a:avLst/>
            </a:prstGeom>
            <a:noFill/>
          </p:spPr>
          <p:txBody>
            <a:bodyPr wrap="square" lIns="0" rIns="0" rtlCol="0">
              <a:spAutoFit/>
            </a:bodyPr>
            <a:lstStyle/>
            <a:p>
              <a:r>
                <a:rPr lang="en-US" sz="4400" b="1" dirty="0">
                  <a:solidFill>
                    <a:srgbClr val="001540"/>
                  </a:solidFill>
                  <a:latin typeface="Segoe UI" panose="020B0502040204020203" pitchFamily="34" charset="0"/>
                  <a:cs typeface="Segoe UI" panose="020B0502040204020203" pitchFamily="34" charset="0"/>
                </a:rPr>
                <a:t>III.</a:t>
              </a:r>
            </a:p>
          </p:txBody>
        </p:sp>
        <p:sp>
          <p:nvSpPr>
            <p:cNvPr id="88" name="TextBox 87">
              <a:extLst>
                <a:ext uri="{FF2B5EF4-FFF2-40B4-BE49-F238E27FC236}">
                  <a16:creationId xmlns:a16="http://schemas.microsoft.com/office/drawing/2014/main" id="{B795B199-8E32-2D41-8129-AC9202C79B1D}"/>
                </a:ext>
              </a:extLst>
            </p:cNvPr>
            <p:cNvSpPr txBox="1"/>
            <p:nvPr/>
          </p:nvSpPr>
          <p:spPr>
            <a:xfrm>
              <a:off x="356293" y="3368164"/>
              <a:ext cx="2031825" cy="1384995"/>
            </a:xfrm>
            <a:prstGeom prst="rect">
              <a:avLst/>
            </a:prstGeom>
            <a:noFill/>
          </p:spPr>
          <p:txBody>
            <a:bodyPr wrap="square" lIns="0" rIns="0" rtlCol="0">
              <a:spAutoFit/>
            </a:bodyPr>
            <a:lstStyle/>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Consolidate practice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Refine processes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Create leverage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Optimize output</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id-ID" sz="1200" dirty="0">
                <a:solidFill>
                  <a:schemeClr val="bg1">
                    <a:lumMod val="50000"/>
                  </a:schemeClr>
                </a:solidFill>
                <a:latin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52F69C4D-F602-D84A-AD20-592594638E79}"/>
                </a:ext>
              </a:extLst>
            </p:cNvPr>
            <p:cNvSpPr txBox="1"/>
            <p:nvPr/>
          </p:nvSpPr>
          <p:spPr>
            <a:xfrm>
              <a:off x="485853" y="2666481"/>
              <a:ext cx="1902265" cy="584775"/>
            </a:xfrm>
            <a:prstGeom prst="rect">
              <a:avLst/>
            </a:prstGeom>
            <a:noFill/>
          </p:spPr>
          <p:txBody>
            <a:bodyPr wrap="square" lIns="0" rIns="0" rtlCol="0">
              <a:spAutoFit/>
            </a:bodyPr>
            <a:lstStyle/>
            <a:p>
              <a:r>
                <a:rPr lang="id-ID" sz="3200" b="1" dirty="0" err="1">
                  <a:solidFill>
                    <a:schemeClr val="tx1">
                      <a:lumMod val="75000"/>
                      <a:lumOff val="25000"/>
                    </a:schemeClr>
                  </a:solidFill>
                  <a:latin typeface="Segoe UI" panose="020B0502040204020203" pitchFamily="34" charset="0"/>
                  <a:cs typeface="Segoe UI" panose="020B0502040204020203" pitchFamily="34" charset="0"/>
                </a:rPr>
                <a:t>Achieve</a:t>
              </a:r>
              <a:endParaRPr lang="id-ID" sz="32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90" name="Group 89">
            <a:extLst>
              <a:ext uri="{FF2B5EF4-FFF2-40B4-BE49-F238E27FC236}">
                <a16:creationId xmlns:a16="http://schemas.microsoft.com/office/drawing/2014/main" id="{8B395BA7-2C8D-184B-A65A-A970A0FA803C}"/>
              </a:ext>
            </a:extLst>
          </p:cNvPr>
          <p:cNvGrpSpPr/>
          <p:nvPr/>
        </p:nvGrpSpPr>
        <p:grpSpPr>
          <a:xfrm>
            <a:off x="3689442" y="1998493"/>
            <a:ext cx="2243841" cy="3255286"/>
            <a:chOff x="218446" y="1924669"/>
            <a:chExt cx="2243841" cy="3255286"/>
          </a:xfrm>
        </p:grpSpPr>
        <p:sp>
          <p:nvSpPr>
            <p:cNvPr id="91" name="Rectangle: Rounded Corners 37">
              <a:extLst>
                <a:ext uri="{FF2B5EF4-FFF2-40B4-BE49-F238E27FC236}">
                  <a16:creationId xmlns:a16="http://schemas.microsoft.com/office/drawing/2014/main" id="{C45680D4-35A3-8946-AC96-1933A38FF136}"/>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2" name="TextBox 91">
              <a:extLst>
                <a:ext uri="{FF2B5EF4-FFF2-40B4-BE49-F238E27FC236}">
                  <a16:creationId xmlns:a16="http://schemas.microsoft.com/office/drawing/2014/main" id="{98AE978A-C762-B04B-BCE7-321A8BA42357}"/>
                </a:ext>
              </a:extLst>
            </p:cNvPr>
            <p:cNvSpPr txBox="1"/>
            <p:nvPr/>
          </p:nvSpPr>
          <p:spPr>
            <a:xfrm>
              <a:off x="485853" y="2101737"/>
              <a:ext cx="1902265" cy="769441"/>
            </a:xfrm>
            <a:prstGeom prst="rect">
              <a:avLst/>
            </a:prstGeom>
            <a:noFill/>
          </p:spPr>
          <p:txBody>
            <a:bodyPr wrap="square" lIns="0" rIns="0" rtlCol="0">
              <a:spAutoFit/>
            </a:bodyPr>
            <a:lstStyle/>
            <a:p>
              <a:r>
                <a:rPr lang="en-US" sz="4400" b="1" dirty="0">
                  <a:solidFill>
                    <a:srgbClr val="001540"/>
                  </a:solidFill>
                  <a:latin typeface="Segoe UI" panose="020B0502040204020203" pitchFamily="34" charset="0"/>
                  <a:cs typeface="Segoe UI" panose="020B0502040204020203" pitchFamily="34" charset="0"/>
                </a:rPr>
                <a:t>II.</a:t>
              </a:r>
            </a:p>
          </p:txBody>
        </p:sp>
        <p:sp>
          <p:nvSpPr>
            <p:cNvPr id="93" name="TextBox 92">
              <a:extLst>
                <a:ext uri="{FF2B5EF4-FFF2-40B4-BE49-F238E27FC236}">
                  <a16:creationId xmlns:a16="http://schemas.microsoft.com/office/drawing/2014/main" id="{709DF991-721A-CB4E-B319-CEDA9AF2F732}"/>
                </a:ext>
              </a:extLst>
            </p:cNvPr>
            <p:cNvSpPr txBox="1"/>
            <p:nvPr/>
          </p:nvSpPr>
          <p:spPr>
            <a:xfrm>
              <a:off x="363599" y="3368164"/>
              <a:ext cx="2024520" cy="1200329"/>
            </a:xfrm>
            <a:prstGeom prst="rect">
              <a:avLst/>
            </a:prstGeom>
            <a:noFill/>
          </p:spPr>
          <p:txBody>
            <a:bodyPr wrap="square" lIns="0" rIns="0" rtlCol="0">
              <a:spAutoFit/>
            </a:bodyPr>
            <a:lstStyle/>
            <a:p>
              <a:endParaRPr lang="en-US" sz="1200" dirty="0">
                <a:solidFill>
                  <a:schemeClr val="bg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Identify gaps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Embrace challenges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Adapt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Monitor progress</a:t>
              </a:r>
            </a:p>
            <a:p>
              <a:r>
                <a:rPr lang="en-US" sz="1200" dirty="0">
                  <a:solidFill>
                    <a:schemeClr val="tx1">
                      <a:lumMod val="75000"/>
                      <a:lumOff val="25000"/>
                    </a:schemeClr>
                  </a:solidFill>
                  <a:latin typeface="Segoe UI" panose="020B0502040204020203" pitchFamily="34" charset="0"/>
                  <a:cs typeface="Segoe UI" panose="020B0502040204020203" pitchFamily="34" charset="0"/>
                </a:rPr>
                <a:t> </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8909CCE4-6E7B-6644-8E9F-7331DD7FE06E}"/>
                </a:ext>
              </a:extLst>
            </p:cNvPr>
            <p:cNvSpPr txBox="1"/>
            <p:nvPr/>
          </p:nvSpPr>
          <p:spPr>
            <a:xfrm>
              <a:off x="485853" y="2694303"/>
              <a:ext cx="1902265" cy="584775"/>
            </a:xfrm>
            <a:prstGeom prst="rect">
              <a:avLst/>
            </a:prstGeom>
            <a:noFill/>
          </p:spPr>
          <p:txBody>
            <a:bodyPr wrap="square" lIns="0" rIns="0" rtlCol="0">
              <a:spAutoFit/>
            </a:bodyPr>
            <a:lstStyle/>
            <a:p>
              <a:r>
                <a:rPr lang="id-ID" sz="3200" b="1" dirty="0">
                  <a:solidFill>
                    <a:schemeClr val="tx1">
                      <a:lumMod val="75000"/>
                      <a:lumOff val="25000"/>
                    </a:schemeClr>
                  </a:solidFill>
                  <a:latin typeface="Segoe UI" panose="020B0502040204020203" pitchFamily="34" charset="0"/>
                  <a:cs typeface="Segoe UI" panose="020B0502040204020203" pitchFamily="34" charset="0"/>
                </a:rPr>
                <a:t>Advance</a:t>
              </a:r>
            </a:p>
          </p:txBody>
        </p:sp>
      </p:grpSp>
      <p:grpSp>
        <p:nvGrpSpPr>
          <p:cNvPr id="95" name="Group 94">
            <a:extLst>
              <a:ext uri="{FF2B5EF4-FFF2-40B4-BE49-F238E27FC236}">
                <a16:creationId xmlns:a16="http://schemas.microsoft.com/office/drawing/2014/main" id="{8764D31A-E028-9D40-BF9F-92712A62CD1C}"/>
              </a:ext>
            </a:extLst>
          </p:cNvPr>
          <p:cNvGrpSpPr/>
          <p:nvPr/>
        </p:nvGrpSpPr>
        <p:grpSpPr>
          <a:xfrm>
            <a:off x="8436244" y="1998493"/>
            <a:ext cx="2243841" cy="3255286"/>
            <a:chOff x="218446" y="1924669"/>
            <a:chExt cx="2243841" cy="3255286"/>
          </a:xfrm>
        </p:grpSpPr>
        <p:sp>
          <p:nvSpPr>
            <p:cNvPr id="96" name="Rectangle: Rounded Corners 37">
              <a:extLst>
                <a:ext uri="{FF2B5EF4-FFF2-40B4-BE49-F238E27FC236}">
                  <a16:creationId xmlns:a16="http://schemas.microsoft.com/office/drawing/2014/main" id="{77358A69-0BAB-AF41-B519-B1102047BDA8}"/>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4D273E09-8159-C84B-9773-BABF7DAC09FF}"/>
                </a:ext>
              </a:extLst>
            </p:cNvPr>
            <p:cNvSpPr txBox="1"/>
            <p:nvPr/>
          </p:nvSpPr>
          <p:spPr>
            <a:xfrm>
              <a:off x="485853" y="2101737"/>
              <a:ext cx="1902265" cy="769441"/>
            </a:xfrm>
            <a:prstGeom prst="rect">
              <a:avLst/>
            </a:prstGeom>
            <a:noFill/>
          </p:spPr>
          <p:txBody>
            <a:bodyPr wrap="square" lIns="0" rIns="0" rtlCol="0">
              <a:spAutoFit/>
            </a:bodyPr>
            <a:lstStyle/>
            <a:p>
              <a:r>
                <a:rPr lang="en-US" sz="4400" b="1" dirty="0">
                  <a:solidFill>
                    <a:srgbClr val="001540"/>
                  </a:solidFill>
                  <a:latin typeface="Segoe UI" panose="020B0502040204020203" pitchFamily="34" charset="0"/>
                  <a:cs typeface="Segoe UI" panose="020B0502040204020203" pitchFamily="34" charset="0"/>
                </a:rPr>
                <a:t>IV.</a:t>
              </a:r>
            </a:p>
          </p:txBody>
        </p:sp>
        <p:sp>
          <p:nvSpPr>
            <p:cNvPr id="98" name="TextBox 97">
              <a:extLst>
                <a:ext uri="{FF2B5EF4-FFF2-40B4-BE49-F238E27FC236}">
                  <a16:creationId xmlns:a16="http://schemas.microsoft.com/office/drawing/2014/main" id="{698BAE71-5C62-5244-B815-79AC32F752EE}"/>
                </a:ext>
              </a:extLst>
            </p:cNvPr>
            <p:cNvSpPr txBox="1"/>
            <p:nvPr/>
          </p:nvSpPr>
          <p:spPr>
            <a:xfrm>
              <a:off x="356293" y="3368164"/>
              <a:ext cx="2031825" cy="1200329"/>
            </a:xfrm>
            <a:prstGeom prst="rect">
              <a:avLst/>
            </a:prstGeom>
            <a:noFill/>
          </p:spPr>
          <p:txBody>
            <a:bodyPr wrap="square" lIns="0" rIns="0" rtlCol="0">
              <a:spAutoFit/>
            </a:bodyPr>
            <a:lstStyle/>
            <a:p>
              <a:endParaRPr lang="en-US" sz="1200" dirty="0">
                <a:solidFill>
                  <a:schemeClr val="bg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Continuous learning</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Constant improvement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Exemplary performance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Highest standards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Strong reputation</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223071A1-4186-F246-9275-64BFE807E13B}"/>
                </a:ext>
              </a:extLst>
            </p:cNvPr>
            <p:cNvSpPr txBox="1"/>
            <p:nvPr/>
          </p:nvSpPr>
          <p:spPr>
            <a:xfrm>
              <a:off x="485853" y="2694303"/>
              <a:ext cx="1902265" cy="584775"/>
            </a:xfrm>
            <a:prstGeom prst="rect">
              <a:avLst/>
            </a:prstGeom>
            <a:noFill/>
          </p:spPr>
          <p:txBody>
            <a:bodyPr wrap="square" lIns="0" rIns="0" rtlCol="0">
              <a:spAutoFit/>
            </a:bodyPr>
            <a:lstStyle/>
            <a:p>
              <a:r>
                <a:rPr lang="id-ID" sz="3200" b="1" dirty="0" err="1">
                  <a:solidFill>
                    <a:schemeClr val="tx1">
                      <a:lumMod val="75000"/>
                      <a:lumOff val="25000"/>
                    </a:schemeClr>
                  </a:solidFill>
                  <a:latin typeface="Segoe UI" panose="020B0502040204020203" pitchFamily="34" charset="0"/>
                  <a:cs typeface="Segoe UI" panose="020B0502040204020203" pitchFamily="34" charset="0"/>
                </a:rPr>
                <a:t>Acclaim</a:t>
              </a:r>
              <a:endParaRPr lang="id-ID" sz="3200" b="1" dirty="0">
                <a:solidFill>
                  <a:schemeClr val="tx1">
                    <a:lumMod val="75000"/>
                    <a:lumOff val="25000"/>
                  </a:schemeClr>
                </a:solidFill>
                <a:latin typeface="Segoe UI" panose="020B0502040204020203" pitchFamily="34" charset="0"/>
                <a:cs typeface="Segoe UI" panose="020B0502040204020203" pitchFamily="34" charset="0"/>
              </a:endParaRPr>
            </a:p>
          </p:txBody>
        </p:sp>
      </p:grpSp>
      <p:cxnSp>
        <p:nvCxnSpPr>
          <p:cNvPr id="100" name="Straight Connector 99">
            <a:extLst>
              <a:ext uri="{FF2B5EF4-FFF2-40B4-BE49-F238E27FC236}">
                <a16:creationId xmlns:a16="http://schemas.microsoft.com/office/drawing/2014/main" id="{6C0E12B2-5F8B-4A4F-8F46-9FF693F0A113}"/>
              </a:ext>
            </a:extLst>
          </p:cNvPr>
          <p:cNvCxnSpPr>
            <a:cxnSpLocks/>
          </p:cNvCxnSpPr>
          <p:nvPr/>
        </p:nvCxnSpPr>
        <p:spPr>
          <a:xfrm>
            <a:off x="3786676" y="3476012"/>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D2C62-6346-E048-BEF0-30C230627905}"/>
              </a:ext>
            </a:extLst>
          </p:cNvPr>
          <p:cNvCxnSpPr>
            <a:cxnSpLocks/>
          </p:cNvCxnSpPr>
          <p:nvPr/>
        </p:nvCxnSpPr>
        <p:spPr>
          <a:xfrm>
            <a:off x="1406347" y="3467805"/>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E5EC2E-6900-024D-8B32-F0E9F8B6FC20}"/>
              </a:ext>
            </a:extLst>
          </p:cNvPr>
          <p:cNvCxnSpPr>
            <a:cxnSpLocks/>
          </p:cNvCxnSpPr>
          <p:nvPr/>
        </p:nvCxnSpPr>
        <p:spPr>
          <a:xfrm>
            <a:off x="6126521" y="346824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DC243C-AB6C-524C-B852-6A90D6CEF38A}"/>
              </a:ext>
            </a:extLst>
          </p:cNvPr>
          <p:cNvCxnSpPr>
            <a:cxnSpLocks/>
          </p:cNvCxnSpPr>
          <p:nvPr/>
        </p:nvCxnSpPr>
        <p:spPr>
          <a:xfrm>
            <a:off x="8542686" y="3461613"/>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5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848601-220A-334B-8F5E-65B5DD386B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2157" y="806126"/>
            <a:ext cx="4040184" cy="6051873"/>
          </a:xfrm>
          <a:prstGeom prst="rect">
            <a:avLst/>
          </a:prstGeom>
        </p:spPr>
      </p:pic>
      <p:sp>
        <p:nvSpPr>
          <p:cNvPr id="8" name="TextBox 7">
            <a:extLst>
              <a:ext uri="{FF2B5EF4-FFF2-40B4-BE49-F238E27FC236}">
                <a16:creationId xmlns:a16="http://schemas.microsoft.com/office/drawing/2014/main" id="{03AD59C9-EC4F-463C-AD8B-71836D60AA41}"/>
              </a:ext>
            </a:extLst>
          </p:cNvPr>
          <p:cNvSpPr txBox="1"/>
          <p:nvPr/>
        </p:nvSpPr>
        <p:spPr>
          <a:xfrm>
            <a:off x="6279661" y="926306"/>
            <a:ext cx="6188765" cy="1661993"/>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ANNUAL </a:t>
            </a:r>
          </a:p>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SELF ASSESSMENT AND IMPROVEMENT CYCLE</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sp>
        <p:nvSpPr>
          <p:cNvPr id="11" name="Rectangle 10">
            <a:extLst>
              <a:ext uri="{FF2B5EF4-FFF2-40B4-BE49-F238E27FC236}">
                <a16:creationId xmlns:a16="http://schemas.microsoft.com/office/drawing/2014/main" id="{28621FD8-524F-264E-BD5C-9AD3CD65E60F}"/>
              </a:ext>
            </a:extLst>
          </p:cNvPr>
          <p:cNvSpPr/>
          <p:nvPr/>
        </p:nvSpPr>
        <p:spPr>
          <a:xfrm>
            <a:off x="1872156" y="806126"/>
            <a:ext cx="4040185" cy="6051872"/>
          </a:xfrm>
          <a:prstGeom prst="rect">
            <a:avLst/>
          </a:prstGeom>
          <a:solidFill>
            <a:schemeClr val="tx2">
              <a:alpha val="39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 name="TextBox 3">
            <a:extLst>
              <a:ext uri="{FF2B5EF4-FFF2-40B4-BE49-F238E27FC236}">
                <a16:creationId xmlns:a16="http://schemas.microsoft.com/office/drawing/2014/main" id="{13C93A7E-0EA4-4533-A6A9-FB73742DC540}"/>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58</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B6423816-6CAA-403D-AA37-BE19545FB12D}"/>
              </a:ext>
            </a:extLst>
          </p:cNvPr>
          <p:cNvSpPr/>
          <p:nvPr/>
        </p:nvSpPr>
        <p:spPr>
          <a:xfrm>
            <a:off x="6279661" y="280627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942198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a:extLst>
              <a:ext uri="{FF2B5EF4-FFF2-40B4-BE49-F238E27FC236}">
                <a16:creationId xmlns:a16="http://schemas.microsoft.com/office/drawing/2014/main" id="{006DBFFE-F956-4D40-B3F1-923F29555C9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0" y="-1"/>
            <a:ext cx="12191999" cy="1883381"/>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2595" y="3158"/>
            <a:ext cx="12191999" cy="188662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4" name="Rectangle 123">
            <a:extLst>
              <a:ext uri="{FF2B5EF4-FFF2-40B4-BE49-F238E27FC236}">
                <a16:creationId xmlns:a16="http://schemas.microsoft.com/office/drawing/2014/main" id="{C3BE3F57-6833-4E5A-842F-CA365BFE2A93}"/>
              </a:ext>
            </a:extLst>
          </p:cNvPr>
          <p:cNvSpPr/>
          <p:nvPr/>
        </p:nvSpPr>
        <p:spPr>
          <a:xfrm>
            <a:off x="0" y="2759473"/>
            <a:ext cx="12204985" cy="1976960"/>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TextBox 5">
            <a:extLst>
              <a:ext uri="{FF2B5EF4-FFF2-40B4-BE49-F238E27FC236}">
                <a16:creationId xmlns:a16="http://schemas.microsoft.com/office/drawing/2014/main" id="{FD01443E-EEF7-4560-AA43-877356999488}"/>
              </a:ext>
            </a:extLst>
          </p:cNvPr>
          <p:cNvSpPr txBox="1"/>
          <p:nvPr/>
        </p:nvSpPr>
        <p:spPr>
          <a:xfrm>
            <a:off x="2591461" y="4754627"/>
            <a:ext cx="2230909" cy="830997"/>
          </a:xfrm>
          <a:prstGeom prst="rect">
            <a:avLst/>
          </a:prstGeom>
          <a:noFill/>
        </p:spPr>
        <p:txBody>
          <a:bodyPr wrap="square" lIns="0" rIns="0" rtlCol="0">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Review documentation</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Assess implementation</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Evaluate Cultural aspects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Review Industry trends</a:t>
            </a:r>
          </a:p>
        </p:txBody>
      </p:sp>
      <p:sp>
        <p:nvSpPr>
          <p:cNvPr id="7" name="TextBox 6">
            <a:extLst>
              <a:ext uri="{FF2B5EF4-FFF2-40B4-BE49-F238E27FC236}">
                <a16:creationId xmlns:a16="http://schemas.microsoft.com/office/drawing/2014/main" id="{2F5F1E8A-3A4D-4644-988E-D5B2E6977E80}"/>
              </a:ext>
            </a:extLst>
          </p:cNvPr>
          <p:cNvSpPr txBox="1"/>
          <p:nvPr/>
        </p:nvSpPr>
        <p:spPr>
          <a:xfrm>
            <a:off x="2814792" y="3944431"/>
            <a:ext cx="1820335" cy="707886"/>
          </a:xfrm>
          <a:prstGeom prst="rect">
            <a:avLst/>
          </a:prstGeom>
          <a:noFill/>
        </p:spPr>
        <p:txBody>
          <a:bodyPr wrap="square" lIns="0" rIns="0" rtlCol="0">
            <a:spAutoFit/>
          </a:bodyPr>
          <a:lstStyle/>
          <a:p>
            <a:pPr algn="ctr"/>
            <a:r>
              <a:rPr lang="en-US" sz="2000" b="1" dirty="0">
                <a:latin typeface="Segoe UI" panose="020B0502040204020203" pitchFamily="34" charset="0"/>
                <a:cs typeface="Segoe UI" panose="020B0502040204020203" pitchFamily="34" charset="0"/>
              </a:rPr>
              <a:t>Annual Self Assessment</a:t>
            </a:r>
            <a:endParaRPr lang="id-ID" sz="2000" b="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848039A8-B6F7-4086-9316-010B406D6AA1}"/>
              </a:ext>
            </a:extLst>
          </p:cNvPr>
          <p:cNvSpPr txBox="1"/>
          <p:nvPr/>
        </p:nvSpPr>
        <p:spPr>
          <a:xfrm>
            <a:off x="5523388" y="4752428"/>
            <a:ext cx="2230909" cy="1015663"/>
          </a:xfrm>
          <a:prstGeom prst="rect">
            <a:avLst/>
          </a:prstGeom>
          <a:noFill/>
        </p:spPr>
        <p:txBody>
          <a:bodyPr wrap="square" lIns="0" rIns="0" rtlCol="0">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Submit confidential annual report to Executive Committee</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Analyze risk and opportunities Propose improvement action plan</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A11E1827-C2DE-412D-A1A8-C6D23C1027D0}"/>
              </a:ext>
            </a:extLst>
          </p:cNvPr>
          <p:cNvSpPr txBox="1"/>
          <p:nvPr/>
        </p:nvSpPr>
        <p:spPr>
          <a:xfrm>
            <a:off x="5729379" y="4217746"/>
            <a:ext cx="1843726" cy="400110"/>
          </a:xfrm>
          <a:prstGeom prst="rect">
            <a:avLst/>
          </a:prstGeom>
          <a:noFill/>
        </p:spPr>
        <p:txBody>
          <a:bodyPr wrap="square" lIns="0" rIns="0" rtlCol="0">
            <a:spAutoFit/>
          </a:bodyPr>
          <a:lstStyle/>
          <a:p>
            <a:pPr algn="ctr"/>
            <a:r>
              <a:rPr lang="en-US" sz="2000" b="1" dirty="0">
                <a:latin typeface="Segoe UI" panose="020B0502040204020203" pitchFamily="34" charset="0"/>
                <a:cs typeface="Segoe UI" panose="020B0502040204020203" pitchFamily="34" charset="0"/>
              </a:rPr>
              <a:t>Reporting</a:t>
            </a:r>
            <a:endParaRPr lang="id-ID" sz="2000" b="1"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20AF0AD4-DE9E-4528-B514-93CBAD4E0D97}"/>
              </a:ext>
            </a:extLst>
          </p:cNvPr>
          <p:cNvSpPr txBox="1"/>
          <p:nvPr/>
        </p:nvSpPr>
        <p:spPr>
          <a:xfrm>
            <a:off x="3823592" y="1898174"/>
            <a:ext cx="2701873" cy="830997"/>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Identify gaps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Locate best practices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Evaluate annual progress towards previous annual target set</a:t>
            </a:r>
          </a:p>
        </p:txBody>
      </p:sp>
      <p:sp>
        <p:nvSpPr>
          <p:cNvPr id="19" name="TextBox 18">
            <a:extLst>
              <a:ext uri="{FF2B5EF4-FFF2-40B4-BE49-F238E27FC236}">
                <a16:creationId xmlns:a16="http://schemas.microsoft.com/office/drawing/2014/main" id="{BA4F076A-429E-4A1D-AEE6-3157310C0918}"/>
              </a:ext>
            </a:extLst>
          </p:cNvPr>
          <p:cNvSpPr txBox="1"/>
          <p:nvPr/>
        </p:nvSpPr>
        <p:spPr>
          <a:xfrm>
            <a:off x="4242426" y="2822355"/>
            <a:ext cx="1840979" cy="707886"/>
          </a:xfrm>
          <a:prstGeom prst="rect">
            <a:avLst/>
          </a:prstGeom>
          <a:noFill/>
        </p:spPr>
        <p:txBody>
          <a:bodyPr wrap="square" lIns="0" rIns="0" rtlCol="0" anchor="b">
            <a:spAutoFit/>
          </a:bodyPr>
          <a:lstStyle/>
          <a:p>
            <a:pPr algn="ctr"/>
            <a:r>
              <a:rPr lang="id-ID" sz="2000" b="1" dirty="0" err="1">
                <a:latin typeface="Segoe UI" panose="020B0502040204020203" pitchFamily="34" charset="0"/>
                <a:cs typeface="Segoe UI" panose="020B0502040204020203" pitchFamily="34" charset="0"/>
              </a:rPr>
              <a:t>Evaluate</a:t>
            </a:r>
            <a:r>
              <a:rPr lang="id-ID" sz="2000" b="1" dirty="0">
                <a:latin typeface="Segoe UI" panose="020B0502040204020203" pitchFamily="34" charset="0"/>
                <a:cs typeface="Segoe UI" panose="020B0502040204020203" pitchFamily="34" charset="0"/>
              </a:rPr>
              <a:t> </a:t>
            </a:r>
            <a:r>
              <a:rPr lang="id-ID" sz="2000" b="1" dirty="0" err="1">
                <a:latin typeface="Segoe UI" panose="020B0502040204020203" pitchFamily="34" charset="0"/>
                <a:cs typeface="Segoe UI" panose="020B0502040204020203" pitchFamily="34" charset="0"/>
              </a:rPr>
              <a:t>Adherence</a:t>
            </a:r>
            <a:endParaRPr lang="id-ID" sz="2000" b="1" dirty="0">
              <a:latin typeface="Segoe UI" panose="020B0502040204020203" pitchFamily="34"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175B8C08-8E87-479A-9F12-DAD2C3303F83}"/>
              </a:ext>
            </a:extLst>
          </p:cNvPr>
          <p:cNvCxnSpPr>
            <a:cxnSpLocks/>
            <a:stCxn id="26" idx="2"/>
          </p:cNvCxnSpPr>
          <p:nvPr/>
        </p:nvCxnSpPr>
        <p:spPr>
          <a:xfrm>
            <a:off x="3490862" y="3753286"/>
            <a:ext cx="4548204" cy="15772"/>
          </a:xfrm>
          <a:prstGeom prst="line">
            <a:avLst/>
          </a:prstGeom>
          <a:ln w="28575">
            <a:solidFill>
              <a:srgbClr val="113454"/>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CF9ED8B-5108-4489-869F-168AFE041A28}"/>
              </a:ext>
            </a:extLst>
          </p:cNvPr>
          <p:cNvSpPr/>
          <p:nvPr/>
        </p:nvSpPr>
        <p:spPr>
          <a:xfrm>
            <a:off x="3490862" y="352407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27" name="Oval 26">
            <a:extLst>
              <a:ext uri="{FF2B5EF4-FFF2-40B4-BE49-F238E27FC236}">
                <a16:creationId xmlns:a16="http://schemas.microsoft.com/office/drawing/2014/main" id="{C59BEBF6-9197-46A8-95A5-951B127D0EB4}"/>
              </a:ext>
            </a:extLst>
          </p:cNvPr>
          <p:cNvSpPr/>
          <p:nvPr/>
        </p:nvSpPr>
        <p:spPr>
          <a:xfrm>
            <a:off x="4956933" y="352407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28" name="Oval 27">
            <a:extLst>
              <a:ext uri="{FF2B5EF4-FFF2-40B4-BE49-F238E27FC236}">
                <a16:creationId xmlns:a16="http://schemas.microsoft.com/office/drawing/2014/main" id="{26A7C399-D5A6-44B6-971C-7C03C5440848}"/>
              </a:ext>
            </a:extLst>
          </p:cNvPr>
          <p:cNvSpPr/>
          <p:nvPr/>
        </p:nvSpPr>
        <p:spPr>
          <a:xfrm>
            <a:off x="6423004" y="352407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67" name="Oval 66">
            <a:extLst>
              <a:ext uri="{FF2B5EF4-FFF2-40B4-BE49-F238E27FC236}">
                <a16:creationId xmlns:a16="http://schemas.microsoft.com/office/drawing/2014/main" id="{9D3983E3-82BF-4F90-8CEE-65AAF856FD35}"/>
              </a:ext>
            </a:extLst>
          </p:cNvPr>
          <p:cNvSpPr/>
          <p:nvPr/>
        </p:nvSpPr>
        <p:spPr>
          <a:xfrm>
            <a:off x="3441240" y="3472021"/>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8" name="Oval 67">
            <a:extLst>
              <a:ext uri="{FF2B5EF4-FFF2-40B4-BE49-F238E27FC236}">
                <a16:creationId xmlns:a16="http://schemas.microsoft.com/office/drawing/2014/main" id="{ECB78B46-119D-490E-B24F-E3F9FE64FEB8}"/>
              </a:ext>
            </a:extLst>
          </p:cNvPr>
          <p:cNvSpPr/>
          <p:nvPr/>
        </p:nvSpPr>
        <p:spPr>
          <a:xfrm>
            <a:off x="4907311" y="3472021"/>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9" name="Oval 68">
            <a:extLst>
              <a:ext uri="{FF2B5EF4-FFF2-40B4-BE49-F238E27FC236}">
                <a16:creationId xmlns:a16="http://schemas.microsoft.com/office/drawing/2014/main" id="{1CDB0BD5-97AD-4A6D-80F2-AD61179BA580}"/>
              </a:ext>
            </a:extLst>
          </p:cNvPr>
          <p:cNvSpPr/>
          <p:nvPr/>
        </p:nvSpPr>
        <p:spPr>
          <a:xfrm>
            <a:off x="6373382" y="3472021"/>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75" name="TextBox 74">
            <a:extLst>
              <a:ext uri="{FF2B5EF4-FFF2-40B4-BE49-F238E27FC236}">
                <a16:creationId xmlns:a16="http://schemas.microsoft.com/office/drawing/2014/main" id="{110AD021-6D1F-4B01-B537-4ACDF8973FE9}"/>
              </a:ext>
            </a:extLst>
          </p:cNvPr>
          <p:cNvSpPr txBox="1"/>
          <p:nvPr/>
        </p:nvSpPr>
        <p:spPr>
          <a:xfrm>
            <a:off x="1054069" y="345989"/>
            <a:ext cx="10386533" cy="1477328"/>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Annual Self Assessment and Improvement Cycle</a:t>
            </a:r>
          </a:p>
        </p:txBody>
      </p:sp>
      <p:grpSp>
        <p:nvGrpSpPr>
          <p:cNvPr id="85" name="Group 84">
            <a:extLst>
              <a:ext uri="{FF2B5EF4-FFF2-40B4-BE49-F238E27FC236}">
                <a16:creationId xmlns:a16="http://schemas.microsoft.com/office/drawing/2014/main" id="{634DAB0F-AA0A-415F-AB21-9E7468577E39}"/>
              </a:ext>
            </a:extLst>
          </p:cNvPr>
          <p:cNvGrpSpPr/>
          <p:nvPr/>
        </p:nvGrpSpPr>
        <p:grpSpPr>
          <a:xfrm>
            <a:off x="7247817" y="1869040"/>
            <a:ext cx="2619195" cy="2674787"/>
            <a:chOff x="3559849" y="1814877"/>
            <a:chExt cx="2619195" cy="2674787"/>
          </a:xfrm>
        </p:grpSpPr>
        <p:sp>
          <p:nvSpPr>
            <p:cNvPr id="87" name="TextBox 86">
              <a:extLst>
                <a:ext uri="{FF2B5EF4-FFF2-40B4-BE49-F238E27FC236}">
                  <a16:creationId xmlns:a16="http://schemas.microsoft.com/office/drawing/2014/main" id="{1E8F304E-CCFD-4419-8B60-BA75BD1BF86B}"/>
                </a:ext>
              </a:extLst>
            </p:cNvPr>
            <p:cNvSpPr txBox="1"/>
            <p:nvPr/>
          </p:nvSpPr>
          <p:spPr>
            <a:xfrm>
              <a:off x="3559849" y="1814877"/>
              <a:ext cx="2619195" cy="830997"/>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Build rapport with Executive Committee</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Discuss, agree and set annual improvement objectives</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25B38F58-8200-4466-A2FA-9D7067AE547D}"/>
                </a:ext>
              </a:extLst>
            </p:cNvPr>
            <p:cNvSpPr txBox="1"/>
            <p:nvPr/>
          </p:nvSpPr>
          <p:spPr>
            <a:xfrm>
              <a:off x="3754815" y="2761878"/>
              <a:ext cx="1840979" cy="707886"/>
            </a:xfrm>
            <a:prstGeom prst="rect">
              <a:avLst/>
            </a:prstGeom>
            <a:noFill/>
          </p:spPr>
          <p:txBody>
            <a:bodyPr wrap="square" lIns="0" rIns="0" rtlCol="0" anchor="b">
              <a:spAutoFit/>
            </a:bodyPr>
            <a:lstStyle/>
            <a:p>
              <a:pPr algn="ctr"/>
              <a:r>
                <a:rPr lang="en-US" sz="2000" b="1" dirty="0">
                  <a:latin typeface="Segoe UI" panose="020B0502040204020203" pitchFamily="34" charset="0"/>
                  <a:cs typeface="Segoe UI" panose="020B0502040204020203" pitchFamily="34" charset="0"/>
                </a:rPr>
                <a:t>Improvement Action Plan</a:t>
              </a:r>
              <a:endParaRPr lang="id-ID" sz="2000" b="1" dirty="0">
                <a:latin typeface="Segoe UI" panose="020B0502040204020203" pitchFamily="34" charset="0"/>
                <a:cs typeface="Segoe UI" panose="020B0502040204020203" pitchFamily="34" charset="0"/>
              </a:endParaRPr>
            </a:p>
          </p:txBody>
        </p:sp>
        <p:sp>
          <p:nvSpPr>
            <p:cNvPr id="89" name="Oval 88">
              <a:extLst>
                <a:ext uri="{FF2B5EF4-FFF2-40B4-BE49-F238E27FC236}">
                  <a16:creationId xmlns:a16="http://schemas.microsoft.com/office/drawing/2014/main" id="{FF50040A-6B40-499B-B506-B98E4320AC7A}"/>
                </a:ext>
              </a:extLst>
            </p:cNvPr>
            <p:cNvSpPr/>
            <p:nvPr/>
          </p:nvSpPr>
          <p:spPr>
            <a:xfrm>
              <a:off x="4400720"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90" name="Oval 89">
              <a:extLst>
                <a:ext uri="{FF2B5EF4-FFF2-40B4-BE49-F238E27FC236}">
                  <a16:creationId xmlns:a16="http://schemas.microsoft.com/office/drawing/2014/main" id="{DAAC22E8-6039-42CD-BE86-335C2E716830}"/>
                </a:ext>
              </a:extLst>
            </p:cNvPr>
            <p:cNvSpPr/>
            <p:nvPr/>
          </p:nvSpPr>
          <p:spPr>
            <a:xfrm>
              <a:off x="4351098" y="3456002"/>
              <a:ext cx="557662" cy="557662"/>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6" name="TextBox 85">
              <a:extLst>
                <a:ext uri="{FF2B5EF4-FFF2-40B4-BE49-F238E27FC236}">
                  <a16:creationId xmlns:a16="http://schemas.microsoft.com/office/drawing/2014/main" id="{81638A9F-7200-49C9-9595-0AA2AF60D9A0}"/>
                </a:ext>
              </a:extLst>
            </p:cNvPr>
            <p:cNvSpPr txBox="1"/>
            <p:nvPr/>
          </p:nvSpPr>
          <p:spPr>
            <a:xfrm>
              <a:off x="4115579" y="3720223"/>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4</a:t>
              </a:r>
            </a:p>
          </p:txBody>
        </p:sp>
      </p:grpSp>
      <p:cxnSp>
        <p:nvCxnSpPr>
          <p:cNvPr id="57" name="Straight Connector 56">
            <a:extLst>
              <a:ext uri="{FF2B5EF4-FFF2-40B4-BE49-F238E27FC236}">
                <a16:creationId xmlns:a16="http://schemas.microsoft.com/office/drawing/2014/main" id="{695A1FD4-C86F-45D1-A542-8C400106917F}"/>
              </a:ext>
            </a:extLst>
          </p:cNvPr>
          <p:cNvCxnSpPr>
            <a:cxnSpLocks/>
          </p:cNvCxnSpPr>
          <p:nvPr/>
        </p:nvCxnSpPr>
        <p:spPr>
          <a:xfrm>
            <a:off x="3680990" y="6017819"/>
            <a:ext cx="4667937" cy="0"/>
          </a:xfrm>
          <a:prstGeom prst="line">
            <a:avLst/>
          </a:prstGeom>
          <a:ln w="28575">
            <a:solidFill>
              <a:srgbClr val="113454"/>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1561FC4-C6F7-4B50-BCF7-50A0C549F4A6}"/>
              </a:ext>
            </a:extLst>
          </p:cNvPr>
          <p:cNvCxnSpPr>
            <a:cxnSpLocks/>
          </p:cNvCxnSpPr>
          <p:nvPr/>
        </p:nvCxnSpPr>
        <p:spPr>
          <a:xfrm>
            <a:off x="8344851" y="4641569"/>
            <a:ext cx="4076" cy="1389826"/>
          </a:xfrm>
          <a:prstGeom prst="line">
            <a:avLst/>
          </a:prstGeom>
          <a:ln w="28575">
            <a:solidFill>
              <a:srgbClr val="113454"/>
            </a:solidFill>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458C98C0-3CE5-45DC-BAF2-BE9AE257B053}"/>
              </a:ext>
            </a:extLst>
          </p:cNvPr>
          <p:cNvCxnSpPr>
            <a:cxnSpLocks/>
          </p:cNvCxnSpPr>
          <p:nvPr/>
        </p:nvCxnSpPr>
        <p:spPr>
          <a:xfrm flipH="1" flipV="1">
            <a:off x="3692572" y="5532327"/>
            <a:ext cx="6106" cy="499068"/>
          </a:xfrm>
          <a:prstGeom prst="straightConnector1">
            <a:avLst/>
          </a:prstGeom>
          <a:ln w="28575">
            <a:solidFill>
              <a:srgbClr val="113454"/>
            </a:solidFill>
            <a:tailEnd type="triangle"/>
          </a:ln>
        </p:spPr>
        <p:style>
          <a:lnRef idx="1">
            <a:schemeClr val="dk1"/>
          </a:lnRef>
          <a:fillRef idx="0">
            <a:schemeClr val="dk1"/>
          </a:fillRef>
          <a:effectRef idx="0">
            <a:schemeClr val="dk1"/>
          </a:effectRef>
          <a:fontRef idx="minor">
            <a:schemeClr val="tx1"/>
          </a:fontRef>
        </p:style>
      </p:cxnSp>
      <p:pic>
        <p:nvPicPr>
          <p:cNvPr id="104" name="Picture 103">
            <a:extLst>
              <a:ext uri="{FF2B5EF4-FFF2-40B4-BE49-F238E27FC236}">
                <a16:creationId xmlns:a16="http://schemas.microsoft.com/office/drawing/2014/main" id="{455426E0-FBA9-4B67-B991-D7202FD5F6F4}"/>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8141195" y="3656348"/>
            <a:ext cx="361310" cy="274320"/>
          </a:xfrm>
          <a:prstGeom prst="roundRect">
            <a:avLst>
              <a:gd name="adj" fmla="val 8594"/>
            </a:avLst>
          </a:prstGeom>
          <a:solidFill>
            <a:srgbClr val="FFFFFF">
              <a:shade val="85000"/>
            </a:srgbClr>
          </a:solidFill>
          <a:ln>
            <a:noFill/>
          </a:ln>
          <a:effectLst/>
        </p:spPr>
      </p:pic>
      <p:pic>
        <p:nvPicPr>
          <p:cNvPr id="113" name="Picture 112">
            <a:extLst>
              <a:ext uri="{FF2B5EF4-FFF2-40B4-BE49-F238E27FC236}">
                <a16:creationId xmlns:a16="http://schemas.microsoft.com/office/drawing/2014/main" id="{91E8BCFF-0BCF-4422-AFBE-56D887D48836}"/>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a:stretch/>
        </p:blipFill>
        <p:spPr>
          <a:xfrm>
            <a:off x="4326767" y="6286500"/>
            <a:ext cx="361236" cy="312584"/>
          </a:xfrm>
          <a:prstGeom prst="roundRect">
            <a:avLst>
              <a:gd name="adj" fmla="val 8594"/>
            </a:avLst>
          </a:prstGeom>
          <a:solidFill>
            <a:srgbClr val="FFFFFF">
              <a:shade val="85000"/>
            </a:srgbClr>
          </a:solidFill>
          <a:ln>
            <a:noFill/>
          </a:ln>
          <a:effectLst/>
        </p:spPr>
      </p:pic>
      <p:sp>
        <p:nvSpPr>
          <p:cNvPr id="8" name="TextBox 7">
            <a:extLst>
              <a:ext uri="{FF2B5EF4-FFF2-40B4-BE49-F238E27FC236}">
                <a16:creationId xmlns:a16="http://schemas.microsoft.com/office/drawing/2014/main" id="{011C060B-D438-4C6C-9E9F-AA1EF131F7A7}"/>
              </a:ext>
            </a:extLst>
          </p:cNvPr>
          <p:cNvSpPr txBox="1"/>
          <p:nvPr/>
        </p:nvSpPr>
        <p:spPr>
          <a:xfrm>
            <a:off x="6126250" y="2975161"/>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3</a:t>
            </a:r>
          </a:p>
        </p:txBody>
      </p:sp>
      <p:sp>
        <p:nvSpPr>
          <p:cNvPr id="17" name="TextBox 16">
            <a:extLst>
              <a:ext uri="{FF2B5EF4-FFF2-40B4-BE49-F238E27FC236}">
                <a16:creationId xmlns:a16="http://schemas.microsoft.com/office/drawing/2014/main" id="{EAEE6F9B-5779-453E-BD5C-5FFACAF91AB0}"/>
              </a:ext>
            </a:extLst>
          </p:cNvPr>
          <p:cNvSpPr txBox="1"/>
          <p:nvPr/>
        </p:nvSpPr>
        <p:spPr>
          <a:xfrm>
            <a:off x="4660179" y="3754090"/>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2</a:t>
            </a:r>
          </a:p>
        </p:txBody>
      </p:sp>
      <p:sp>
        <p:nvSpPr>
          <p:cNvPr id="5" name="TextBox 4">
            <a:extLst>
              <a:ext uri="{FF2B5EF4-FFF2-40B4-BE49-F238E27FC236}">
                <a16:creationId xmlns:a16="http://schemas.microsoft.com/office/drawing/2014/main" id="{F34F1658-4E04-4A16-8FF8-23ADFC9D2134}"/>
              </a:ext>
            </a:extLst>
          </p:cNvPr>
          <p:cNvSpPr txBox="1"/>
          <p:nvPr/>
        </p:nvSpPr>
        <p:spPr>
          <a:xfrm>
            <a:off x="3194108" y="2975161"/>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1</a:t>
            </a:r>
          </a:p>
        </p:txBody>
      </p:sp>
      <p:cxnSp>
        <p:nvCxnSpPr>
          <p:cNvPr id="140" name="Straight Arrow Connector 139">
            <a:extLst>
              <a:ext uri="{FF2B5EF4-FFF2-40B4-BE49-F238E27FC236}">
                <a16:creationId xmlns:a16="http://schemas.microsoft.com/office/drawing/2014/main" id="{37271F34-DF0F-47D5-B204-7734E53088E9}"/>
              </a:ext>
            </a:extLst>
          </p:cNvPr>
          <p:cNvCxnSpPr>
            <a:cxnSpLocks/>
          </p:cNvCxnSpPr>
          <p:nvPr/>
        </p:nvCxnSpPr>
        <p:spPr>
          <a:xfrm flipV="1">
            <a:off x="5174529" y="2762016"/>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EE2F06FC-6199-4EB0-B5B0-9D7853E0B148}"/>
              </a:ext>
            </a:extLst>
          </p:cNvPr>
          <p:cNvCxnSpPr>
            <a:cxnSpLocks/>
          </p:cNvCxnSpPr>
          <p:nvPr/>
        </p:nvCxnSpPr>
        <p:spPr>
          <a:xfrm flipV="1">
            <a:off x="8373483" y="2762016"/>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31DB5691-F65A-412F-8B6F-0463D7EB169D}"/>
              </a:ext>
            </a:extLst>
          </p:cNvPr>
          <p:cNvCxnSpPr>
            <a:cxnSpLocks/>
          </p:cNvCxnSpPr>
          <p:nvPr/>
        </p:nvCxnSpPr>
        <p:spPr>
          <a:xfrm flipV="1">
            <a:off x="3718529" y="4559867"/>
            <a:ext cx="0" cy="162770"/>
          </a:xfrm>
          <a:prstGeom prst="straightConnector1">
            <a:avLst/>
          </a:prstGeom>
          <a:ln w="28575">
            <a:solidFill>
              <a:srgbClr val="113454"/>
            </a:solidFill>
            <a:headEnd type="oval"/>
            <a:tailEnd type="non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A62F1341-17BF-4F62-AB16-8F898937D10E}"/>
              </a:ext>
            </a:extLst>
          </p:cNvPr>
          <p:cNvCxnSpPr>
            <a:cxnSpLocks/>
          </p:cNvCxnSpPr>
          <p:nvPr/>
        </p:nvCxnSpPr>
        <p:spPr>
          <a:xfrm flipV="1">
            <a:off x="6671737" y="4559867"/>
            <a:ext cx="0" cy="162770"/>
          </a:xfrm>
          <a:prstGeom prst="straightConnector1">
            <a:avLst/>
          </a:prstGeom>
          <a:ln w="28575">
            <a:solidFill>
              <a:srgbClr val="113454"/>
            </a:solidFill>
            <a:headEnd type="oval"/>
            <a:tailEnd type="none"/>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0F3FD22C-F5B9-A94D-AFC6-0481BF261610}"/>
              </a:ext>
            </a:extLst>
          </p:cNvPr>
          <p:cNvSpPr/>
          <p:nvPr/>
        </p:nvSpPr>
        <p:spPr>
          <a:xfrm>
            <a:off x="1054069"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pic>
        <p:nvPicPr>
          <p:cNvPr id="11" name="Picture 10">
            <a:extLst>
              <a:ext uri="{FF2B5EF4-FFF2-40B4-BE49-F238E27FC236}">
                <a16:creationId xmlns:a16="http://schemas.microsoft.com/office/drawing/2014/main" id="{8B818D6D-41DE-2A48-87AA-121FB74EE44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25000"/>
                    </a14:imgEffect>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6597972" y="6225678"/>
            <a:ext cx="409409" cy="396144"/>
          </a:xfrm>
          <a:prstGeom prst="rect">
            <a:avLst/>
          </a:prstGeom>
        </p:spPr>
      </p:pic>
      <p:sp>
        <p:nvSpPr>
          <p:cNvPr id="76" name="TextBox 75">
            <a:extLst>
              <a:ext uri="{FF2B5EF4-FFF2-40B4-BE49-F238E27FC236}">
                <a16:creationId xmlns:a16="http://schemas.microsoft.com/office/drawing/2014/main" id="{6C2806BB-A6E1-F047-9D85-D83E841E0017}"/>
              </a:ext>
            </a:extLst>
          </p:cNvPr>
          <p:cNvSpPr txBox="1"/>
          <p:nvPr/>
        </p:nvSpPr>
        <p:spPr>
          <a:xfrm>
            <a:off x="4741130" y="6308334"/>
            <a:ext cx="866795" cy="230832"/>
          </a:xfrm>
          <a:prstGeom prst="rect">
            <a:avLst/>
          </a:prstGeom>
          <a:noFill/>
        </p:spPr>
        <p:txBody>
          <a:bodyPr wrap="square" lIns="0" rIns="0" rtlCol="0">
            <a:spAutoFit/>
          </a:bodyPr>
          <a:lstStyle/>
          <a:p>
            <a:r>
              <a:rPr lang="en-US" sz="900" b="1" dirty="0" err="1">
                <a:solidFill>
                  <a:srgbClr val="113454"/>
                </a:solidFill>
                <a:latin typeface="Segoe UI" panose="020B0502040204020203" pitchFamily="34" charset="0"/>
                <a:cs typeface="Segoe UI" panose="020B0502040204020203" pitchFamily="34" charset="0"/>
              </a:rPr>
              <a:t>InterManager</a:t>
            </a:r>
            <a:endParaRPr lang="en-US" sz="900" b="1" dirty="0">
              <a:solidFill>
                <a:srgbClr val="113454"/>
              </a:solidFill>
              <a:latin typeface="Segoe UI" panose="020B0502040204020203" pitchFamily="34" charset="0"/>
              <a:cs typeface="Segoe UI" panose="020B0502040204020203" pitchFamily="34" charset="0"/>
            </a:endParaRPr>
          </a:p>
        </p:txBody>
      </p:sp>
      <p:sp>
        <p:nvSpPr>
          <p:cNvPr id="77" name="TextBox 76">
            <a:extLst>
              <a:ext uri="{FF2B5EF4-FFF2-40B4-BE49-F238E27FC236}">
                <a16:creationId xmlns:a16="http://schemas.microsoft.com/office/drawing/2014/main" id="{01722497-A3AB-2E4F-904F-09E4037CF142}"/>
              </a:ext>
            </a:extLst>
          </p:cNvPr>
          <p:cNvSpPr txBox="1"/>
          <p:nvPr/>
        </p:nvSpPr>
        <p:spPr>
          <a:xfrm>
            <a:off x="7025046" y="6327376"/>
            <a:ext cx="5453610" cy="230832"/>
          </a:xfrm>
          <a:prstGeom prst="rect">
            <a:avLst/>
          </a:prstGeom>
          <a:noFill/>
        </p:spPr>
        <p:txBody>
          <a:bodyPr wrap="square" lIns="0" rIns="0" rtlCol="0">
            <a:spAutoFit/>
          </a:bodyPr>
          <a:lstStyle/>
          <a:p>
            <a:r>
              <a:rPr lang="en-US" sz="900" b="1" dirty="0">
                <a:solidFill>
                  <a:srgbClr val="113454"/>
                </a:solidFill>
                <a:latin typeface="Segoe UI" panose="020B0502040204020203" pitchFamily="34" charset="0"/>
                <a:cs typeface="Segoe UI" panose="020B0502040204020203" pitchFamily="34" charset="0"/>
              </a:rPr>
              <a:t>Member</a:t>
            </a:r>
          </a:p>
        </p:txBody>
      </p:sp>
      <p:pic>
        <p:nvPicPr>
          <p:cNvPr id="92" name="Picture 91">
            <a:extLst>
              <a:ext uri="{FF2B5EF4-FFF2-40B4-BE49-F238E27FC236}">
                <a16:creationId xmlns:a16="http://schemas.microsoft.com/office/drawing/2014/main" id="{E871B2DB-1631-4E46-A335-A2C3893CEE93}"/>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3589503" y="3623953"/>
            <a:ext cx="258051" cy="249690"/>
          </a:xfrm>
          <a:prstGeom prst="rect">
            <a:avLst/>
          </a:prstGeom>
        </p:spPr>
      </p:pic>
      <p:pic>
        <p:nvPicPr>
          <p:cNvPr id="94" name="Picture 93">
            <a:extLst>
              <a:ext uri="{FF2B5EF4-FFF2-40B4-BE49-F238E27FC236}">
                <a16:creationId xmlns:a16="http://schemas.microsoft.com/office/drawing/2014/main" id="{0020F68D-71D0-5D48-8454-5B0D034E206F}"/>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5059016" y="3616584"/>
            <a:ext cx="258051" cy="249690"/>
          </a:xfrm>
          <a:prstGeom prst="rect">
            <a:avLst/>
          </a:prstGeom>
        </p:spPr>
      </p:pic>
      <p:pic>
        <p:nvPicPr>
          <p:cNvPr id="95" name="Picture 94">
            <a:extLst>
              <a:ext uri="{FF2B5EF4-FFF2-40B4-BE49-F238E27FC236}">
                <a16:creationId xmlns:a16="http://schemas.microsoft.com/office/drawing/2014/main" id="{E3E84387-09E6-D84E-8F39-D8C4D208FC8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p:blipFill>
        <p:spPr>
          <a:xfrm>
            <a:off x="6527118" y="3635346"/>
            <a:ext cx="258051" cy="249690"/>
          </a:xfrm>
          <a:prstGeom prst="rect">
            <a:avLst/>
          </a:prstGeom>
        </p:spPr>
      </p:pic>
    </p:spTree>
    <p:extLst>
      <p:ext uri="{BB962C8B-B14F-4D97-AF65-F5344CB8AC3E}">
        <p14:creationId xmlns:p14="http://schemas.microsoft.com/office/powerpoint/2010/main" val="412668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C93A7E-0EA4-4533-A6A9-FB73742DC540}"/>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06</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03AD59C9-EC4F-463C-AD8B-71836D60AA41}"/>
              </a:ext>
            </a:extLst>
          </p:cNvPr>
          <p:cNvSpPr txBox="1"/>
          <p:nvPr/>
        </p:nvSpPr>
        <p:spPr>
          <a:xfrm>
            <a:off x="1396207" y="563396"/>
            <a:ext cx="4471193" cy="2215991"/>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GENERAL PRINCIPLES OF CONDUCT AND ACTION</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sp>
        <p:nvSpPr>
          <p:cNvPr id="14" name="Rectangle 13">
            <a:extLst>
              <a:ext uri="{FF2B5EF4-FFF2-40B4-BE49-F238E27FC236}">
                <a16:creationId xmlns:a16="http://schemas.microsoft.com/office/drawing/2014/main" id="{8A035466-0746-491B-B0F0-CA4CD158A30A}"/>
              </a:ext>
            </a:extLst>
          </p:cNvPr>
          <p:cNvSpPr/>
          <p:nvPr/>
        </p:nvSpPr>
        <p:spPr>
          <a:xfrm>
            <a:off x="1396207" y="2950583"/>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731D8F74-4C52-994D-A914-EE5FD8CF07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7371" y="1299091"/>
            <a:ext cx="5804629" cy="4259818"/>
          </a:xfrm>
          <a:prstGeom prst="rect">
            <a:avLst/>
          </a:prstGeom>
        </p:spPr>
      </p:pic>
      <p:sp>
        <p:nvSpPr>
          <p:cNvPr id="9" name="Rectangle 8">
            <a:extLst>
              <a:ext uri="{FF2B5EF4-FFF2-40B4-BE49-F238E27FC236}">
                <a16:creationId xmlns:a16="http://schemas.microsoft.com/office/drawing/2014/main" id="{9C6B6C86-B90D-D34F-9DF0-E4096894EF76}"/>
              </a:ext>
            </a:extLst>
          </p:cNvPr>
          <p:cNvSpPr/>
          <p:nvPr/>
        </p:nvSpPr>
        <p:spPr>
          <a:xfrm>
            <a:off x="6384059" y="1299091"/>
            <a:ext cx="5804629" cy="4259818"/>
          </a:xfrm>
          <a:prstGeom prst="rect">
            <a:avLst/>
          </a:prstGeom>
          <a:solidFill>
            <a:schemeClr val="tx2">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003508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B9AFB0-85C4-FA47-BBA3-090CFC02E8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72156" y="795413"/>
            <a:ext cx="4040185" cy="6073300"/>
          </a:xfrm>
          <a:prstGeom prst="rect">
            <a:avLst/>
          </a:prstGeom>
        </p:spPr>
      </p:pic>
      <p:sp>
        <p:nvSpPr>
          <p:cNvPr id="8" name="TextBox 7">
            <a:extLst>
              <a:ext uri="{FF2B5EF4-FFF2-40B4-BE49-F238E27FC236}">
                <a16:creationId xmlns:a16="http://schemas.microsoft.com/office/drawing/2014/main" id="{03AD59C9-EC4F-463C-AD8B-71836D60AA41}"/>
              </a:ext>
            </a:extLst>
          </p:cNvPr>
          <p:cNvSpPr txBox="1"/>
          <p:nvPr/>
        </p:nvSpPr>
        <p:spPr>
          <a:xfrm>
            <a:off x="6279661" y="955181"/>
            <a:ext cx="6188765" cy="1661993"/>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PERIODIC THIRD PARTY ASSESSMENT AND VERIFICATION</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sp>
        <p:nvSpPr>
          <p:cNvPr id="10" name="Rectangle 9">
            <a:extLst>
              <a:ext uri="{FF2B5EF4-FFF2-40B4-BE49-F238E27FC236}">
                <a16:creationId xmlns:a16="http://schemas.microsoft.com/office/drawing/2014/main" id="{B6423816-6CAA-403D-AA37-BE19545FB12D}"/>
              </a:ext>
            </a:extLst>
          </p:cNvPr>
          <p:cNvSpPr/>
          <p:nvPr/>
        </p:nvSpPr>
        <p:spPr>
          <a:xfrm>
            <a:off x="6279661" y="2847253"/>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6758FC1A-9525-8147-95D2-4F174421389D}"/>
              </a:ext>
            </a:extLst>
          </p:cNvPr>
          <p:cNvSpPr/>
          <p:nvPr/>
        </p:nvSpPr>
        <p:spPr>
          <a:xfrm>
            <a:off x="1872156" y="806126"/>
            <a:ext cx="4040185" cy="6051872"/>
          </a:xfrm>
          <a:prstGeom prst="rect">
            <a:avLst/>
          </a:prstGeom>
          <a:solidFill>
            <a:schemeClr val="tx2">
              <a:alpha val="39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 name="TextBox 1">
            <a:extLst>
              <a:ext uri="{FF2B5EF4-FFF2-40B4-BE49-F238E27FC236}">
                <a16:creationId xmlns:a16="http://schemas.microsoft.com/office/drawing/2014/main" id="{CAA31573-6BBA-B3BE-541F-1E051D238E6C}"/>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60</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814030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127F135-4710-324B-9F8D-5B9C0987FC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
          <a:stretch/>
        </p:blipFill>
        <p:spPr>
          <a:xfrm>
            <a:off x="-32" y="-6787"/>
            <a:ext cx="12192000" cy="1904038"/>
          </a:xfrm>
          <a:prstGeom prst="rect">
            <a:avLst/>
          </a:prstGeom>
        </p:spPr>
      </p:pic>
      <p:sp>
        <p:nvSpPr>
          <p:cNvPr id="117" name="Rectangle 116">
            <a:extLst>
              <a:ext uri="{FF2B5EF4-FFF2-40B4-BE49-F238E27FC236}">
                <a16:creationId xmlns:a16="http://schemas.microsoft.com/office/drawing/2014/main" id="{D5376A8A-712E-4056-9328-503BE01FFF71}"/>
              </a:ext>
            </a:extLst>
          </p:cNvPr>
          <p:cNvSpPr/>
          <p:nvPr/>
        </p:nvSpPr>
        <p:spPr>
          <a:xfrm>
            <a:off x="1" y="-8567"/>
            <a:ext cx="12191999" cy="190581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24" name="Rectangle 123">
            <a:extLst>
              <a:ext uri="{FF2B5EF4-FFF2-40B4-BE49-F238E27FC236}">
                <a16:creationId xmlns:a16="http://schemas.microsoft.com/office/drawing/2014/main" id="{C3BE3F57-6833-4E5A-842F-CA365BFE2A93}"/>
              </a:ext>
            </a:extLst>
          </p:cNvPr>
          <p:cNvSpPr/>
          <p:nvPr/>
        </p:nvSpPr>
        <p:spPr>
          <a:xfrm>
            <a:off x="-12986" y="2745998"/>
            <a:ext cx="12204985" cy="1976960"/>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 name="TextBox 5">
            <a:extLst>
              <a:ext uri="{FF2B5EF4-FFF2-40B4-BE49-F238E27FC236}">
                <a16:creationId xmlns:a16="http://schemas.microsoft.com/office/drawing/2014/main" id="{FD01443E-EEF7-4560-AA43-877356999488}"/>
              </a:ext>
            </a:extLst>
          </p:cNvPr>
          <p:cNvSpPr txBox="1"/>
          <p:nvPr/>
        </p:nvSpPr>
        <p:spPr>
          <a:xfrm>
            <a:off x="4980514" y="4720760"/>
            <a:ext cx="2230909" cy="1015663"/>
          </a:xfrm>
          <a:prstGeom prst="rect">
            <a:avLst/>
          </a:prstGeom>
          <a:noFill/>
        </p:spPr>
        <p:txBody>
          <a:bodyPr wrap="square" lIns="0" rIns="0" rtlCol="0">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Discuss assessment’s conclusion / debriefing</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Resolve questions / concerns and adherence issues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Communicate easy wins</a:t>
            </a:r>
          </a:p>
        </p:txBody>
      </p:sp>
      <p:sp>
        <p:nvSpPr>
          <p:cNvPr id="7" name="TextBox 6">
            <a:extLst>
              <a:ext uri="{FF2B5EF4-FFF2-40B4-BE49-F238E27FC236}">
                <a16:creationId xmlns:a16="http://schemas.microsoft.com/office/drawing/2014/main" id="{2F5F1E8A-3A4D-4644-988E-D5B2E6977E80}"/>
              </a:ext>
            </a:extLst>
          </p:cNvPr>
          <p:cNvSpPr txBox="1"/>
          <p:nvPr/>
        </p:nvSpPr>
        <p:spPr>
          <a:xfrm>
            <a:off x="5187344" y="4178402"/>
            <a:ext cx="1820335" cy="400110"/>
          </a:xfrm>
          <a:prstGeom prst="rect">
            <a:avLst/>
          </a:prstGeom>
          <a:noFill/>
        </p:spPr>
        <p:txBody>
          <a:bodyPr wrap="square" lIns="0" rIns="0" rtlCol="0">
            <a:spAutoFit/>
          </a:bodyPr>
          <a:lstStyle/>
          <a:p>
            <a:pPr algn="ctr"/>
            <a:r>
              <a:rPr lang="en-US" sz="2000" b="1" dirty="0">
                <a:latin typeface="Segoe UI" panose="020B0502040204020203" pitchFamily="34" charset="0"/>
                <a:cs typeface="Segoe UI" panose="020B0502040204020203" pitchFamily="34" charset="0"/>
              </a:rPr>
              <a:t>Exit Meeting</a:t>
            </a:r>
            <a:endParaRPr lang="id-ID" sz="2000" b="1"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848039A8-B6F7-4086-9316-010B406D6AA1}"/>
              </a:ext>
            </a:extLst>
          </p:cNvPr>
          <p:cNvSpPr txBox="1"/>
          <p:nvPr/>
        </p:nvSpPr>
        <p:spPr>
          <a:xfrm>
            <a:off x="7912441" y="4718561"/>
            <a:ext cx="2230909" cy="646331"/>
          </a:xfrm>
          <a:prstGeom prst="rect">
            <a:avLst/>
          </a:prstGeom>
          <a:noFill/>
        </p:spPr>
        <p:txBody>
          <a:bodyPr wrap="square" lIns="0" rIns="0" rtlCol="0">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Submit confidential report and propose improvement action plan to Executive Committee</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A11E1827-C2DE-412D-A1A8-C6D23C1027D0}"/>
              </a:ext>
            </a:extLst>
          </p:cNvPr>
          <p:cNvSpPr txBox="1"/>
          <p:nvPr/>
        </p:nvSpPr>
        <p:spPr>
          <a:xfrm>
            <a:off x="8127314" y="3921528"/>
            <a:ext cx="1843726" cy="707886"/>
          </a:xfrm>
          <a:prstGeom prst="rect">
            <a:avLst/>
          </a:prstGeom>
          <a:noFill/>
        </p:spPr>
        <p:txBody>
          <a:bodyPr wrap="square" lIns="0" rIns="0" rtlCol="0">
            <a:spAutoFit/>
          </a:bodyPr>
          <a:lstStyle/>
          <a:p>
            <a:pPr algn="ctr"/>
            <a:r>
              <a:rPr lang="en-US" sz="2000" b="1" dirty="0">
                <a:latin typeface="Segoe UI" panose="020B0502040204020203" pitchFamily="34" charset="0"/>
                <a:cs typeface="Segoe UI" panose="020B0502040204020203" pitchFamily="34" charset="0"/>
              </a:rPr>
              <a:t>Report Submission</a:t>
            </a:r>
            <a:endParaRPr lang="id-ID" sz="2000" b="1" dirty="0">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20AF0AD4-DE9E-4528-B514-93CBAD4E0D97}"/>
              </a:ext>
            </a:extLst>
          </p:cNvPr>
          <p:cNvSpPr txBox="1"/>
          <p:nvPr/>
        </p:nvSpPr>
        <p:spPr>
          <a:xfrm>
            <a:off x="5868302" y="1864307"/>
            <a:ext cx="3440179" cy="830997"/>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Analyze findings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Evaluate Candidate / Member’s annual progress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and/or verify adherence status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Propose improvement action plan</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BA4F076A-429E-4A1D-AEE6-3157310C0918}"/>
              </a:ext>
            </a:extLst>
          </p:cNvPr>
          <p:cNvSpPr txBox="1"/>
          <p:nvPr/>
        </p:nvSpPr>
        <p:spPr>
          <a:xfrm>
            <a:off x="6643093" y="2841060"/>
            <a:ext cx="1840979" cy="400110"/>
          </a:xfrm>
          <a:prstGeom prst="rect">
            <a:avLst/>
          </a:prstGeom>
          <a:noFill/>
        </p:spPr>
        <p:txBody>
          <a:bodyPr wrap="square" lIns="0" rIns="0" rtlCol="0" anchor="b">
            <a:spAutoFit/>
          </a:bodyPr>
          <a:lstStyle/>
          <a:p>
            <a:pPr algn="ctr"/>
            <a:r>
              <a:rPr lang="en-US" sz="2000" b="1" dirty="0">
                <a:latin typeface="Segoe UI" panose="020B0502040204020203" pitchFamily="34" charset="0"/>
                <a:cs typeface="Segoe UI" panose="020B0502040204020203" pitchFamily="34" charset="0"/>
              </a:rPr>
              <a:t>Reporting</a:t>
            </a:r>
            <a:endParaRPr lang="id-ID" sz="2000" b="1" dirty="0">
              <a:latin typeface="Segoe UI" panose="020B0502040204020203" pitchFamily="34"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175B8C08-8E87-479A-9F12-DAD2C3303F83}"/>
              </a:ext>
            </a:extLst>
          </p:cNvPr>
          <p:cNvCxnSpPr>
            <a:cxnSpLocks/>
          </p:cNvCxnSpPr>
          <p:nvPr/>
        </p:nvCxnSpPr>
        <p:spPr>
          <a:xfrm flipV="1">
            <a:off x="1485049" y="3762808"/>
            <a:ext cx="8943070" cy="1"/>
          </a:xfrm>
          <a:prstGeom prst="line">
            <a:avLst/>
          </a:prstGeom>
          <a:ln w="28575">
            <a:solidFill>
              <a:srgbClr val="113454"/>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CF9ED8B-5108-4489-869F-168AFE041A28}"/>
              </a:ext>
            </a:extLst>
          </p:cNvPr>
          <p:cNvSpPr/>
          <p:nvPr/>
        </p:nvSpPr>
        <p:spPr>
          <a:xfrm>
            <a:off x="5868302"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27" name="Oval 26">
            <a:extLst>
              <a:ext uri="{FF2B5EF4-FFF2-40B4-BE49-F238E27FC236}">
                <a16:creationId xmlns:a16="http://schemas.microsoft.com/office/drawing/2014/main" id="{C59BEBF6-9197-46A8-95A5-951B127D0EB4}"/>
              </a:ext>
            </a:extLst>
          </p:cNvPr>
          <p:cNvSpPr/>
          <p:nvPr/>
        </p:nvSpPr>
        <p:spPr>
          <a:xfrm>
            <a:off x="7334373"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28" name="Oval 27">
            <a:extLst>
              <a:ext uri="{FF2B5EF4-FFF2-40B4-BE49-F238E27FC236}">
                <a16:creationId xmlns:a16="http://schemas.microsoft.com/office/drawing/2014/main" id="{26A7C399-D5A6-44B6-971C-7C03C5440848}"/>
              </a:ext>
            </a:extLst>
          </p:cNvPr>
          <p:cNvSpPr/>
          <p:nvPr/>
        </p:nvSpPr>
        <p:spPr>
          <a:xfrm>
            <a:off x="8800444"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grpSp>
        <p:nvGrpSpPr>
          <p:cNvPr id="12" name="Group 11">
            <a:extLst>
              <a:ext uri="{FF2B5EF4-FFF2-40B4-BE49-F238E27FC236}">
                <a16:creationId xmlns:a16="http://schemas.microsoft.com/office/drawing/2014/main" id="{7828E710-19FC-47AF-AC01-232D31C69A26}"/>
              </a:ext>
            </a:extLst>
          </p:cNvPr>
          <p:cNvGrpSpPr/>
          <p:nvPr/>
        </p:nvGrpSpPr>
        <p:grpSpPr>
          <a:xfrm>
            <a:off x="2036188" y="2941294"/>
            <a:ext cx="2230909" cy="2596321"/>
            <a:chOff x="2036188" y="2941294"/>
            <a:chExt cx="2230909" cy="2596321"/>
          </a:xfrm>
        </p:grpSpPr>
        <p:sp>
          <p:nvSpPr>
            <p:cNvPr id="3" name="TextBox 2">
              <a:extLst>
                <a:ext uri="{FF2B5EF4-FFF2-40B4-BE49-F238E27FC236}">
                  <a16:creationId xmlns:a16="http://schemas.microsoft.com/office/drawing/2014/main" id="{B05251E8-53F9-495D-BDC5-3BBD8FAEF0C2}"/>
                </a:ext>
              </a:extLst>
            </p:cNvPr>
            <p:cNvSpPr txBox="1"/>
            <p:nvPr/>
          </p:nvSpPr>
          <p:spPr>
            <a:xfrm>
              <a:off x="2036188" y="4706618"/>
              <a:ext cx="2230909" cy="830997"/>
            </a:xfrm>
            <a:prstGeom prst="rect">
              <a:avLst/>
            </a:prstGeom>
            <a:noFill/>
          </p:spPr>
          <p:txBody>
            <a:bodyPr wrap="square" lIns="0" rIns="0" rtlCol="0">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Discuss planned assessment with Candidate / Member</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Solicit input</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Explain timing</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23507292-6DDA-4005-A560-70ABAC2A0A9F}"/>
                </a:ext>
              </a:extLst>
            </p:cNvPr>
            <p:cNvSpPr txBox="1"/>
            <p:nvPr/>
          </p:nvSpPr>
          <p:spPr>
            <a:xfrm>
              <a:off x="2240484" y="4178402"/>
              <a:ext cx="1843726" cy="400110"/>
            </a:xfrm>
            <a:prstGeom prst="rect">
              <a:avLst/>
            </a:prstGeom>
            <a:noFill/>
          </p:spPr>
          <p:txBody>
            <a:bodyPr wrap="square" lIns="0" rIns="0" rtlCol="0">
              <a:spAutoFit/>
            </a:bodyPr>
            <a:lstStyle/>
            <a:p>
              <a:pPr algn="ctr"/>
              <a:r>
                <a:rPr lang="en-US" sz="2000" b="1" dirty="0">
                  <a:latin typeface="Segoe UI" panose="020B0502040204020203" pitchFamily="34" charset="0"/>
                  <a:cs typeface="Segoe UI" panose="020B0502040204020203" pitchFamily="34" charset="0"/>
                </a:rPr>
                <a:t>Initial Meeting</a:t>
              </a:r>
              <a:endParaRPr lang="id-ID" sz="2000" b="1" dirty="0">
                <a:latin typeface="Segoe UI" panose="020B0502040204020203" pitchFamily="34" charset="0"/>
                <a:cs typeface="Segoe UI" panose="020B0502040204020203" pitchFamily="34" charset="0"/>
              </a:endParaRPr>
            </a:p>
          </p:txBody>
        </p:sp>
        <p:sp>
          <p:nvSpPr>
            <p:cNvPr id="24" name="Oval 23">
              <a:extLst>
                <a:ext uri="{FF2B5EF4-FFF2-40B4-BE49-F238E27FC236}">
                  <a16:creationId xmlns:a16="http://schemas.microsoft.com/office/drawing/2014/main" id="{016EBFAA-70ED-4E8B-8A80-A68599461592}"/>
                </a:ext>
              </a:extLst>
            </p:cNvPr>
            <p:cNvSpPr/>
            <p:nvPr/>
          </p:nvSpPr>
          <p:spPr>
            <a:xfrm>
              <a:off x="2933138"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65" name="Oval 64">
              <a:extLst>
                <a:ext uri="{FF2B5EF4-FFF2-40B4-BE49-F238E27FC236}">
                  <a16:creationId xmlns:a16="http://schemas.microsoft.com/office/drawing/2014/main" id="{D907491D-2F10-4851-B57C-59D724FB3D4F}"/>
                </a:ext>
              </a:extLst>
            </p:cNvPr>
            <p:cNvSpPr/>
            <p:nvPr/>
          </p:nvSpPr>
          <p:spPr>
            <a:xfrm>
              <a:off x="2883516"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C95BC7B5-765D-4F96-989D-4A6EEC21897D}"/>
                </a:ext>
              </a:extLst>
            </p:cNvPr>
            <p:cNvSpPr txBox="1"/>
            <p:nvPr/>
          </p:nvSpPr>
          <p:spPr>
            <a:xfrm>
              <a:off x="2647997" y="2941294"/>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2</a:t>
              </a:r>
            </a:p>
          </p:txBody>
        </p:sp>
      </p:grpSp>
      <p:grpSp>
        <p:nvGrpSpPr>
          <p:cNvPr id="13" name="Group 12">
            <a:extLst>
              <a:ext uri="{FF2B5EF4-FFF2-40B4-BE49-F238E27FC236}">
                <a16:creationId xmlns:a16="http://schemas.microsoft.com/office/drawing/2014/main" id="{8372FAD5-B0C3-46A5-B9C2-2B698F3C7F2C}"/>
              </a:ext>
            </a:extLst>
          </p:cNvPr>
          <p:cNvGrpSpPr/>
          <p:nvPr/>
        </p:nvGrpSpPr>
        <p:grpSpPr>
          <a:xfrm>
            <a:off x="3511581" y="2049062"/>
            <a:ext cx="2230909" cy="2440602"/>
            <a:chOff x="3511581" y="2049062"/>
            <a:chExt cx="2230909" cy="2440602"/>
          </a:xfrm>
        </p:grpSpPr>
        <p:sp>
          <p:nvSpPr>
            <p:cNvPr id="15" name="TextBox 14">
              <a:extLst>
                <a:ext uri="{FF2B5EF4-FFF2-40B4-BE49-F238E27FC236}">
                  <a16:creationId xmlns:a16="http://schemas.microsoft.com/office/drawing/2014/main" id="{F6EE3E60-423A-4E4A-944E-5C7581E0EB4A}"/>
                </a:ext>
              </a:extLst>
            </p:cNvPr>
            <p:cNvSpPr txBox="1"/>
            <p:nvPr/>
          </p:nvSpPr>
          <p:spPr>
            <a:xfrm>
              <a:off x="3511581" y="2049062"/>
              <a:ext cx="2230909" cy="646331"/>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Review documentation</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Assess implementation process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Evaluate cultural aspects</a:t>
              </a:r>
            </a:p>
          </p:txBody>
        </p:sp>
        <p:sp>
          <p:nvSpPr>
            <p:cNvPr id="16" name="TextBox 15">
              <a:extLst>
                <a:ext uri="{FF2B5EF4-FFF2-40B4-BE49-F238E27FC236}">
                  <a16:creationId xmlns:a16="http://schemas.microsoft.com/office/drawing/2014/main" id="{451F93D8-CF0C-4C7F-BD34-6D595DF117F3}"/>
                </a:ext>
              </a:extLst>
            </p:cNvPr>
            <p:cNvSpPr txBox="1"/>
            <p:nvPr/>
          </p:nvSpPr>
          <p:spPr>
            <a:xfrm>
              <a:off x="3709440" y="2841060"/>
              <a:ext cx="1840979" cy="400110"/>
            </a:xfrm>
            <a:prstGeom prst="rect">
              <a:avLst/>
            </a:prstGeom>
            <a:noFill/>
          </p:spPr>
          <p:txBody>
            <a:bodyPr wrap="square" lIns="0" rIns="0" rtlCol="0" anchor="b">
              <a:spAutoFit/>
            </a:bodyPr>
            <a:lstStyle/>
            <a:p>
              <a:pPr algn="ctr"/>
              <a:r>
                <a:rPr lang="en-US" sz="2000" b="1" dirty="0">
                  <a:latin typeface="Segoe UI" panose="020B0502040204020203" pitchFamily="34" charset="0"/>
                  <a:cs typeface="Segoe UI" panose="020B0502040204020203" pitchFamily="34" charset="0"/>
                </a:rPr>
                <a:t>Fieldwork</a:t>
              </a:r>
              <a:endParaRPr lang="id-ID" sz="2000" b="1" dirty="0">
                <a:latin typeface="Segoe UI" panose="020B0502040204020203" pitchFamily="34" charset="0"/>
                <a:cs typeface="Segoe UI" panose="020B0502040204020203" pitchFamily="34" charset="0"/>
              </a:endParaRPr>
            </a:p>
          </p:txBody>
        </p:sp>
        <p:sp>
          <p:nvSpPr>
            <p:cNvPr id="25" name="Oval 24">
              <a:extLst>
                <a:ext uri="{FF2B5EF4-FFF2-40B4-BE49-F238E27FC236}">
                  <a16:creationId xmlns:a16="http://schemas.microsoft.com/office/drawing/2014/main" id="{5A37DD7E-4468-45A9-AED4-6FE31B59E99F}"/>
                </a:ext>
              </a:extLst>
            </p:cNvPr>
            <p:cNvSpPr/>
            <p:nvPr/>
          </p:nvSpPr>
          <p:spPr>
            <a:xfrm>
              <a:off x="4400720"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66" name="Oval 65">
              <a:extLst>
                <a:ext uri="{FF2B5EF4-FFF2-40B4-BE49-F238E27FC236}">
                  <a16:creationId xmlns:a16="http://schemas.microsoft.com/office/drawing/2014/main" id="{6787456F-FAE7-4CC6-983A-7089DC74F87D}"/>
                </a:ext>
              </a:extLst>
            </p:cNvPr>
            <p:cNvSpPr/>
            <p:nvPr/>
          </p:nvSpPr>
          <p:spPr>
            <a:xfrm>
              <a:off x="4351098"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DD3CDB2-3D51-42A3-8A4B-D3B00A52B6AF}"/>
                </a:ext>
              </a:extLst>
            </p:cNvPr>
            <p:cNvSpPr txBox="1"/>
            <p:nvPr/>
          </p:nvSpPr>
          <p:spPr>
            <a:xfrm>
              <a:off x="4115579" y="3720223"/>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3</a:t>
              </a:r>
            </a:p>
          </p:txBody>
        </p:sp>
      </p:grpSp>
      <p:sp>
        <p:nvSpPr>
          <p:cNvPr id="67" name="Oval 66">
            <a:extLst>
              <a:ext uri="{FF2B5EF4-FFF2-40B4-BE49-F238E27FC236}">
                <a16:creationId xmlns:a16="http://schemas.microsoft.com/office/drawing/2014/main" id="{9D3983E3-82BF-4F90-8CEE-65AAF856FD35}"/>
              </a:ext>
            </a:extLst>
          </p:cNvPr>
          <p:cNvSpPr/>
          <p:nvPr/>
        </p:nvSpPr>
        <p:spPr>
          <a:xfrm>
            <a:off x="5818680"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8" name="Oval 67">
            <a:extLst>
              <a:ext uri="{FF2B5EF4-FFF2-40B4-BE49-F238E27FC236}">
                <a16:creationId xmlns:a16="http://schemas.microsoft.com/office/drawing/2014/main" id="{ECB78B46-119D-490E-B24F-E3F9FE64FEB8}"/>
              </a:ext>
            </a:extLst>
          </p:cNvPr>
          <p:cNvSpPr/>
          <p:nvPr/>
        </p:nvSpPr>
        <p:spPr>
          <a:xfrm>
            <a:off x="7284751"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9" name="Oval 68">
            <a:extLst>
              <a:ext uri="{FF2B5EF4-FFF2-40B4-BE49-F238E27FC236}">
                <a16:creationId xmlns:a16="http://schemas.microsoft.com/office/drawing/2014/main" id="{1CDB0BD5-97AD-4A6D-80F2-AD61179BA580}"/>
              </a:ext>
            </a:extLst>
          </p:cNvPr>
          <p:cNvSpPr/>
          <p:nvPr/>
        </p:nvSpPr>
        <p:spPr>
          <a:xfrm>
            <a:off x="8750822"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75" name="TextBox 74">
            <a:extLst>
              <a:ext uri="{FF2B5EF4-FFF2-40B4-BE49-F238E27FC236}">
                <a16:creationId xmlns:a16="http://schemas.microsoft.com/office/drawing/2014/main" id="{110AD021-6D1F-4B01-B537-4ACDF8973FE9}"/>
              </a:ext>
            </a:extLst>
          </p:cNvPr>
          <p:cNvSpPr txBox="1"/>
          <p:nvPr/>
        </p:nvSpPr>
        <p:spPr>
          <a:xfrm>
            <a:off x="1054100" y="356107"/>
            <a:ext cx="10386533" cy="1477328"/>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Periodic Third Party Assessment and Verification</a:t>
            </a:r>
          </a:p>
        </p:txBody>
      </p:sp>
      <p:grpSp>
        <p:nvGrpSpPr>
          <p:cNvPr id="79" name="Group 78">
            <a:extLst>
              <a:ext uri="{FF2B5EF4-FFF2-40B4-BE49-F238E27FC236}">
                <a16:creationId xmlns:a16="http://schemas.microsoft.com/office/drawing/2014/main" id="{F7AD9FD5-7177-4C58-83C9-7A311EB5E3C0}"/>
              </a:ext>
            </a:extLst>
          </p:cNvPr>
          <p:cNvGrpSpPr/>
          <p:nvPr/>
        </p:nvGrpSpPr>
        <p:grpSpPr>
          <a:xfrm>
            <a:off x="29021" y="1866877"/>
            <a:ext cx="3165026" cy="2606906"/>
            <a:chOff x="3173901" y="1882758"/>
            <a:chExt cx="3165026" cy="2606906"/>
          </a:xfrm>
        </p:grpSpPr>
        <p:sp>
          <p:nvSpPr>
            <p:cNvPr id="81" name="TextBox 80">
              <a:extLst>
                <a:ext uri="{FF2B5EF4-FFF2-40B4-BE49-F238E27FC236}">
                  <a16:creationId xmlns:a16="http://schemas.microsoft.com/office/drawing/2014/main" id="{A4EF4C04-91A8-473F-80F8-5F53FE0F3519}"/>
                </a:ext>
              </a:extLst>
            </p:cNvPr>
            <p:cNvSpPr txBox="1"/>
            <p:nvPr/>
          </p:nvSpPr>
          <p:spPr>
            <a:xfrm>
              <a:off x="3173901" y="1882758"/>
              <a:ext cx="3165026" cy="830997"/>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Send assessment notification letter</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Gather background information</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Create assessment program</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Agree program with Candidate / Member</a:t>
              </a:r>
            </a:p>
          </p:txBody>
        </p:sp>
        <p:sp>
          <p:nvSpPr>
            <p:cNvPr id="82" name="TextBox 81">
              <a:extLst>
                <a:ext uri="{FF2B5EF4-FFF2-40B4-BE49-F238E27FC236}">
                  <a16:creationId xmlns:a16="http://schemas.microsoft.com/office/drawing/2014/main" id="{F7984AA9-C769-471B-813D-28E948405D4C}"/>
                </a:ext>
              </a:extLst>
            </p:cNvPr>
            <p:cNvSpPr txBox="1"/>
            <p:nvPr/>
          </p:nvSpPr>
          <p:spPr>
            <a:xfrm>
              <a:off x="3686707" y="2770941"/>
              <a:ext cx="1840979" cy="707886"/>
            </a:xfrm>
            <a:prstGeom prst="rect">
              <a:avLst/>
            </a:prstGeom>
            <a:noFill/>
          </p:spPr>
          <p:txBody>
            <a:bodyPr wrap="square" lIns="0" rIns="0" rtlCol="0" anchor="b">
              <a:spAutoFit/>
            </a:bodyPr>
            <a:lstStyle/>
            <a:p>
              <a:pPr algn="ctr"/>
              <a:r>
                <a:rPr lang="en-US" sz="2000" b="1" dirty="0">
                  <a:latin typeface="Segoe UI" panose="020B0502040204020203" pitchFamily="34" charset="0"/>
                  <a:cs typeface="Segoe UI" panose="020B0502040204020203" pitchFamily="34" charset="0"/>
                </a:rPr>
                <a:t>Assessment Preparation</a:t>
              </a:r>
              <a:endParaRPr lang="id-ID" sz="2000" b="1" dirty="0">
                <a:latin typeface="Segoe UI" panose="020B0502040204020203" pitchFamily="34" charset="0"/>
                <a:cs typeface="Segoe UI" panose="020B0502040204020203" pitchFamily="34" charset="0"/>
              </a:endParaRPr>
            </a:p>
          </p:txBody>
        </p:sp>
        <p:sp>
          <p:nvSpPr>
            <p:cNvPr id="83" name="Oval 82">
              <a:extLst>
                <a:ext uri="{FF2B5EF4-FFF2-40B4-BE49-F238E27FC236}">
                  <a16:creationId xmlns:a16="http://schemas.microsoft.com/office/drawing/2014/main" id="{9B2FF22A-C48B-4889-9575-5F781ACE999A}"/>
                </a:ext>
              </a:extLst>
            </p:cNvPr>
            <p:cNvSpPr/>
            <p:nvPr/>
          </p:nvSpPr>
          <p:spPr>
            <a:xfrm>
              <a:off x="4400720"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sp>
          <p:nvSpPr>
            <p:cNvPr id="84" name="Oval 83">
              <a:extLst>
                <a:ext uri="{FF2B5EF4-FFF2-40B4-BE49-F238E27FC236}">
                  <a16:creationId xmlns:a16="http://schemas.microsoft.com/office/drawing/2014/main" id="{E9376087-0E1D-45C8-A87D-B871F7EC25D6}"/>
                </a:ext>
              </a:extLst>
            </p:cNvPr>
            <p:cNvSpPr/>
            <p:nvPr/>
          </p:nvSpPr>
          <p:spPr>
            <a:xfrm>
              <a:off x="4351098" y="3456002"/>
              <a:ext cx="557662" cy="557662"/>
            </a:xfrm>
            <a:prstGeom prst="ellips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0" name="TextBox 79">
              <a:extLst>
                <a:ext uri="{FF2B5EF4-FFF2-40B4-BE49-F238E27FC236}">
                  <a16:creationId xmlns:a16="http://schemas.microsoft.com/office/drawing/2014/main" id="{4C383F7D-7280-4345-9C75-45D88A472B1B}"/>
                </a:ext>
              </a:extLst>
            </p:cNvPr>
            <p:cNvSpPr txBox="1"/>
            <p:nvPr/>
          </p:nvSpPr>
          <p:spPr>
            <a:xfrm>
              <a:off x="4115579" y="3720223"/>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1</a:t>
              </a:r>
            </a:p>
          </p:txBody>
        </p:sp>
      </p:grpSp>
      <p:grpSp>
        <p:nvGrpSpPr>
          <p:cNvPr id="85" name="Group 84">
            <a:extLst>
              <a:ext uri="{FF2B5EF4-FFF2-40B4-BE49-F238E27FC236}">
                <a16:creationId xmlns:a16="http://schemas.microsoft.com/office/drawing/2014/main" id="{634DAB0F-AA0A-415F-AB21-9E7468577E39}"/>
              </a:ext>
            </a:extLst>
          </p:cNvPr>
          <p:cNvGrpSpPr/>
          <p:nvPr/>
        </p:nvGrpSpPr>
        <p:grpSpPr>
          <a:xfrm>
            <a:off x="9308484" y="1650507"/>
            <a:ext cx="2854496" cy="2859453"/>
            <a:chOff x="3231463" y="1630211"/>
            <a:chExt cx="2854496" cy="2859453"/>
          </a:xfrm>
        </p:grpSpPr>
        <p:sp>
          <p:nvSpPr>
            <p:cNvPr id="87" name="TextBox 86">
              <a:extLst>
                <a:ext uri="{FF2B5EF4-FFF2-40B4-BE49-F238E27FC236}">
                  <a16:creationId xmlns:a16="http://schemas.microsoft.com/office/drawing/2014/main" id="{1E8F304E-CCFD-4419-8B60-BA75BD1BF86B}"/>
                </a:ext>
              </a:extLst>
            </p:cNvPr>
            <p:cNvSpPr txBox="1"/>
            <p:nvPr/>
          </p:nvSpPr>
          <p:spPr>
            <a:xfrm>
              <a:off x="3231463" y="1630211"/>
              <a:ext cx="2854496" cy="1015663"/>
            </a:xfrm>
            <a:prstGeom prst="rect">
              <a:avLst/>
            </a:prstGeom>
            <a:noFill/>
          </p:spPr>
          <p:txBody>
            <a:bodyPr wrap="square" lIns="0" rIns="0" rtlCol="0" anchor="b">
              <a:spAutoFit/>
            </a:bodyPr>
            <a:lstStyle/>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Build rapport with Candidate/Member</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Elaborate on adherence status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Discuss, agree and set annual improvement objectives with Candidate / Member</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25B38F58-8200-4466-A2FA-9D7067AE547D}"/>
                </a:ext>
              </a:extLst>
            </p:cNvPr>
            <p:cNvSpPr txBox="1"/>
            <p:nvPr/>
          </p:nvSpPr>
          <p:spPr>
            <a:xfrm>
              <a:off x="3763282" y="2807188"/>
              <a:ext cx="1840979" cy="400110"/>
            </a:xfrm>
            <a:prstGeom prst="rect">
              <a:avLst/>
            </a:prstGeom>
            <a:noFill/>
          </p:spPr>
          <p:txBody>
            <a:bodyPr wrap="square" lIns="0" rIns="0" rtlCol="0" anchor="b">
              <a:spAutoFit/>
            </a:bodyPr>
            <a:lstStyle/>
            <a:p>
              <a:pPr algn="ctr"/>
              <a:r>
                <a:rPr lang="en-US" sz="2000" b="1" dirty="0">
                  <a:latin typeface="Segoe UI" panose="020B0502040204020203" pitchFamily="34" charset="0"/>
                  <a:cs typeface="Segoe UI" panose="020B0502040204020203" pitchFamily="34" charset="0"/>
                </a:rPr>
                <a:t>Verification</a:t>
              </a:r>
              <a:endParaRPr lang="id-ID" sz="2000" b="1" dirty="0">
                <a:latin typeface="Segoe UI" panose="020B0502040204020203" pitchFamily="34" charset="0"/>
                <a:cs typeface="Segoe UI" panose="020B0502040204020203" pitchFamily="34" charset="0"/>
              </a:endParaRPr>
            </a:p>
          </p:txBody>
        </p:sp>
        <p:sp>
          <p:nvSpPr>
            <p:cNvPr id="89" name="Oval 88">
              <a:extLst>
                <a:ext uri="{FF2B5EF4-FFF2-40B4-BE49-F238E27FC236}">
                  <a16:creationId xmlns:a16="http://schemas.microsoft.com/office/drawing/2014/main" id="{FF50040A-6B40-499B-B506-B98E4320AC7A}"/>
                </a:ext>
              </a:extLst>
            </p:cNvPr>
            <p:cNvSpPr/>
            <p:nvPr/>
          </p:nvSpPr>
          <p:spPr>
            <a:xfrm>
              <a:off x="4400720" y="3508060"/>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Segoe UI" panose="020B0502040204020203" pitchFamily="34" charset="0"/>
                <a:cs typeface="Segoe UI" panose="020B0502040204020203" pitchFamily="34" charset="0"/>
              </a:endParaRPr>
            </a:p>
          </p:txBody>
        </p:sp>
        <p:sp>
          <p:nvSpPr>
            <p:cNvPr id="90" name="Oval 89">
              <a:extLst>
                <a:ext uri="{FF2B5EF4-FFF2-40B4-BE49-F238E27FC236}">
                  <a16:creationId xmlns:a16="http://schemas.microsoft.com/office/drawing/2014/main" id="{DAAC22E8-6039-42CD-BE86-335C2E716830}"/>
                </a:ext>
              </a:extLst>
            </p:cNvPr>
            <p:cNvSpPr/>
            <p:nvPr/>
          </p:nvSpPr>
          <p:spPr>
            <a:xfrm>
              <a:off x="4351098" y="3456002"/>
              <a:ext cx="557662" cy="557662"/>
            </a:xfrm>
            <a:prstGeom prst="ellips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86" name="TextBox 85">
              <a:extLst>
                <a:ext uri="{FF2B5EF4-FFF2-40B4-BE49-F238E27FC236}">
                  <a16:creationId xmlns:a16="http://schemas.microsoft.com/office/drawing/2014/main" id="{81638A9F-7200-49C9-9595-0AA2AF60D9A0}"/>
                </a:ext>
              </a:extLst>
            </p:cNvPr>
            <p:cNvSpPr txBox="1"/>
            <p:nvPr/>
          </p:nvSpPr>
          <p:spPr>
            <a:xfrm>
              <a:off x="4115579" y="3720223"/>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7</a:t>
              </a:r>
            </a:p>
          </p:txBody>
        </p:sp>
      </p:grpSp>
      <p:pic>
        <p:nvPicPr>
          <p:cNvPr id="104" name="Picture 103">
            <a:extLst>
              <a:ext uri="{FF2B5EF4-FFF2-40B4-BE49-F238E27FC236}">
                <a16:creationId xmlns:a16="http://schemas.microsoft.com/office/drawing/2014/main" id="{455426E0-FBA9-4B67-B991-D7202FD5F6F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10530248" y="3622481"/>
            <a:ext cx="361310" cy="274320"/>
          </a:xfrm>
          <a:prstGeom prst="roundRect">
            <a:avLst>
              <a:gd name="adj" fmla="val 8594"/>
            </a:avLst>
          </a:prstGeom>
          <a:solidFill>
            <a:srgbClr val="FFFFFF">
              <a:shade val="85000"/>
            </a:srgbClr>
          </a:solidFill>
          <a:ln>
            <a:noFill/>
          </a:ln>
          <a:effectLst/>
        </p:spPr>
      </p:pic>
      <p:pic>
        <p:nvPicPr>
          <p:cNvPr id="106" name="Picture 105">
            <a:extLst>
              <a:ext uri="{FF2B5EF4-FFF2-40B4-BE49-F238E27FC236}">
                <a16:creationId xmlns:a16="http://schemas.microsoft.com/office/drawing/2014/main" id="{2BDC9553-EF99-4A65-B560-CBF41E1B747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1306902" y="3565959"/>
            <a:ext cx="353530" cy="309591"/>
          </a:xfrm>
          <a:prstGeom prst="rect">
            <a:avLst/>
          </a:prstGeom>
        </p:spPr>
      </p:pic>
      <p:pic>
        <p:nvPicPr>
          <p:cNvPr id="107" name="Picture 106">
            <a:extLst>
              <a:ext uri="{FF2B5EF4-FFF2-40B4-BE49-F238E27FC236}">
                <a16:creationId xmlns:a16="http://schemas.microsoft.com/office/drawing/2014/main" id="{EF878534-A4BF-4908-B171-75EDEDDD7BC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2974878" y="3565959"/>
            <a:ext cx="353530" cy="309591"/>
          </a:xfrm>
          <a:prstGeom prst="rect">
            <a:avLst/>
          </a:prstGeom>
        </p:spPr>
      </p:pic>
      <p:pic>
        <p:nvPicPr>
          <p:cNvPr id="108" name="Picture 107">
            <a:extLst>
              <a:ext uri="{FF2B5EF4-FFF2-40B4-BE49-F238E27FC236}">
                <a16:creationId xmlns:a16="http://schemas.microsoft.com/office/drawing/2014/main" id="{4F9A6517-7832-4466-B84B-D7A1BB2E4D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4450272" y="3574415"/>
            <a:ext cx="353530" cy="309591"/>
          </a:xfrm>
          <a:prstGeom prst="rect">
            <a:avLst/>
          </a:prstGeom>
        </p:spPr>
      </p:pic>
      <p:pic>
        <p:nvPicPr>
          <p:cNvPr id="109" name="Picture 108">
            <a:extLst>
              <a:ext uri="{FF2B5EF4-FFF2-40B4-BE49-F238E27FC236}">
                <a16:creationId xmlns:a16="http://schemas.microsoft.com/office/drawing/2014/main" id="{5D73D83F-1E1D-4398-9C1C-B732C824036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5907622" y="3573997"/>
            <a:ext cx="353530" cy="309591"/>
          </a:xfrm>
          <a:prstGeom prst="rect">
            <a:avLst/>
          </a:prstGeom>
        </p:spPr>
      </p:pic>
      <p:pic>
        <p:nvPicPr>
          <p:cNvPr id="110" name="Picture 109">
            <a:extLst>
              <a:ext uri="{FF2B5EF4-FFF2-40B4-BE49-F238E27FC236}">
                <a16:creationId xmlns:a16="http://schemas.microsoft.com/office/drawing/2014/main" id="{0ACAFC7E-6A5D-4805-804F-2B9CD37B572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7375204" y="3584792"/>
            <a:ext cx="353530" cy="309591"/>
          </a:xfrm>
          <a:prstGeom prst="rect">
            <a:avLst/>
          </a:prstGeom>
        </p:spPr>
      </p:pic>
      <p:pic>
        <p:nvPicPr>
          <p:cNvPr id="111" name="Picture 110">
            <a:extLst>
              <a:ext uri="{FF2B5EF4-FFF2-40B4-BE49-F238E27FC236}">
                <a16:creationId xmlns:a16="http://schemas.microsoft.com/office/drawing/2014/main" id="{57E45235-6E2F-4A36-B54E-48A5080241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45"/>
          <a:stretch/>
        </p:blipFill>
        <p:spPr>
          <a:xfrm>
            <a:off x="8851131" y="3584792"/>
            <a:ext cx="353530" cy="309591"/>
          </a:xfrm>
          <a:prstGeom prst="rect">
            <a:avLst/>
          </a:prstGeom>
        </p:spPr>
      </p:pic>
      <p:grpSp>
        <p:nvGrpSpPr>
          <p:cNvPr id="116" name="Group 115">
            <a:extLst>
              <a:ext uri="{FF2B5EF4-FFF2-40B4-BE49-F238E27FC236}">
                <a16:creationId xmlns:a16="http://schemas.microsoft.com/office/drawing/2014/main" id="{F825EA9C-B54C-432E-8112-3E8F76DA3A46}"/>
              </a:ext>
            </a:extLst>
          </p:cNvPr>
          <p:cNvGrpSpPr/>
          <p:nvPr/>
        </p:nvGrpSpPr>
        <p:grpSpPr>
          <a:xfrm>
            <a:off x="4021471" y="6262887"/>
            <a:ext cx="7846308" cy="336197"/>
            <a:chOff x="4614981" y="6397275"/>
            <a:chExt cx="7846308" cy="336197"/>
          </a:xfrm>
        </p:grpSpPr>
        <p:pic>
          <p:nvPicPr>
            <p:cNvPr id="112" name="Picture 111">
              <a:extLst>
                <a:ext uri="{FF2B5EF4-FFF2-40B4-BE49-F238E27FC236}">
                  <a16:creationId xmlns:a16="http://schemas.microsoft.com/office/drawing/2014/main" id="{0485D3A9-1095-4B30-A809-DA1AA928F993}"/>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628549" y="6397275"/>
              <a:ext cx="331215" cy="336197"/>
            </a:xfrm>
            <a:prstGeom prst="roundRect">
              <a:avLst>
                <a:gd name="adj" fmla="val 8594"/>
              </a:avLst>
            </a:prstGeom>
            <a:solidFill>
              <a:srgbClr val="FFFFFF">
                <a:shade val="85000"/>
              </a:srgbClr>
            </a:solidFill>
            <a:ln>
              <a:noFill/>
            </a:ln>
            <a:effectLst/>
          </p:spPr>
        </p:pic>
        <p:pic>
          <p:nvPicPr>
            <p:cNvPr id="113" name="Picture 112">
              <a:extLst>
                <a:ext uri="{FF2B5EF4-FFF2-40B4-BE49-F238E27FC236}">
                  <a16:creationId xmlns:a16="http://schemas.microsoft.com/office/drawing/2014/main" id="{91E8BCFF-0BCF-4422-AFBE-56D887D48836}"/>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4614981" y="6420888"/>
              <a:ext cx="361236" cy="312584"/>
            </a:xfrm>
            <a:prstGeom prst="roundRect">
              <a:avLst>
                <a:gd name="adj" fmla="val 8594"/>
              </a:avLst>
            </a:prstGeom>
            <a:solidFill>
              <a:srgbClr val="FFFFFF">
                <a:shade val="85000"/>
              </a:srgbClr>
            </a:solidFill>
            <a:ln>
              <a:noFill/>
            </a:ln>
            <a:effectLst/>
          </p:spPr>
        </p:pic>
        <p:sp>
          <p:nvSpPr>
            <p:cNvPr id="114" name="TextBox 113">
              <a:extLst>
                <a:ext uri="{FF2B5EF4-FFF2-40B4-BE49-F238E27FC236}">
                  <a16:creationId xmlns:a16="http://schemas.microsoft.com/office/drawing/2014/main" id="{E2C968A2-21D1-4FE7-A9BE-6366EBB816CA}"/>
                </a:ext>
              </a:extLst>
            </p:cNvPr>
            <p:cNvSpPr txBox="1"/>
            <p:nvPr/>
          </p:nvSpPr>
          <p:spPr>
            <a:xfrm>
              <a:off x="5043782" y="6435606"/>
              <a:ext cx="5453610" cy="230832"/>
            </a:xfrm>
            <a:prstGeom prst="rect">
              <a:avLst/>
            </a:prstGeom>
            <a:noFill/>
          </p:spPr>
          <p:txBody>
            <a:bodyPr wrap="square" lIns="0" rIns="0" rtlCol="0">
              <a:spAutoFit/>
            </a:bodyPr>
            <a:lstStyle/>
            <a:p>
              <a:r>
                <a:rPr lang="en-US" sz="900" b="1" dirty="0" err="1">
                  <a:solidFill>
                    <a:srgbClr val="113454"/>
                  </a:solidFill>
                  <a:latin typeface="Segoe UI" panose="020B0502040204020203" pitchFamily="34" charset="0"/>
                  <a:cs typeface="Segoe UI" panose="020B0502040204020203" pitchFamily="34" charset="0"/>
                </a:rPr>
                <a:t>InterManager</a:t>
              </a:r>
              <a:endParaRPr lang="en-US" sz="900" b="1" dirty="0">
                <a:solidFill>
                  <a:srgbClr val="113454"/>
                </a:solidFill>
                <a:latin typeface="Segoe UI" panose="020B0502040204020203" pitchFamily="34" charset="0"/>
                <a:cs typeface="Segoe UI" panose="020B0502040204020203" pitchFamily="34" charset="0"/>
              </a:endParaRPr>
            </a:p>
          </p:txBody>
        </p:sp>
        <p:sp>
          <p:nvSpPr>
            <p:cNvPr id="115" name="TextBox 114">
              <a:extLst>
                <a:ext uri="{FF2B5EF4-FFF2-40B4-BE49-F238E27FC236}">
                  <a16:creationId xmlns:a16="http://schemas.microsoft.com/office/drawing/2014/main" id="{D43817F5-994F-46A4-BB8F-B54AC8FAF893}"/>
                </a:ext>
              </a:extLst>
            </p:cNvPr>
            <p:cNvSpPr txBox="1"/>
            <p:nvPr/>
          </p:nvSpPr>
          <p:spPr>
            <a:xfrm>
              <a:off x="7007679" y="6449957"/>
              <a:ext cx="5453610" cy="230832"/>
            </a:xfrm>
            <a:prstGeom prst="rect">
              <a:avLst/>
            </a:prstGeom>
            <a:noFill/>
          </p:spPr>
          <p:txBody>
            <a:bodyPr wrap="square" lIns="0" rIns="0" rtlCol="0">
              <a:spAutoFit/>
            </a:bodyPr>
            <a:lstStyle/>
            <a:p>
              <a:r>
                <a:rPr lang="en-US" sz="900" b="1" dirty="0">
                  <a:solidFill>
                    <a:srgbClr val="113454"/>
                  </a:solidFill>
                  <a:latin typeface="Segoe UI" panose="020B0502040204020203" pitchFamily="34" charset="0"/>
                  <a:cs typeface="Segoe UI" panose="020B0502040204020203" pitchFamily="34" charset="0"/>
                </a:rPr>
                <a:t>Alpha Marine Consulting P.C.</a:t>
              </a:r>
            </a:p>
          </p:txBody>
        </p:sp>
      </p:grpSp>
      <p:sp>
        <p:nvSpPr>
          <p:cNvPr id="8" name="TextBox 7">
            <a:extLst>
              <a:ext uri="{FF2B5EF4-FFF2-40B4-BE49-F238E27FC236}">
                <a16:creationId xmlns:a16="http://schemas.microsoft.com/office/drawing/2014/main" id="{011C060B-D438-4C6C-9E9F-AA1EF131F7A7}"/>
              </a:ext>
            </a:extLst>
          </p:cNvPr>
          <p:cNvSpPr txBox="1"/>
          <p:nvPr/>
        </p:nvSpPr>
        <p:spPr>
          <a:xfrm>
            <a:off x="8515303" y="2941294"/>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6</a:t>
            </a:r>
          </a:p>
        </p:txBody>
      </p:sp>
      <p:sp>
        <p:nvSpPr>
          <p:cNvPr id="17" name="TextBox 16">
            <a:extLst>
              <a:ext uri="{FF2B5EF4-FFF2-40B4-BE49-F238E27FC236}">
                <a16:creationId xmlns:a16="http://schemas.microsoft.com/office/drawing/2014/main" id="{EAEE6F9B-5779-453E-BD5C-5FFACAF91AB0}"/>
              </a:ext>
            </a:extLst>
          </p:cNvPr>
          <p:cNvSpPr txBox="1"/>
          <p:nvPr/>
        </p:nvSpPr>
        <p:spPr>
          <a:xfrm>
            <a:off x="7049232" y="3720223"/>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5</a:t>
            </a:r>
          </a:p>
        </p:txBody>
      </p:sp>
      <p:sp>
        <p:nvSpPr>
          <p:cNvPr id="5" name="TextBox 4">
            <a:extLst>
              <a:ext uri="{FF2B5EF4-FFF2-40B4-BE49-F238E27FC236}">
                <a16:creationId xmlns:a16="http://schemas.microsoft.com/office/drawing/2014/main" id="{F34F1658-4E04-4A16-8FF8-23ADFC9D2134}"/>
              </a:ext>
            </a:extLst>
          </p:cNvPr>
          <p:cNvSpPr txBox="1"/>
          <p:nvPr/>
        </p:nvSpPr>
        <p:spPr>
          <a:xfrm>
            <a:off x="5583161" y="2941294"/>
            <a:ext cx="1028700" cy="769441"/>
          </a:xfrm>
          <a:prstGeom prst="rect">
            <a:avLst/>
          </a:prstGeom>
          <a:noFill/>
        </p:spPr>
        <p:txBody>
          <a:bodyPr wrap="square" lIns="0" rIns="0" rtlCol="0">
            <a:spAutoFit/>
          </a:bodyPr>
          <a:lstStyle/>
          <a:p>
            <a:pPr algn="ctr"/>
            <a:r>
              <a:rPr lang="id-ID" sz="4400" b="1" dirty="0">
                <a:solidFill>
                  <a:srgbClr val="113454"/>
                </a:solidFill>
                <a:latin typeface="Segoe UI" panose="020B0502040204020203" pitchFamily="34" charset="0"/>
                <a:cs typeface="Segoe UI" panose="020B0502040204020203" pitchFamily="34" charset="0"/>
              </a:rPr>
              <a:t>0</a:t>
            </a:r>
            <a:r>
              <a:rPr lang="en-US" sz="4400" b="1" dirty="0">
                <a:solidFill>
                  <a:srgbClr val="113454"/>
                </a:solidFill>
                <a:latin typeface="Segoe UI" panose="020B0502040204020203" pitchFamily="34" charset="0"/>
                <a:cs typeface="Segoe UI" panose="020B0502040204020203" pitchFamily="34" charset="0"/>
              </a:rPr>
              <a:t>4</a:t>
            </a:r>
          </a:p>
        </p:txBody>
      </p:sp>
      <p:cxnSp>
        <p:nvCxnSpPr>
          <p:cNvPr id="140" name="Straight Arrow Connector 139">
            <a:extLst>
              <a:ext uri="{FF2B5EF4-FFF2-40B4-BE49-F238E27FC236}">
                <a16:creationId xmlns:a16="http://schemas.microsoft.com/office/drawing/2014/main" id="{37271F34-DF0F-47D5-B204-7734E53088E9}"/>
              </a:ext>
            </a:extLst>
          </p:cNvPr>
          <p:cNvCxnSpPr>
            <a:cxnSpLocks/>
          </p:cNvCxnSpPr>
          <p:nvPr/>
        </p:nvCxnSpPr>
        <p:spPr>
          <a:xfrm flipV="1">
            <a:off x="7551969" y="2745997"/>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0D560460-54DA-4CF2-8AAC-383BAA41B5AF}"/>
              </a:ext>
            </a:extLst>
          </p:cNvPr>
          <p:cNvCxnSpPr>
            <a:cxnSpLocks/>
          </p:cNvCxnSpPr>
          <p:nvPr/>
        </p:nvCxnSpPr>
        <p:spPr>
          <a:xfrm flipV="1">
            <a:off x="4627036" y="2745997"/>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4" name="Straight Arrow Connector 143">
            <a:extLst>
              <a:ext uri="{FF2B5EF4-FFF2-40B4-BE49-F238E27FC236}">
                <a16:creationId xmlns:a16="http://schemas.microsoft.com/office/drawing/2014/main" id="{EE2F06FC-6199-4EB0-B5B0-9D7853E0B148}"/>
              </a:ext>
            </a:extLst>
          </p:cNvPr>
          <p:cNvCxnSpPr>
            <a:cxnSpLocks/>
          </p:cNvCxnSpPr>
          <p:nvPr/>
        </p:nvCxnSpPr>
        <p:spPr>
          <a:xfrm flipV="1">
            <a:off x="10750923" y="2745997"/>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5" name="Straight Arrow Connector 144">
            <a:extLst>
              <a:ext uri="{FF2B5EF4-FFF2-40B4-BE49-F238E27FC236}">
                <a16:creationId xmlns:a16="http://schemas.microsoft.com/office/drawing/2014/main" id="{1A97FBA8-591A-4DF3-BF19-F17A280D4BD9}"/>
              </a:ext>
            </a:extLst>
          </p:cNvPr>
          <p:cNvCxnSpPr>
            <a:cxnSpLocks/>
          </p:cNvCxnSpPr>
          <p:nvPr/>
        </p:nvCxnSpPr>
        <p:spPr>
          <a:xfrm flipV="1">
            <a:off x="1462316" y="2745997"/>
            <a:ext cx="0" cy="162770"/>
          </a:xfrm>
          <a:prstGeom prst="straightConnector1">
            <a:avLst/>
          </a:prstGeom>
          <a:ln w="28575">
            <a:solidFill>
              <a:srgbClr val="113454"/>
            </a:solidFill>
            <a:tailEnd type="oval"/>
          </a:ln>
        </p:spPr>
        <p:style>
          <a:lnRef idx="1">
            <a:schemeClr val="dk1"/>
          </a:lnRef>
          <a:fillRef idx="0">
            <a:schemeClr val="dk1"/>
          </a:fillRef>
          <a:effectRef idx="0">
            <a:schemeClr val="dk1"/>
          </a:effectRef>
          <a:fontRef idx="minor">
            <a:schemeClr val="tx1"/>
          </a:fontRef>
        </p:style>
      </p:cxnSp>
      <p:cxnSp>
        <p:nvCxnSpPr>
          <p:cNvPr id="146" name="Straight Arrow Connector 145">
            <a:extLst>
              <a:ext uri="{FF2B5EF4-FFF2-40B4-BE49-F238E27FC236}">
                <a16:creationId xmlns:a16="http://schemas.microsoft.com/office/drawing/2014/main" id="{31DB5691-F65A-412F-8B6F-0463D7EB169D}"/>
              </a:ext>
            </a:extLst>
          </p:cNvPr>
          <p:cNvCxnSpPr>
            <a:cxnSpLocks/>
          </p:cNvCxnSpPr>
          <p:nvPr/>
        </p:nvCxnSpPr>
        <p:spPr>
          <a:xfrm flipV="1">
            <a:off x="6095969" y="4543848"/>
            <a:ext cx="0" cy="162770"/>
          </a:xfrm>
          <a:prstGeom prst="straightConnector1">
            <a:avLst/>
          </a:prstGeom>
          <a:ln w="28575">
            <a:solidFill>
              <a:srgbClr val="113454"/>
            </a:solidFill>
            <a:headEnd type="oval"/>
            <a:tailEnd type="non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7AA63102-1D2E-4CAB-8DBC-D318FBA144AF}"/>
              </a:ext>
            </a:extLst>
          </p:cNvPr>
          <p:cNvCxnSpPr>
            <a:cxnSpLocks/>
          </p:cNvCxnSpPr>
          <p:nvPr/>
        </p:nvCxnSpPr>
        <p:spPr>
          <a:xfrm flipV="1">
            <a:off x="3151643" y="4543848"/>
            <a:ext cx="0" cy="162770"/>
          </a:xfrm>
          <a:prstGeom prst="straightConnector1">
            <a:avLst/>
          </a:prstGeom>
          <a:ln w="28575">
            <a:solidFill>
              <a:srgbClr val="113454"/>
            </a:solidFill>
            <a:headEnd type="oval"/>
            <a:tailEnd type="non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A62F1341-17BF-4F62-AB16-8F898937D10E}"/>
              </a:ext>
            </a:extLst>
          </p:cNvPr>
          <p:cNvCxnSpPr>
            <a:cxnSpLocks/>
          </p:cNvCxnSpPr>
          <p:nvPr/>
        </p:nvCxnSpPr>
        <p:spPr>
          <a:xfrm flipV="1">
            <a:off x="9049177" y="4543848"/>
            <a:ext cx="0" cy="162770"/>
          </a:xfrm>
          <a:prstGeom prst="straightConnector1">
            <a:avLst/>
          </a:prstGeom>
          <a:ln w="28575">
            <a:solidFill>
              <a:srgbClr val="113454"/>
            </a:solidFill>
            <a:headEnd type="oval"/>
            <a:tailEnd type="none"/>
          </a:ln>
        </p:spPr>
        <p:style>
          <a:lnRef idx="1">
            <a:schemeClr val="dk1"/>
          </a:lnRef>
          <a:fillRef idx="0">
            <a:schemeClr val="dk1"/>
          </a:fillRef>
          <a:effectRef idx="0">
            <a:schemeClr val="dk1"/>
          </a:effectRef>
          <a:fontRef idx="minor">
            <a:schemeClr val="tx1"/>
          </a:fontRef>
        </p:style>
      </p:cxnSp>
      <p:sp>
        <p:nvSpPr>
          <p:cNvPr id="71" name="Rectangle 70">
            <a:extLst>
              <a:ext uri="{FF2B5EF4-FFF2-40B4-BE49-F238E27FC236}">
                <a16:creationId xmlns:a16="http://schemas.microsoft.com/office/drawing/2014/main" id="{0F3FD22C-F5B9-A94D-AFC6-0481BF261610}"/>
              </a:ext>
            </a:extLst>
          </p:cNvPr>
          <p:cNvSpPr/>
          <p:nvPr/>
        </p:nvSpPr>
        <p:spPr>
          <a:xfrm>
            <a:off x="1054068" y="107271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2323940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3C1B7D-E8DD-CD41-89B5-7699FAC2FF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3402188"/>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2" y="0"/>
            <a:ext cx="12191998" cy="338778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7382143"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Assessment Preparation</a:t>
            </a:r>
          </a:p>
        </p:txBody>
      </p:sp>
      <p:grpSp>
        <p:nvGrpSpPr>
          <p:cNvPr id="2" name="Group 1">
            <a:extLst>
              <a:ext uri="{FF2B5EF4-FFF2-40B4-BE49-F238E27FC236}">
                <a16:creationId xmlns:a16="http://schemas.microsoft.com/office/drawing/2014/main" id="{7F14D180-AC8B-4349-9A8E-7E8B3D92F24E}"/>
              </a:ext>
            </a:extLst>
          </p:cNvPr>
          <p:cNvGrpSpPr/>
          <p:nvPr/>
        </p:nvGrpSpPr>
        <p:grpSpPr>
          <a:xfrm>
            <a:off x="1323346" y="1808364"/>
            <a:ext cx="2243841" cy="3571708"/>
            <a:chOff x="218446" y="1924669"/>
            <a:chExt cx="2243841" cy="3572681"/>
          </a:xfrm>
        </p:grpSpPr>
        <p:sp>
          <p:nvSpPr>
            <p:cNvPr id="38" name="Rectangle: Rounded Corners 37">
              <a:extLst>
                <a:ext uri="{FF2B5EF4-FFF2-40B4-BE49-F238E27FC236}">
                  <a16:creationId xmlns:a16="http://schemas.microsoft.com/office/drawing/2014/main" id="{7969628D-9832-443B-B938-6DB450F33B79}"/>
                </a:ext>
              </a:extLst>
            </p:cNvPr>
            <p:cNvSpPr/>
            <p:nvPr/>
          </p:nvSpPr>
          <p:spPr>
            <a:xfrm>
              <a:off x="218446" y="1924669"/>
              <a:ext cx="2243841" cy="357268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F9039177-B177-480C-AD88-4FD4FC95C9B6}"/>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5EA39A28-E759-4FD9-A504-DE1A9F04FF0D}"/>
                </a:ext>
              </a:extLst>
            </p:cNvPr>
            <p:cNvSpPr txBox="1"/>
            <p:nvPr/>
          </p:nvSpPr>
          <p:spPr>
            <a:xfrm>
              <a:off x="462114" y="3522486"/>
              <a:ext cx="1902265" cy="1600874"/>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Explain objectives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State expected duration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Explain process, timetable and conclusion phase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Ask transparency and cooperation</a:t>
              </a:r>
              <a:endParaRPr lang="en-US" sz="1400" dirty="0">
                <a:solidFill>
                  <a:schemeClr val="tx1">
                    <a:lumMod val="75000"/>
                    <a:lumOff val="25000"/>
                  </a:schemeClr>
                </a:solidFill>
                <a:latin typeface="Segoe UI" panose="020B0502040204020203" pitchFamily="34" charset="0"/>
                <a:cs typeface="Segoe UI" panose="020B0502040204020203" pitchFamily="34" charset="0"/>
              </a:endParaRPr>
            </a:p>
            <a:p>
              <a:endParaRPr lang="id-ID" sz="1400" dirty="0">
                <a:solidFill>
                  <a:schemeClr val="bg1">
                    <a:lumMod val="50000"/>
                  </a:schemeClr>
                </a:solidFill>
                <a:latin typeface="Segoe UI" panose="020B050204020402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29BA11A2-AD12-42ED-8456-EA93B42D58CF}"/>
                </a:ext>
              </a:extLst>
            </p:cNvPr>
            <p:cNvSpPr txBox="1"/>
            <p:nvPr/>
          </p:nvSpPr>
          <p:spPr>
            <a:xfrm>
              <a:off x="388901" y="2694512"/>
              <a:ext cx="1902265" cy="584934"/>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Send assessment notification letter</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85" name="Group 84">
            <a:extLst>
              <a:ext uri="{FF2B5EF4-FFF2-40B4-BE49-F238E27FC236}">
                <a16:creationId xmlns:a16="http://schemas.microsoft.com/office/drawing/2014/main" id="{69085327-E107-7445-A46B-759C3E326BE6}"/>
              </a:ext>
            </a:extLst>
          </p:cNvPr>
          <p:cNvGrpSpPr/>
          <p:nvPr/>
        </p:nvGrpSpPr>
        <p:grpSpPr>
          <a:xfrm>
            <a:off x="6062843" y="1828412"/>
            <a:ext cx="2243841" cy="3679038"/>
            <a:chOff x="218446" y="1924668"/>
            <a:chExt cx="2243841" cy="3679038"/>
          </a:xfrm>
        </p:grpSpPr>
        <p:sp>
          <p:nvSpPr>
            <p:cNvPr id="86" name="Rectangle: Rounded Corners 37">
              <a:extLst>
                <a:ext uri="{FF2B5EF4-FFF2-40B4-BE49-F238E27FC236}">
                  <a16:creationId xmlns:a16="http://schemas.microsoft.com/office/drawing/2014/main" id="{68B4C0CC-F847-9C4B-8A96-33D345E76C2D}"/>
                </a:ext>
              </a:extLst>
            </p:cNvPr>
            <p:cNvSpPr/>
            <p:nvPr/>
          </p:nvSpPr>
          <p:spPr>
            <a:xfrm>
              <a:off x="218446" y="1924668"/>
              <a:ext cx="2243841" cy="355166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87" name="TextBox 86">
              <a:extLst>
                <a:ext uri="{FF2B5EF4-FFF2-40B4-BE49-F238E27FC236}">
                  <a16:creationId xmlns:a16="http://schemas.microsoft.com/office/drawing/2014/main" id="{EEBBBB18-23A0-CE41-AF02-882B45A298D9}"/>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B795B199-8E32-2D41-8129-AC9202C79B1D}"/>
                </a:ext>
              </a:extLst>
            </p:cNvPr>
            <p:cNvSpPr txBox="1"/>
            <p:nvPr/>
          </p:nvSpPr>
          <p:spPr>
            <a:xfrm>
              <a:off x="469340" y="3480048"/>
              <a:ext cx="1976434" cy="2123658"/>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Compile list of items / documentation necessary for the assessment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Select assessment tools and techniques to be used</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Decide which Candidate/Member’s personnel to be involved</a:t>
              </a:r>
            </a:p>
            <a:p>
              <a:pPr marL="285750" indent="-285750">
                <a:buFont typeface="Arial" panose="020B0604020202020204" pitchFamily="34" charset="0"/>
                <a:buChar char="•"/>
              </a:pPr>
              <a:endParaRPr lang="id-ID" sz="1200" dirty="0">
                <a:solidFill>
                  <a:schemeClr val="bg1">
                    <a:lumMod val="50000"/>
                  </a:schemeClr>
                </a:solidFill>
                <a:latin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52F69C4D-F602-D84A-AD20-592594638E79}"/>
                </a:ext>
              </a:extLst>
            </p:cNvPr>
            <p:cNvSpPr txBox="1"/>
            <p:nvPr/>
          </p:nvSpPr>
          <p:spPr>
            <a:xfrm>
              <a:off x="362606" y="2666814"/>
              <a:ext cx="1902265" cy="584775"/>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Create assessment program</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90" name="Group 89">
            <a:extLst>
              <a:ext uri="{FF2B5EF4-FFF2-40B4-BE49-F238E27FC236}">
                <a16:creationId xmlns:a16="http://schemas.microsoft.com/office/drawing/2014/main" id="{8B395BA7-2C8D-184B-A65A-A970A0FA803C}"/>
              </a:ext>
            </a:extLst>
          </p:cNvPr>
          <p:cNvGrpSpPr/>
          <p:nvPr/>
        </p:nvGrpSpPr>
        <p:grpSpPr>
          <a:xfrm>
            <a:off x="3689442" y="1808362"/>
            <a:ext cx="2243841" cy="3573568"/>
            <a:chOff x="218446" y="1924668"/>
            <a:chExt cx="2243841" cy="3573568"/>
          </a:xfrm>
        </p:grpSpPr>
        <p:sp>
          <p:nvSpPr>
            <p:cNvPr id="91" name="Rectangle: Rounded Corners 37">
              <a:extLst>
                <a:ext uri="{FF2B5EF4-FFF2-40B4-BE49-F238E27FC236}">
                  <a16:creationId xmlns:a16="http://schemas.microsoft.com/office/drawing/2014/main" id="{C45680D4-35A3-8946-AC96-1933A38FF136}"/>
                </a:ext>
              </a:extLst>
            </p:cNvPr>
            <p:cNvSpPr/>
            <p:nvPr/>
          </p:nvSpPr>
          <p:spPr>
            <a:xfrm>
              <a:off x="218446" y="1924668"/>
              <a:ext cx="2243841" cy="3571710"/>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2" name="TextBox 91">
              <a:extLst>
                <a:ext uri="{FF2B5EF4-FFF2-40B4-BE49-F238E27FC236}">
                  <a16:creationId xmlns:a16="http://schemas.microsoft.com/office/drawing/2014/main" id="{98AE978A-C762-B04B-BCE7-321A8BA42357}"/>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93" name="TextBox 92">
              <a:extLst>
                <a:ext uri="{FF2B5EF4-FFF2-40B4-BE49-F238E27FC236}">
                  <a16:creationId xmlns:a16="http://schemas.microsoft.com/office/drawing/2014/main" id="{709DF991-721A-CB4E-B319-CEDA9AF2F732}"/>
                </a:ext>
              </a:extLst>
            </p:cNvPr>
            <p:cNvSpPr txBox="1"/>
            <p:nvPr/>
          </p:nvSpPr>
          <p:spPr>
            <a:xfrm>
              <a:off x="476645" y="3528466"/>
              <a:ext cx="1902265" cy="196977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Review Candidate / Member’s previous improvement action plan objectives (if any)</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Gather Candidate / Member specific information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Compile preliminary survey / questionnaire</a:t>
              </a:r>
            </a:p>
            <a:p>
              <a:endParaRPr lang="id-ID" sz="1400" dirty="0">
                <a:solidFill>
                  <a:schemeClr val="bg1">
                    <a:lumMod val="50000"/>
                  </a:schemeClr>
                </a:solidFill>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8909CCE4-6E7B-6644-8E9F-7331DD7FE06E}"/>
                </a:ext>
              </a:extLst>
            </p:cNvPr>
            <p:cNvSpPr txBox="1"/>
            <p:nvPr/>
          </p:nvSpPr>
          <p:spPr>
            <a:xfrm>
              <a:off x="397730" y="2701568"/>
              <a:ext cx="1902265" cy="584775"/>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Gather background information</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95" name="Group 94">
            <a:extLst>
              <a:ext uri="{FF2B5EF4-FFF2-40B4-BE49-F238E27FC236}">
                <a16:creationId xmlns:a16="http://schemas.microsoft.com/office/drawing/2014/main" id="{8764D31A-E028-9D40-BF9F-92712A62CD1C}"/>
              </a:ext>
            </a:extLst>
          </p:cNvPr>
          <p:cNvGrpSpPr/>
          <p:nvPr/>
        </p:nvGrpSpPr>
        <p:grpSpPr>
          <a:xfrm>
            <a:off x="8436244" y="1808363"/>
            <a:ext cx="2243841" cy="3571710"/>
            <a:chOff x="218446" y="1924669"/>
            <a:chExt cx="2243841" cy="3571710"/>
          </a:xfrm>
        </p:grpSpPr>
        <p:sp>
          <p:nvSpPr>
            <p:cNvPr id="96" name="Rectangle: Rounded Corners 37">
              <a:extLst>
                <a:ext uri="{FF2B5EF4-FFF2-40B4-BE49-F238E27FC236}">
                  <a16:creationId xmlns:a16="http://schemas.microsoft.com/office/drawing/2014/main" id="{77358A69-0BAB-AF41-B519-B1102047BDA8}"/>
                </a:ext>
              </a:extLst>
            </p:cNvPr>
            <p:cNvSpPr/>
            <p:nvPr/>
          </p:nvSpPr>
          <p:spPr>
            <a:xfrm>
              <a:off x="218446" y="1924669"/>
              <a:ext cx="2243841" cy="3571710"/>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4D273E09-8159-C84B-9773-BABF7DAC09FF}"/>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98" name="TextBox 97">
              <a:extLst>
                <a:ext uri="{FF2B5EF4-FFF2-40B4-BE49-F238E27FC236}">
                  <a16:creationId xmlns:a16="http://schemas.microsoft.com/office/drawing/2014/main" id="{698BAE71-5C62-5244-B815-79AC32F752EE}"/>
                </a:ext>
              </a:extLst>
            </p:cNvPr>
            <p:cNvSpPr txBox="1"/>
            <p:nvPr/>
          </p:nvSpPr>
          <p:spPr>
            <a:xfrm>
              <a:off x="485852" y="3568313"/>
              <a:ext cx="1902265" cy="1569660"/>
            </a:xfrm>
            <a:prstGeom prst="rect">
              <a:avLst/>
            </a:prstGeom>
            <a:noFill/>
          </p:spPr>
          <p:txBody>
            <a:bodyPr wrap="square" lIns="0" rIns="0" rtlCol="0">
              <a:spAutoFit/>
            </a:bodyPr>
            <a:lstStyle/>
            <a:p>
              <a:pPr marL="171450" indent="-1714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Discuss assessment program with Candidate / Member</a:t>
              </a:r>
            </a:p>
            <a:p>
              <a:pPr marL="171450" indent="-1714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Evaluate requests, obstacles and context / timing specific details</a:t>
              </a:r>
            </a:p>
            <a:p>
              <a:pPr marL="171450" indent="-1714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Finalize assessment program</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223071A1-4186-F246-9275-64BFE807E13B}"/>
                </a:ext>
              </a:extLst>
            </p:cNvPr>
            <p:cNvSpPr txBox="1"/>
            <p:nvPr/>
          </p:nvSpPr>
          <p:spPr>
            <a:xfrm>
              <a:off x="411603" y="2694303"/>
              <a:ext cx="1902265" cy="584775"/>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Agree program with Company</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100" name="Straight Connector 99">
            <a:extLst>
              <a:ext uri="{FF2B5EF4-FFF2-40B4-BE49-F238E27FC236}">
                <a16:creationId xmlns:a16="http://schemas.microsoft.com/office/drawing/2014/main" id="{6C0E12B2-5F8B-4A4F-8F46-9FF693F0A113}"/>
              </a:ext>
            </a:extLst>
          </p:cNvPr>
          <p:cNvCxnSpPr>
            <a:cxnSpLocks/>
          </p:cNvCxnSpPr>
          <p:nvPr/>
        </p:nvCxnSpPr>
        <p:spPr>
          <a:xfrm>
            <a:off x="3786676" y="3285882"/>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D2C62-6346-E048-BEF0-30C230627905}"/>
              </a:ext>
            </a:extLst>
          </p:cNvPr>
          <p:cNvCxnSpPr>
            <a:cxnSpLocks/>
          </p:cNvCxnSpPr>
          <p:nvPr/>
        </p:nvCxnSpPr>
        <p:spPr>
          <a:xfrm>
            <a:off x="1406347" y="3277675"/>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E5EC2E-6900-024D-8B32-F0E9F8B6FC20}"/>
              </a:ext>
            </a:extLst>
          </p:cNvPr>
          <p:cNvCxnSpPr>
            <a:cxnSpLocks/>
          </p:cNvCxnSpPr>
          <p:nvPr/>
        </p:nvCxnSpPr>
        <p:spPr>
          <a:xfrm>
            <a:off x="6126521" y="327811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DC243C-AB6C-524C-B852-6A90D6CEF38A}"/>
              </a:ext>
            </a:extLst>
          </p:cNvPr>
          <p:cNvCxnSpPr>
            <a:cxnSpLocks/>
          </p:cNvCxnSpPr>
          <p:nvPr/>
        </p:nvCxnSpPr>
        <p:spPr>
          <a:xfrm>
            <a:off x="8542686" y="3271483"/>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sp>
        <p:nvSpPr>
          <p:cNvPr id="34" name="Rectangle 33">
            <a:extLst>
              <a:ext uri="{FF2B5EF4-FFF2-40B4-BE49-F238E27FC236}">
                <a16:creationId xmlns:a16="http://schemas.microsoft.com/office/drawing/2014/main" id="{FF46CE90-873B-A24E-B43C-657AC78EB9D7}"/>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4254394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555C8D-FCEB-5340-8C7E-FE23254E82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839"/>
          <a:stretch/>
        </p:blipFill>
        <p:spPr>
          <a:xfrm>
            <a:off x="0" y="0"/>
            <a:ext cx="12192000" cy="3543705"/>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1" y="0"/>
            <a:ext cx="12191999" cy="3433743"/>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57372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Initial Meeting</a:t>
            </a:r>
          </a:p>
        </p:txBody>
      </p:sp>
      <p:sp>
        <p:nvSpPr>
          <p:cNvPr id="14" name="Rectangle 13">
            <a:extLst>
              <a:ext uri="{FF2B5EF4-FFF2-40B4-BE49-F238E27FC236}">
                <a16:creationId xmlns:a16="http://schemas.microsoft.com/office/drawing/2014/main" id="{8A035466-0746-491B-B0F0-CA4CD158A30A}"/>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2" name="Group 1">
            <a:extLst>
              <a:ext uri="{FF2B5EF4-FFF2-40B4-BE49-F238E27FC236}">
                <a16:creationId xmlns:a16="http://schemas.microsoft.com/office/drawing/2014/main" id="{7F14D180-AC8B-4349-9A8E-7E8B3D92F24E}"/>
              </a:ext>
            </a:extLst>
          </p:cNvPr>
          <p:cNvGrpSpPr/>
          <p:nvPr/>
        </p:nvGrpSpPr>
        <p:grpSpPr>
          <a:xfrm>
            <a:off x="2485396" y="1841920"/>
            <a:ext cx="2243841" cy="3376929"/>
            <a:chOff x="218446" y="1924669"/>
            <a:chExt cx="2243841" cy="3377849"/>
          </a:xfrm>
        </p:grpSpPr>
        <p:sp>
          <p:nvSpPr>
            <p:cNvPr id="38" name="Rectangle: Rounded Corners 37">
              <a:extLst>
                <a:ext uri="{FF2B5EF4-FFF2-40B4-BE49-F238E27FC236}">
                  <a16:creationId xmlns:a16="http://schemas.microsoft.com/office/drawing/2014/main" id="{7969628D-9832-443B-B938-6DB450F33B79}"/>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F9039177-B177-480C-AD88-4FD4FC95C9B6}"/>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5EA39A28-E759-4FD9-A504-DE1A9F04FF0D}"/>
                </a:ext>
              </a:extLst>
            </p:cNvPr>
            <p:cNvSpPr txBox="1"/>
            <p:nvPr/>
          </p:nvSpPr>
          <p:spPr>
            <a:xfrm>
              <a:off x="462412" y="3516927"/>
              <a:ext cx="1902265" cy="1785591"/>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Build rapport with Candidate / Member</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Discuss scope / objectives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Answer questions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Address concerns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Evaluate GDPR issues</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a:p>
              <a:endParaRPr lang="id-ID" sz="1400" dirty="0">
                <a:solidFill>
                  <a:schemeClr val="bg1">
                    <a:lumMod val="50000"/>
                  </a:schemeClr>
                </a:solidFill>
                <a:latin typeface="Segoe UI" panose="020B050204020402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29BA11A2-AD12-42ED-8456-EA93B42D58CF}"/>
                </a:ext>
              </a:extLst>
            </p:cNvPr>
            <p:cNvSpPr txBox="1"/>
            <p:nvPr/>
          </p:nvSpPr>
          <p:spPr>
            <a:xfrm>
              <a:off x="239060" y="2606350"/>
              <a:ext cx="2195309" cy="831223"/>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Discuss planned assessment with Member</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85" name="Group 84">
            <a:extLst>
              <a:ext uri="{FF2B5EF4-FFF2-40B4-BE49-F238E27FC236}">
                <a16:creationId xmlns:a16="http://schemas.microsoft.com/office/drawing/2014/main" id="{69085327-E107-7445-A46B-759C3E326BE6}"/>
              </a:ext>
            </a:extLst>
          </p:cNvPr>
          <p:cNvGrpSpPr/>
          <p:nvPr/>
        </p:nvGrpSpPr>
        <p:grpSpPr>
          <a:xfrm>
            <a:off x="7224893" y="1861969"/>
            <a:ext cx="2243841" cy="3326101"/>
            <a:chOff x="218446" y="1924669"/>
            <a:chExt cx="2243841" cy="3326101"/>
          </a:xfrm>
        </p:grpSpPr>
        <p:sp>
          <p:nvSpPr>
            <p:cNvPr id="86" name="Rectangle: Rounded Corners 37">
              <a:extLst>
                <a:ext uri="{FF2B5EF4-FFF2-40B4-BE49-F238E27FC236}">
                  <a16:creationId xmlns:a16="http://schemas.microsoft.com/office/drawing/2014/main" id="{68B4C0CC-F847-9C4B-8A96-33D345E76C2D}"/>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87" name="TextBox 86">
              <a:extLst>
                <a:ext uri="{FF2B5EF4-FFF2-40B4-BE49-F238E27FC236}">
                  <a16:creationId xmlns:a16="http://schemas.microsoft.com/office/drawing/2014/main" id="{EEBBBB18-23A0-CE41-AF02-882B45A298D9}"/>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B795B199-8E32-2D41-8129-AC9202C79B1D}"/>
                </a:ext>
              </a:extLst>
            </p:cNvPr>
            <p:cNvSpPr txBox="1"/>
            <p:nvPr/>
          </p:nvSpPr>
          <p:spPr>
            <a:xfrm>
              <a:off x="485853" y="3496444"/>
              <a:ext cx="1902265" cy="1754326"/>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Prioritize minimum interference with Candidate / Member’s operations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Highlight deadlines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Explain assessment’s adaptability to risks and opportunities</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52F69C4D-F602-D84A-AD20-592594638E79}"/>
                </a:ext>
              </a:extLst>
            </p:cNvPr>
            <p:cNvSpPr txBox="1"/>
            <p:nvPr/>
          </p:nvSpPr>
          <p:spPr>
            <a:xfrm>
              <a:off x="389233" y="2917795"/>
              <a:ext cx="1902265" cy="338554"/>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Explain timing</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90" name="Group 89">
            <a:extLst>
              <a:ext uri="{FF2B5EF4-FFF2-40B4-BE49-F238E27FC236}">
                <a16:creationId xmlns:a16="http://schemas.microsoft.com/office/drawing/2014/main" id="{8B395BA7-2C8D-184B-A65A-A970A0FA803C}"/>
              </a:ext>
            </a:extLst>
          </p:cNvPr>
          <p:cNvGrpSpPr/>
          <p:nvPr/>
        </p:nvGrpSpPr>
        <p:grpSpPr>
          <a:xfrm>
            <a:off x="4851492" y="1841919"/>
            <a:ext cx="2243841" cy="3255286"/>
            <a:chOff x="218446" y="1924669"/>
            <a:chExt cx="2243841" cy="3255286"/>
          </a:xfrm>
        </p:grpSpPr>
        <p:sp>
          <p:nvSpPr>
            <p:cNvPr id="91" name="Rectangle: Rounded Corners 37">
              <a:extLst>
                <a:ext uri="{FF2B5EF4-FFF2-40B4-BE49-F238E27FC236}">
                  <a16:creationId xmlns:a16="http://schemas.microsoft.com/office/drawing/2014/main" id="{C45680D4-35A3-8946-AC96-1933A38FF136}"/>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2" name="TextBox 91">
              <a:extLst>
                <a:ext uri="{FF2B5EF4-FFF2-40B4-BE49-F238E27FC236}">
                  <a16:creationId xmlns:a16="http://schemas.microsoft.com/office/drawing/2014/main" id="{98AE978A-C762-B04B-BCE7-321A8BA42357}"/>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93" name="TextBox 92">
              <a:extLst>
                <a:ext uri="{FF2B5EF4-FFF2-40B4-BE49-F238E27FC236}">
                  <a16:creationId xmlns:a16="http://schemas.microsoft.com/office/drawing/2014/main" id="{709DF991-721A-CB4E-B319-CEDA9AF2F732}"/>
                </a:ext>
              </a:extLst>
            </p:cNvPr>
            <p:cNvSpPr txBox="1"/>
            <p:nvPr/>
          </p:nvSpPr>
          <p:spPr>
            <a:xfrm>
              <a:off x="396162" y="3507738"/>
              <a:ext cx="1991956" cy="156966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Ensure alignment with Candidate / Member’s objectives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Identify barriers / skepticism</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Detect opportunities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Highlight safety issues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Assess cultural risks</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8909CCE4-6E7B-6644-8E9F-7331DD7FE06E}"/>
                </a:ext>
              </a:extLst>
            </p:cNvPr>
            <p:cNvSpPr txBox="1"/>
            <p:nvPr/>
          </p:nvSpPr>
          <p:spPr>
            <a:xfrm>
              <a:off x="389233" y="2937845"/>
              <a:ext cx="1902265" cy="338554"/>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Solicit input</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100" name="Straight Connector 99">
            <a:extLst>
              <a:ext uri="{FF2B5EF4-FFF2-40B4-BE49-F238E27FC236}">
                <a16:creationId xmlns:a16="http://schemas.microsoft.com/office/drawing/2014/main" id="{6C0E12B2-5F8B-4A4F-8F46-9FF693F0A113}"/>
              </a:ext>
            </a:extLst>
          </p:cNvPr>
          <p:cNvCxnSpPr>
            <a:cxnSpLocks/>
          </p:cNvCxnSpPr>
          <p:nvPr/>
        </p:nvCxnSpPr>
        <p:spPr>
          <a:xfrm>
            <a:off x="4948726" y="3319438"/>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D2C62-6346-E048-BEF0-30C230627905}"/>
              </a:ext>
            </a:extLst>
          </p:cNvPr>
          <p:cNvCxnSpPr>
            <a:cxnSpLocks/>
          </p:cNvCxnSpPr>
          <p:nvPr/>
        </p:nvCxnSpPr>
        <p:spPr>
          <a:xfrm>
            <a:off x="2568397" y="33112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E5EC2E-6900-024D-8B32-F0E9F8B6FC20}"/>
              </a:ext>
            </a:extLst>
          </p:cNvPr>
          <p:cNvCxnSpPr>
            <a:cxnSpLocks/>
          </p:cNvCxnSpPr>
          <p:nvPr/>
        </p:nvCxnSpPr>
        <p:spPr>
          <a:xfrm>
            <a:off x="7288571" y="3311667"/>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spTree>
    <p:extLst>
      <p:ext uri="{BB962C8B-B14F-4D97-AF65-F5344CB8AC3E}">
        <p14:creationId xmlns:p14="http://schemas.microsoft.com/office/powerpoint/2010/main" val="2152181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01CEE9-D91C-4142-B4E2-E0369A976F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5162" cy="3402188"/>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3162" y="0"/>
            <a:ext cx="12188838" cy="3402188"/>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57372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Fieldwork</a:t>
            </a:r>
          </a:p>
        </p:txBody>
      </p:sp>
      <p:sp>
        <p:nvSpPr>
          <p:cNvPr id="14" name="Rectangle 13">
            <a:extLst>
              <a:ext uri="{FF2B5EF4-FFF2-40B4-BE49-F238E27FC236}">
                <a16:creationId xmlns:a16="http://schemas.microsoft.com/office/drawing/2014/main" id="{8A035466-0746-491B-B0F0-CA4CD158A30A}"/>
              </a:ext>
            </a:extLst>
          </p:cNvPr>
          <p:cNvSpPr/>
          <p:nvPr/>
        </p:nvSpPr>
        <p:spPr>
          <a:xfrm>
            <a:off x="1054100" y="12011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100" name="Straight Connector 99">
            <a:extLst>
              <a:ext uri="{FF2B5EF4-FFF2-40B4-BE49-F238E27FC236}">
                <a16:creationId xmlns:a16="http://schemas.microsoft.com/office/drawing/2014/main" id="{6C0E12B2-5F8B-4A4F-8F46-9FF693F0A113}"/>
              </a:ext>
            </a:extLst>
          </p:cNvPr>
          <p:cNvCxnSpPr>
            <a:cxnSpLocks/>
          </p:cNvCxnSpPr>
          <p:nvPr/>
        </p:nvCxnSpPr>
        <p:spPr>
          <a:xfrm>
            <a:off x="5215426" y="3354846"/>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D2C62-6346-E048-BEF0-30C230627905}"/>
              </a:ext>
            </a:extLst>
          </p:cNvPr>
          <p:cNvCxnSpPr>
            <a:cxnSpLocks/>
          </p:cNvCxnSpPr>
          <p:nvPr/>
        </p:nvCxnSpPr>
        <p:spPr>
          <a:xfrm>
            <a:off x="2835097" y="3346639"/>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E5EC2E-6900-024D-8B32-F0E9F8B6FC20}"/>
              </a:ext>
            </a:extLst>
          </p:cNvPr>
          <p:cNvCxnSpPr>
            <a:cxnSpLocks/>
          </p:cNvCxnSpPr>
          <p:nvPr/>
        </p:nvCxnSpPr>
        <p:spPr>
          <a:xfrm>
            <a:off x="7555271" y="3347075"/>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grpSp>
        <p:nvGrpSpPr>
          <p:cNvPr id="40" name="Group 39">
            <a:extLst>
              <a:ext uri="{FF2B5EF4-FFF2-40B4-BE49-F238E27FC236}">
                <a16:creationId xmlns:a16="http://schemas.microsoft.com/office/drawing/2014/main" id="{0C4D5A8C-560F-42CE-B7FF-0C663C92945A}"/>
              </a:ext>
            </a:extLst>
          </p:cNvPr>
          <p:cNvGrpSpPr/>
          <p:nvPr/>
        </p:nvGrpSpPr>
        <p:grpSpPr>
          <a:xfrm>
            <a:off x="2485396" y="1841920"/>
            <a:ext cx="2243841" cy="3376928"/>
            <a:chOff x="218446" y="1924669"/>
            <a:chExt cx="2243841" cy="3377848"/>
          </a:xfrm>
        </p:grpSpPr>
        <p:sp>
          <p:nvSpPr>
            <p:cNvPr id="41" name="Rectangle: Rounded Corners 40">
              <a:extLst>
                <a:ext uri="{FF2B5EF4-FFF2-40B4-BE49-F238E27FC236}">
                  <a16:creationId xmlns:a16="http://schemas.microsoft.com/office/drawing/2014/main" id="{20BA4812-9F69-4721-9C43-B6603F4B6C5E}"/>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FA1A7F3C-8EA5-47F6-A840-F0588D8E04B4}"/>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1" name="TextBox 50">
              <a:extLst>
                <a:ext uri="{FF2B5EF4-FFF2-40B4-BE49-F238E27FC236}">
                  <a16:creationId xmlns:a16="http://schemas.microsoft.com/office/drawing/2014/main" id="{99C1AC17-4FDC-4942-B985-0E91DB918C39}"/>
                </a:ext>
              </a:extLst>
            </p:cNvPr>
            <p:cNvSpPr txBox="1"/>
            <p:nvPr/>
          </p:nvSpPr>
          <p:spPr>
            <a:xfrm>
              <a:off x="462412" y="3516927"/>
              <a:ext cx="1902265" cy="178559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Review set KPIs, requirements and expected behaviors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Perform relevant gap-analysis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Record documentation-related evidence</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a:p>
              <a:endParaRPr lang="id-ID" sz="1400" dirty="0">
                <a:solidFill>
                  <a:schemeClr val="bg1">
                    <a:lumMod val="50000"/>
                  </a:schemeClr>
                </a:solidFill>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5F9F08DA-674A-42BA-B99F-C35D42E48A32}"/>
                </a:ext>
              </a:extLst>
            </p:cNvPr>
            <p:cNvSpPr txBox="1"/>
            <p:nvPr/>
          </p:nvSpPr>
          <p:spPr>
            <a:xfrm>
              <a:off x="380264" y="2694511"/>
              <a:ext cx="1902265" cy="584934"/>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Review documentation</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4" name="Group 53">
            <a:extLst>
              <a:ext uri="{FF2B5EF4-FFF2-40B4-BE49-F238E27FC236}">
                <a16:creationId xmlns:a16="http://schemas.microsoft.com/office/drawing/2014/main" id="{45ED5A3D-B292-44EB-8E4D-4365C5A99EEB}"/>
              </a:ext>
            </a:extLst>
          </p:cNvPr>
          <p:cNvGrpSpPr/>
          <p:nvPr/>
        </p:nvGrpSpPr>
        <p:grpSpPr>
          <a:xfrm>
            <a:off x="7224893" y="1861969"/>
            <a:ext cx="2243841" cy="3255286"/>
            <a:chOff x="218446" y="1924669"/>
            <a:chExt cx="2243841" cy="3255286"/>
          </a:xfrm>
        </p:grpSpPr>
        <p:sp>
          <p:nvSpPr>
            <p:cNvPr id="55" name="Rectangle: Rounded Corners 37">
              <a:extLst>
                <a:ext uri="{FF2B5EF4-FFF2-40B4-BE49-F238E27FC236}">
                  <a16:creationId xmlns:a16="http://schemas.microsoft.com/office/drawing/2014/main" id="{494EBFE6-C6FA-405A-8B73-F2534816F07E}"/>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E9F89F55-149D-4612-93F7-07D16A315A51}"/>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3E807897-5CDF-4672-B2D2-44808FCF08D2}"/>
                </a:ext>
              </a:extLst>
            </p:cNvPr>
            <p:cNvSpPr txBox="1"/>
            <p:nvPr/>
          </p:nvSpPr>
          <p:spPr>
            <a:xfrm>
              <a:off x="485853" y="3496444"/>
              <a:ext cx="1902265" cy="1384995"/>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Administer cultural assessment survey</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Gather cultural related information through systematic observation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Conduct semi-structured interviews</a:t>
              </a:r>
            </a:p>
          </p:txBody>
        </p:sp>
        <p:sp>
          <p:nvSpPr>
            <p:cNvPr id="58" name="TextBox 57">
              <a:extLst>
                <a:ext uri="{FF2B5EF4-FFF2-40B4-BE49-F238E27FC236}">
                  <a16:creationId xmlns:a16="http://schemas.microsoft.com/office/drawing/2014/main" id="{9E5B01B4-E891-45C4-8FB1-3D07BE49C193}"/>
                </a:ext>
              </a:extLst>
            </p:cNvPr>
            <p:cNvSpPr txBox="1"/>
            <p:nvPr/>
          </p:nvSpPr>
          <p:spPr>
            <a:xfrm>
              <a:off x="389233" y="2663738"/>
              <a:ext cx="1902265" cy="584775"/>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Evaluate cultural aspects</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9" name="Group 58">
            <a:extLst>
              <a:ext uri="{FF2B5EF4-FFF2-40B4-BE49-F238E27FC236}">
                <a16:creationId xmlns:a16="http://schemas.microsoft.com/office/drawing/2014/main" id="{3D06DDFE-A168-4FE8-9FD1-1BC385330059}"/>
              </a:ext>
            </a:extLst>
          </p:cNvPr>
          <p:cNvGrpSpPr/>
          <p:nvPr/>
        </p:nvGrpSpPr>
        <p:grpSpPr>
          <a:xfrm>
            <a:off x="4851492" y="1841919"/>
            <a:ext cx="2243841" cy="3522061"/>
            <a:chOff x="218446" y="1924669"/>
            <a:chExt cx="2243841" cy="3522061"/>
          </a:xfrm>
        </p:grpSpPr>
        <p:sp>
          <p:nvSpPr>
            <p:cNvPr id="60" name="Rectangle: Rounded Corners 37">
              <a:extLst>
                <a:ext uri="{FF2B5EF4-FFF2-40B4-BE49-F238E27FC236}">
                  <a16:creationId xmlns:a16="http://schemas.microsoft.com/office/drawing/2014/main" id="{063FE699-4800-46B9-9046-DA0504C418F0}"/>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97EA695D-6E65-4951-81F5-B3978761131B}"/>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62" name="TextBox 61">
              <a:extLst>
                <a:ext uri="{FF2B5EF4-FFF2-40B4-BE49-F238E27FC236}">
                  <a16:creationId xmlns:a16="http://schemas.microsoft.com/office/drawing/2014/main" id="{D8810A9F-F398-4187-B6CC-82DF2BD48580}"/>
                </a:ext>
              </a:extLst>
            </p:cNvPr>
            <p:cNvSpPr txBox="1"/>
            <p:nvPr/>
          </p:nvSpPr>
          <p:spPr>
            <a:xfrm>
              <a:off x="396162" y="3507738"/>
              <a:ext cx="1902265" cy="1938992"/>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Check relevant records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Observe and evaluate processes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Obtain relevant information through questioning</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Record implementation related evidence</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7DB2CCB8-A5E6-46F3-A1D4-DB5B80B7583C}"/>
                </a:ext>
              </a:extLst>
            </p:cNvPr>
            <p:cNvSpPr txBox="1"/>
            <p:nvPr/>
          </p:nvSpPr>
          <p:spPr>
            <a:xfrm>
              <a:off x="411684" y="2448080"/>
              <a:ext cx="1902265" cy="830997"/>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Assess implementation process</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64" name="Straight Connector 63">
            <a:extLst>
              <a:ext uri="{FF2B5EF4-FFF2-40B4-BE49-F238E27FC236}">
                <a16:creationId xmlns:a16="http://schemas.microsoft.com/office/drawing/2014/main" id="{CC8B44FD-51F9-4921-B2CD-2E20EF6C38E8}"/>
              </a:ext>
            </a:extLst>
          </p:cNvPr>
          <p:cNvCxnSpPr>
            <a:cxnSpLocks/>
          </p:cNvCxnSpPr>
          <p:nvPr/>
        </p:nvCxnSpPr>
        <p:spPr>
          <a:xfrm>
            <a:off x="4948726" y="3319438"/>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437421E-6E93-45DE-AC5E-0F7FF4566CEC}"/>
              </a:ext>
            </a:extLst>
          </p:cNvPr>
          <p:cNvCxnSpPr>
            <a:cxnSpLocks/>
          </p:cNvCxnSpPr>
          <p:nvPr/>
        </p:nvCxnSpPr>
        <p:spPr>
          <a:xfrm>
            <a:off x="2568397" y="33112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DED3CC7-7EF1-4C70-B276-CBB1C4496FA7}"/>
              </a:ext>
            </a:extLst>
          </p:cNvPr>
          <p:cNvCxnSpPr>
            <a:cxnSpLocks/>
          </p:cNvCxnSpPr>
          <p:nvPr/>
        </p:nvCxnSpPr>
        <p:spPr>
          <a:xfrm>
            <a:off x="7288571" y="3311667"/>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366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2A5B4-7F19-A745-AEDF-95E69296B0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5"/>
            <a:ext cx="12192000" cy="3389366"/>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3162" y="-3184"/>
            <a:ext cx="12188838" cy="339649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57372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Exit Meeting</a:t>
            </a:r>
          </a:p>
        </p:txBody>
      </p: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grpSp>
        <p:nvGrpSpPr>
          <p:cNvPr id="73" name="Group 72">
            <a:extLst>
              <a:ext uri="{FF2B5EF4-FFF2-40B4-BE49-F238E27FC236}">
                <a16:creationId xmlns:a16="http://schemas.microsoft.com/office/drawing/2014/main" id="{9026158C-1915-4127-A54C-DEDA891C0B62}"/>
              </a:ext>
            </a:extLst>
          </p:cNvPr>
          <p:cNvGrpSpPr/>
          <p:nvPr/>
        </p:nvGrpSpPr>
        <p:grpSpPr>
          <a:xfrm>
            <a:off x="2485396" y="1841919"/>
            <a:ext cx="2243841" cy="3561596"/>
            <a:chOff x="218446" y="1924668"/>
            <a:chExt cx="2243841" cy="3562565"/>
          </a:xfrm>
        </p:grpSpPr>
        <p:sp>
          <p:nvSpPr>
            <p:cNvPr id="74" name="Rectangle: Rounded Corners 73">
              <a:extLst>
                <a:ext uri="{FF2B5EF4-FFF2-40B4-BE49-F238E27FC236}">
                  <a16:creationId xmlns:a16="http://schemas.microsoft.com/office/drawing/2014/main" id="{5F54B6D3-59F2-4263-A778-AF756CC6C7D7}"/>
                </a:ext>
              </a:extLst>
            </p:cNvPr>
            <p:cNvSpPr/>
            <p:nvPr/>
          </p:nvSpPr>
          <p:spPr>
            <a:xfrm>
              <a:off x="218446" y="1924668"/>
              <a:ext cx="2243841" cy="337784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75" name="TextBox 74">
              <a:extLst>
                <a:ext uri="{FF2B5EF4-FFF2-40B4-BE49-F238E27FC236}">
                  <a16:creationId xmlns:a16="http://schemas.microsoft.com/office/drawing/2014/main" id="{75739BD9-0A6B-41CD-84CF-F94F63452CF9}"/>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76" name="TextBox 75">
              <a:extLst>
                <a:ext uri="{FF2B5EF4-FFF2-40B4-BE49-F238E27FC236}">
                  <a16:creationId xmlns:a16="http://schemas.microsoft.com/office/drawing/2014/main" id="{2EC12102-5212-44AD-BB0D-4EE8A8F5A07D}"/>
                </a:ext>
              </a:extLst>
            </p:cNvPr>
            <p:cNvSpPr txBox="1"/>
            <p:nvPr/>
          </p:nvSpPr>
          <p:spPr>
            <a:xfrm>
              <a:off x="462412" y="3516927"/>
              <a:ext cx="1902265" cy="1970306"/>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Present assessment’s process / implementation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Highlight on lessons learnt obtained</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Elaborate on leadership’s commitment during the process</a:t>
              </a:r>
            </a:p>
            <a:p>
              <a:endParaRPr lang="id-ID" sz="1400" dirty="0">
                <a:solidFill>
                  <a:schemeClr val="bg1">
                    <a:lumMod val="50000"/>
                  </a:schemeClr>
                </a:solidFill>
                <a:latin typeface="Segoe UI" panose="020B0502040204020203" pitchFamily="34" charset="0"/>
                <a:cs typeface="Segoe UI" panose="020B0502040204020203" pitchFamily="34" charset="0"/>
              </a:endParaRPr>
            </a:p>
          </p:txBody>
        </p:sp>
        <p:sp>
          <p:nvSpPr>
            <p:cNvPr id="77" name="TextBox 76">
              <a:extLst>
                <a:ext uri="{FF2B5EF4-FFF2-40B4-BE49-F238E27FC236}">
                  <a16:creationId xmlns:a16="http://schemas.microsoft.com/office/drawing/2014/main" id="{A2BBCA27-8A93-412B-8771-3335FE37666D}"/>
                </a:ext>
              </a:extLst>
            </p:cNvPr>
            <p:cNvSpPr txBox="1"/>
            <p:nvPr/>
          </p:nvSpPr>
          <p:spPr>
            <a:xfrm>
              <a:off x="381929" y="2475878"/>
              <a:ext cx="1982748" cy="831223"/>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Discuss assessment’s conclusion / Debriefing</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78" name="Group 77">
            <a:extLst>
              <a:ext uri="{FF2B5EF4-FFF2-40B4-BE49-F238E27FC236}">
                <a16:creationId xmlns:a16="http://schemas.microsoft.com/office/drawing/2014/main" id="{AE3FBBEB-6B94-4A93-8249-A4BC6E3CD1AA}"/>
              </a:ext>
            </a:extLst>
          </p:cNvPr>
          <p:cNvGrpSpPr/>
          <p:nvPr/>
        </p:nvGrpSpPr>
        <p:grpSpPr>
          <a:xfrm>
            <a:off x="7224893" y="1861969"/>
            <a:ext cx="2243841" cy="3510767"/>
            <a:chOff x="218446" y="1924669"/>
            <a:chExt cx="2243841" cy="3510767"/>
          </a:xfrm>
        </p:grpSpPr>
        <p:sp>
          <p:nvSpPr>
            <p:cNvPr id="79" name="Rectangle: Rounded Corners 37">
              <a:extLst>
                <a:ext uri="{FF2B5EF4-FFF2-40B4-BE49-F238E27FC236}">
                  <a16:creationId xmlns:a16="http://schemas.microsoft.com/office/drawing/2014/main" id="{E06C87D1-6ED5-490A-9DE7-0FF64D4E2541}"/>
                </a:ext>
              </a:extLst>
            </p:cNvPr>
            <p:cNvSpPr/>
            <p:nvPr/>
          </p:nvSpPr>
          <p:spPr>
            <a:xfrm>
              <a:off x="218446" y="1924669"/>
              <a:ext cx="2243841" cy="3356880"/>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6BF59F14-5DE3-475C-B8AE-DE5C92B74012}"/>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102" name="TextBox 101">
              <a:extLst>
                <a:ext uri="{FF2B5EF4-FFF2-40B4-BE49-F238E27FC236}">
                  <a16:creationId xmlns:a16="http://schemas.microsoft.com/office/drawing/2014/main" id="{5721ADC5-F1DB-4783-9914-B3D362A06388}"/>
                </a:ext>
              </a:extLst>
            </p:cNvPr>
            <p:cNvSpPr txBox="1"/>
            <p:nvPr/>
          </p:nvSpPr>
          <p:spPr>
            <a:xfrm>
              <a:off x="485853" y="3496444"/>
              <a:ext cx="1970338" cy="1938992"/>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Promote immediate improvement following the assessment’s conclusion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Present impactful and easily implemented improvement actions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Offer any necessary practical advice</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p:txBody>
        </p:sp>
        <p:sp>
          <p:nvSpPr>
            <p:cNvPr id="103" name="TextBox 102">
              <a:extLst>
                <a:ext uri="{FF2B5EF4-FFF2-40B4-BE49-F238E27FC236}">
                  <a16:creationId xmlns:a16="http://schemas.microsoft.com/office/drawing/2014/main" id="{A002BDF2-BE23-49BE-A5A4-A2F621A3AE02}"/>
                </a:ext>
              </a:extLst>
            </p:cNvPr>
            <p:cNvSpPr txBox="1"/>
            <p:nvPr/>
          </p:nvSpPr>
          <p:spPr>
            <a:xfrm>
              <a:off x="389233" y="2663738"/>
              <a:ext cx="1902265" cy="584775"/>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Communicate easy wins</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105" name="Group 104">
            <a:extLst>
              <a:ext uri="{FF2B5EF4-FFF2-40B4-BE49-F238E27FC236}">
                <a16:creationId xmlns:a16="http://schemas.microsoft.com/office/drawing/2014/main" id="{70C01799-17F9-42A9-BDB0-53353007869E}"/>
              </a:ext>
            </a:extLst>
          </p:cNvPr>
          <p:cNvGrpSpPr/>
          <p:nvPr/>
        </p:nvGrpSpPr>
        <p:grpSpPr>
          <a:xfrm>
            <a:off x="4851492" y="1841919"/>
            <a:ext cx="2243841" cy="3376930"/>
            <a:chOff x="218446" y="1924669"/>
            <a:chExt cx="2243841" cy="3376930"/>
          </a:xfrm>
        </p:grpSpPr>
        <p:sp>
          <p:nvSpPr>
            <p:cNvPr id="106" name="Rectangle: Rounded Corners 37">
              <a:extLst>
                <a:ext uri="{FF2B5EF4-FFF2-40B4-BE49-F238E27FC236}">
                  <a16:creationId xmlns:a16="http://schemas.microsoft.com/office/drawing/2014/main" id="{E488440F-B71E-4DFA-8EBB-EA41F81B7448}"/>
                </a:ext>
              </a:extLst>
            </p:cNvPr>
            <p:cNvSpPr/>
            <p:nvPr/>
          </p:nvSpPr>
          <p:spPr>
            <a:xfrm>
              <a:off x="218446" y="1924669"/>
              <a:ext cx="2243841" cy="3376930"/>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107" name="TextBox 106">
              <a:extLst>
                <a:ext uri="{FF2B5EF4-FFF2-40B4-BE49-F238E27FC236}">
                  <a16:creationId xmlns:a16="http://schemas.microsoft.com/office/drawing/2014/main" id="{12DB2DF6-13FF-4130-BFF7-9042AA2630C0}"/>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108" name="TextBox 107">
              <a:extLst>
                <a:ext uri="{FF2B5EF4-FFF2-40B4-BE49-F238E27FC236}">
                  <a16:creationId xmlns:a16="http://schemas.microsoft.com/office/drawing/2014/main" id="{796CD9B1-A994-41F7-B079-C1B1982EA801}"/>
                </a:ext>
              </a:extLst>
            </p:cNvPr>
            <p:cNvSpPr txBox="1"/>
            <p:nvPr/>
          </p:nvSpPr>
          <p:spPr>
            <a:xfrm>
              <a:off x="396162" y="3507738"/>
              <a:ext cx="1902265" cy="156966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Elaborate on questions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Listen to objections / concerns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Build consensus on challenges and opportunities encountered</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p:txBody>
        </p:sp>
        <p:sp>
          <p:nvSpPr>
            <p:cNvPr id="109" name="TextBox 108">
              <a:extLst>
                <a:ext uri="{FF2B5EF4-FFF2-40B4-BE49-F238E27FC236}">
                  <a16:creationId xmlns:a16="http://schemas.microsoft.com/office/drawing/2014/main" id="{C3298F69-71A0-4C8D-B43B-7AB4D54280C3}"/>
                </a:ext>
              </a:extLst>
            </p:cNvPr>
            <p:cNvSpPr txBox="1"/>
            <p:nvPr/>
          </p:nvSpPr>
          <p:spPr>
            <a:xfrm>
              <a:off x="396162" y="2473810"/>
              <a:ext cx="1902265" cy="830997"/>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Resolve questions / concerns and adherence issues </a:t>
              </a:r>
              <a:endParaRPr lang="id-ID" sz="1600" b="1" dirty="0">
                <a:solidFill>
                  <a:srgbClr val="113454"/>
                </a:solidFill>
                <a:latin typeface="Segoe UI" panose="020B0502040204020203" pitchFamily="34" charset="0"/>
                <a:cs typeface="Segoe UI" panose="020B0502040204020203" pitchFamily="34" charset="0"/>
              </a:endParaRPr>
            </a:p>
          </p:txBody>
        </p:sp>
      </p:grpSp>
      <p:cxnSp>
        <p:nvCxnSpPr>
          <p:cNvPr id="110" name="Straight Connector 109">
            <a:extLst>
              <a:ext uri="{FF2B5EF4-FFF2-40B4-BE49-F238E27FC236}">
                <a16:creationId xmlns:a16="http://schemas.microsoft.com/office/drawing/2014/main" id="{E5343C60-03C4-4DFD-9BC1-5579DECD5503}"/>
              </a:ext>
            </a:extLst>
          </p:cNvPr>
          <p:cNvCxnSpPr>
            <a:cxnSpLocks/>
          </p:cNvCxnSpPr>
          <p:nvPr/>
        </p:nvCxnSpPr>
        <p:spPr>
          <a:xfrm>
            <a:off x="4948726" y="3319438"/>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16E6AEC-C409-4423-B857-51CB9A60AB7E}"/>
              </a:ext>
            </a:extLst>
          </p:cNvPr>
          <p:cNvCxnSpPr>
            <a:cxnSpLocks/>
          </p:cNvCxnSpPr>
          <p:nvPr/>
        </p:nvCxnSpPr>
        <p:spPr>
          <a:xfrm>
            <a:off x="2568397" y="33112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07546B1-3A30-4284-89E1-785BA1B09DF9}"/>
              </a:ext>
            </a:extLst>
          </p:cNvPr>
          <p:cNvCxnSpPr>
            <a:cxnSpLocks/>
          </p:cNvCxnSpPr>
          <p:nvPr/>
        </p:nvCxnSpPr>
        <p:spPr>
          <a:xfrm>
            <a:off x="7288571" y="3311667"/>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3FB454B7-7B7C-CC40-92A8-966B51166F8A}"/>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9685708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622BC-7E87-D145-AFCF-089C47C749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88838" cy="3369506"/>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0" y="0"/>
            <a:ext cx="12188838" cy="3369506"/>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57372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Reporting</a:t>
            </a:r>
          </a:p>
        </p:txBody>
      </p: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grpSp>
        <p:nvGrpSpPr>
          <p:cNvPr id="40" name="Group 39">
            <a:extLst>
              <a:ext uri="{FF2B5EF4-FFF2-40B4-BE49-F238E27FC236}">
                <a16:creationId xmlns:a16="http://schemas.microsoft.com/office/drawing/2014/main" id="{63D97D2F-E7DF-4325-82C7-12B4EB8493D8}"/>
              </a:ext>
            </a:extLst>
          </p:cNvPr>
          <p:cNvGrpSpPr/>
          <p:nvPr/>
        </p:nvGrpSpPr>
        <p:grpSpPr>
          <a:xfrm>
            <a:off x="2485396" y="1841919"/>
            <a:ext cx="2243841" cy="3387353"/>
            <a:chOff x="218446" y="1924668"/>
            <a:chExt cx="2243841" cy="3388275"/>
          </a:xfrm>
        </p:grpSpPr>
        <p:sp>
          <p:nvSpPr>
            <p:cNvPr id="41" name="Rectangle: Rounded Corners 40">
              <a:extLst>
                <a:ext uri="{FF2B5EF4-FFF2-40B4-BE49-F238E27FC236}">
                  <a16:creationId xmlns:a16="http://schemas.microsoft.com/office/drawing/2014/main" id="{3A0E2D95-5126-48DC-B4EA-3F94A016DAF6}"/>
                </a:ext>
              </a:extLst>
            </p:cNvPr>
            <p:cNvSpPr/>
            <p:nvPr/>
          </p:nvSpPr>
          <p:spPr>
            <a:xfrm>
              <a:off x="218446" y="1924668"/>
              <a:ext cx="2243841" cy="3388275"/>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7333C030-091C-455C-B02E-68E9147DEB3B}"/>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1" name="TextBox 50">
              <a:extLst>
                <a:ext uri="{FF2B5EF4-FFF2-40B4-BE49-F238E27FC236}">
                  <a16:creationId xmlns:a16="http://schemas.microsoft.com/office/drawing/2014/main" id="{E32D8200-E16B-462E-BDCC-9FA8CB698434}"/>
                </a:ext>
              </a:extLst>
            </p:cNvPr>
            <p:cNvSpPr txBox="1"/>
            <p:nvPr/>
          </p:nvSpPr>
          <p:spPr>
            <a:xfrm>
              <a:off x="462412" y="3516927"/>
              <a:ext cx="1902265" cy="1385372"/>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Describe materials and methods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Categorize observations and findings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Organize quantifiable data</a:t>
              </a:r>
              <a:endParaRPr lang="id-ID" sz="14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17C924B3-D884-4B52-8364-46944A60EC31}"/>
                </a:ext>
              </a:extLst>
            </p:cNvPr>
            <p:cNvSpPr txBox="1"/>
            <p:nvPr/>
          </p:nvSpPr>
          <p:spPr>
            <a:xfrm>
              <a:off x="389233" y="2921467"/>
              <a:ext cx="1902265" cy="338646"/>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Analyze findings</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4" name="Group 53">
            <a:extLst>
              <a:ext uri="{FF2B5EF4-FFF2-40B4-BE49-F238E27FC236}">
                <a16:creationId xmlns:a16="http://schemas.microsoft.com/office/drawing/2014/main" id="{2613AB7E-E9BB-46F4-A7EA-EB00A28E44CD}"/>
              </a:ext>
            </a:extLst>
          </p:cNvPr>
          <p:cNvGrpSpPr/>
          <p:nvPr/>
        </p:nvGrpSpPr>
        <p:grpSpPr>
          <a:xfrm>
            <a:off x="7224893" y="1861968"/>
            <a:ext cx="2243841" cy="3510768"/>
            <a:chOff x="218446" y="1924668"/>
            <a:chExt cx="2243841" cy="3510768"/>
          </a:xfrm>
        </p:grpSpPr>
        <p:sp>
          <p:nvSpPr>
            <p:cNvPr id="55" name="Rectangle: Rounded Corners 37">
              <a:extLst>
                <a:ext uri="{FF2B5EF4-FFF2-40B4-BE49-F238E27FC236}">
                  <a16:creationId xmlns:a16="http://schemas.microsoft.com/office/drawing/2014/main" id="{4379B613-E3D1-4F31-8EEE-5F74ED5AC2CA}"/>
                </a:ext>
              </a:extLst>
            </p:cNvPr>
            <p:cNvSpPr/>
            <p:nvPr/>
          </p:nvSpPr>
          <p:spPr>
            <a:xfrm>
              <a:off x="218446" y="1924668"/>
              <a:ext cx="2243841" cy="339398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04E9E023-0EAB-42C0-9307-9FC01EE8FE86}"/>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20365EF2-36E7-49CA-AA49-F5ED150F2B39}"/>
                </a:ext>
              </a:extLst>
            </p:cNvPr>
            <p:cNvSpPr txBox="1"/>
            <p:nvPr/>
          </p:nvSpPr>
          <p:spPr>
            <a:xfrm>
              <a:off x="485853" y="3496444"/>
              <a:ext cx="1902265" cy="1938992"/>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Identify strong points and points for improvement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Propose targeted performance improvement action plan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Propose plan’s timetable</a:t>
              </a:r>
            </a:p>
            <a:p>
              <a:pPr marL="285750" indent="-285750">
                <a:buFont typeface="Arial" panose="020B0604020202020204" pitchFamily="34" charset="0"/>
                <a:buChar char="•"/>
              </a:pPr>
              <a:endParaRPr lang="en-US" sz="1200" dirty="0">
                <a:solidFill>
                  <a:schemeClr val="bg1">
                    <a:lumMod val="50000"/>
                  </a:schemeClr>
                </a:solidFill>
                <a:latin typeface="Segoe UI" panose="020B0502040204020203" pitchFamily="34" charset="0"/>
                <a:cs typeface="Segoe UI" panose="020B0502040204020203" pitchFamily="34" charset="0"/>
              </a:endParaRPr>
            </a:p>
          </p:txBody>
        </p:sp>
        <p:sp>
          <p:nvSpPr>
            <p:cNvPr id="58" name="TextBox 57">
              <a:extLst>
                <a:ext uri="{FF2B5EF4-FFF2-40B4-BE49-F238E27FC236}">
                  <a16:creationId xmlns:a16="http://schemas.microsoft.com/office/drawing/2014/main" id="{3A7EFD84-1E73-4577-A7C1-537BABDA0BB5}"/>
                </a:ext>
              </a:extLst>
            </p:cNvPr>
            <p:cNvSpPr txBox="1"/>
            <p:nvPr/>
          </p:nvSpPr>
          <p:spPr>
            <a:xfrm>
              <a:off x="411603" y="2408704"/>
              <a:ext cx="1902265" cy="830997"/>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Propose improvement action plan</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9" name="Group 58">
            <a:extLst>
              <a:ext uri="{FF2B5EF4-FFF2-40B4-BE49-F238E27FC236}">
                <a16:creationId xmlns:a16="http://schemas.microsoft.com/office/drawing/2014/main" id="{39B83010-C68D-4BE5-8B1E-9ECD4625C571}"/>
              </a:ext>
            </a:extLst>
          </p:cNvPr>
          <p:cNvGrpSpPr/>
          <p:nvPr/>
        </p:nvGrpSpPr>
        <p:grpSpPr>
          <a:xfrm>
            <a:off x="4851492" y="1841919"/>
            <a:ext cx="2243841" cy="3414030"/>
            <a:chOff x="218446" y="1924669"/>
            <a:chExt cx="2243841" cy="3414030"/>
          </a:xfrm>
        </p:grpSpPr>
        <p:sp>
          <p:nvSpPr>
            <p:cNvPr id="60" name="Rectangle: Rounded Corners 37">
              <a:extLst>
                <a:ext uri="{FF2B5EF4-FFF2-40B4-BE49-F238E27FC236}">
                  <a16:creationId xmlns:a16="http://schemas.microsoft.com/office/drawing/2014/main" id="{0F80345F-EE50-4C85-B2C2-EB6AA40B78EE}"/>
                </a:ext>
              </a:extLst>
            </p:cNvPr>
            <p:cNvSpPr/>
            <p:nvPr/>
          </p:nvSpPr>
          <p:spPr>
            <a:xfrm>
              <a:off x="218446" y="1924669"/>
              <a:ext cx="2243841" cy="3414030"/>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4C598867-7C22-4793-B029-1EA70E5F8199}"/>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62" name="TextBox 61">
              <a:extLst>
                <a:ext uri="{FF2B5EF4-FFF2-40B4-BE49-F238E27FC236}">
                  <a16:creationId xmlns:a16="http://schemas.microsoft.com/office/drawing/2014/main" id="{F7F049A7-A4B5-4CF3-8473-545DE1FE2BAB}"/>
                </a:ext>
              </a:extLst>
            </p:cNvPr>
            <p:cNvSpPr txBox="1"/>
            <p:nvPr/>
          </p:nvSpPr>
          <p:spPr>
            <a:xfrm>
              <a:off x="396162" y="3507738"/>
              <a:ext cx="1991956" cy="156966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Compare and contrast performance in relation to set objectives and targets (where applicable)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Evaluate rate of progress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Identify key performance facilitators and barriers</a:t>
              </a:r>
            </a:p>
          </p:txBody>
        </p:sp>
        <p:sp>
          <p:nvSpPr>
            <p:cNvPr id="63" name="TextBox 62">
              <a:extLst>
                <a:ext uri="{FF2B5EF4-FFF2-40B4-BE49-F238E27FC236}">
                  <a16:creationId xmlns:a16="http://schemas.microsoft.com/office/drawing/2014/main" id="{35E0DE90-06CF-46B5-8108-27CDBB1B60B0}"/>
                </a:ext>
              </a:extLst>
            </p:cNvPr>
            <p:cNvSpPr txBox="1"/>
            <p:nvPr/>
          </p:nvSpPr>
          <p:spPr>
            <a:xfrm>
              <a:off x="432522" y="2302339"/>
              <a:ext cx="1902265" cy="1077218"/>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Evaluate Candidate / Member’s annual progress and verify adherence</a:t>
              </a:r>
            </a:p>
          </p:txBody>
        </p:sp>
      </p:grpSp>
      <p:cxnSp>
        <p:nvCxnSpPr>
          <p:cNvPr id="64" name="Straight Connector 63">
            <a:extLst>
              <a:ext uri="{FF2B5EF4-FFF2-40B4-BE49-F238E27FC236}">
                <a16:creationId xmlns:a16="http://schemas.microsoft.com/office/drawing/2014/main" id="{19456F7F-A9FA-4CB8-A195-4BB5392BBAA3}"/>
              </a:ext>
            </a:extLst>
          </p:cNvPr>
          <p:cNvCxnSpPr>
            <a:cxnSpLocks/>
          </p:cNvCxnSpPr>
          <p:nvPr/>
        </p:nvCxnSpPr>
        <p:spPr>
          <a:xfrm>
            <a:off x="4948726" y="3319438"/>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40CB0F9-1D76-4936-87F0-877787ED494E}"/>
              </a:ext>
            </a:extLst>
          </p:cNvPr>
          <p:cNvCxnSpPr>
            <a:cxnSpLocks/>
          </p:cNvCxnSpPr>
          <p:nvPr/>
        </p:nvCxnSpPr>
        <p:spPr>
          <a:xfrm>
            <a:off x="2568397" y="33112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E68425D-28B8-4787-944B-7555B8BE0FED}"/>
              </a:ext>
            </a:extLst>
          </p:cNvPr>
          <p:cNvCxnSpPr>
            <a:cxnSpLocks/>
          </p:cNvCxnSpPr>
          <p:nvPr/>
        </p:nvCxnSpPr>
        <p:spPr>
          <a:xfrm>
            <a:off x="7288571" y="3311667"/>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AB7C066-D8B1-8440-8066-113503EA47D1}"/>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36470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9A279-4C75-B74F-AEA1-E544FE5780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5" y="0"/>
            <a:ext cx="12192000" cy="3389672"/>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4406" y="1"/>
            <a:ext cx="12192001" cy="3389671"/>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1054100" y="356107"/>
            <a:ext cx="57372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Report Submission</a:t>
            </a:r>
          </a:p>
        </p:txBody>
      </p:sp>
      <p:grpSp>
        <p:nvGrpSpPr>
          <p:cNvPr id="5" name="Group 4">
            <a:extLst>
              <a:ext uri="{FF2B5EF4-FFF2-40B4-BE49-F238E27FC236}">
                <a16:creationId xmlns:a16="http://schemas.microsoft.com/office/drawing/2014/main" id="{28D2088D-56D1-4246-9AAC-67700E5B369B}"/>
              </a:ext>
            </a:extLst>
          </p:cNvPr>
          <p:cNvGrpSpPr/>
          <p:nvPr/>
        </p:nvGrpSpPr>
        <p:grpSpPr>
          <a:xfrm>
            <a:off x="462942" y="496232"/>
            <a:ext cx="458418" cy="458414"/>
            <a:chOff x="6043403" y="1115399"/>
            <a:chExt cx="458418" cy="458414"/>
          </a:xfrm>
        </p:grpSpPr>
        <p:sp>
          <p:nvSpPr>
            <p:cNvPr id="47" name="Oval 46">
              <a:extLst>
                <a:ext uri="{FF2B5EF4-FFF2-40B4-BE49-F238E27FC236}">
                  <a16:creationId xmlns:a16="http://schemas.microsoft.com/office/drawing/2014/main" id="{78D6F97E-5E10-477F-B5E1-EC2BD874A706}"/>
                </a:ext>
              </a:extLst>
            </p:cNvPr>
            <p:cNvSpPr/>
            <p:nvPr/>
          </p:nvSpPr>
          <p:spPr>
            <a:xfrm>
              <a:off x="6043403" y="1115399"/>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2111" y="1203055"/>
              <a:ext cx="353530" cy="258481"/>
            </a:xfrm>
            <a:prstGeom prst="rect">
              <a:avLst/>
            </a:prstGeom>
          </p:spPr>
        </p:pic>
      </p:grpSp>
      <p:grpSp>
        <p:nvGrpSpPr>
          <p:cNvPr id="54" name="Group 53">
            <a:extLst>
              <a:ext uri="{FF2B5EF4-FFF2-40B4-BE49-F238E27FC236}">
                <a16:creationId xmlns:a16="http://schemas.microsoft.com/office/drawing/2014/main" id="{33F89916-946E-42B8-BDD9-307D332BF5EF}"/>
              </a:ext>
            </a:extLst>
          </p:cNvPr>
          <p:cNvGrpSpPr/>
          <p:nvPr/>
        </p:nvGrpSpPr>
        <p:grpSpPr>
          <a:xfrm>
            <a:off x="6224768" y="1884333"/>
            <a:ext cx="2243841" cy="3255286"/>
            <a:chOff x="218446" y="1924669"/>
            <a:chExt cx="2243841" cy="3255286"/>
          </a:xfrm>
        </p:grpSpPr>
        <p:sp>
          <p:nvSpPr>
            <p:cNvPr id="55" name="Rectangle: Rounded Corners 37">
              <a:extLst>
                <a:ext uri="{FF2B5EF4-FFF2-40B4-BE49-F238E27FC236}">
                  <a16:creationId xmlns:a16="http://schemas.microsoft.com/office/drawing/2014/main" id="{3739FD10-01CB-4FFF-AC9B-C7B96EF75636}"/>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DF990F16-38A3-4377-8520-674D6992A025}"/>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61248FC0-805E-4E13-A2D9-FE8F94BB69B1}"/>
                </a:ext>
              </a:extLst>
            </p:cNvPr>
            <p:cNvSpPr txBox="1"/>
            <p:nvPr/>
          </p:nvSpPr>
          <p:spPr>
            <a:xfrm>
              <a:off x="485853" y="3496444"/>
              <a:ext cx="1902265" cy="1015663"/>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Present and discuss proposed improvement action plan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Suggest strategic course of action</a:t>
              </a:r>
            </a:p>
          </p:txBody>
        </p:sp>
        <p:sp>
          <p:nvSpPr>
            <p:cNvPr id="58" name="TextBox 57">
              <a:extLst>
                <a:ext uri="{FF2B5EF4-FFF2-40B4-BE49-F238E27FC236}">
                  <a16:creationId xmlns:a16="http://schemas.microsoft.com/office/drawing/2014/main" id="{C24C3782-26CC-4067-8C08-216E33F79EDC}"/>
                </a:ext>
              </a:extLst>
            </p:cNvPr>
            <p:cNvSpPr txBox="1"/>
            <p:nvPr/>
          </p:nvSpPr>
          <p:spPr>
            <a:xfrm>
              <a:off x="389233" y="1938206"/>
              <a:ext cx="1902265" cy="1323439"/>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Propose improvement action plan to Executive Committee</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9" name="Group 58">
            <a:extLst>
              <a:ext uri="{FF2B5EF4-FFF2-40B4-BE49-F238E27FC236}">
                <a16:creationId xmlns:a16="http://schemas.microsoft.com/office/drawing/2014/main" id="{A58EFC62-A905-4D06-ABF9-FB80034A7D8B}"/>
              </a:ext>
            </a:extLst>
          </p:cNvPr>
          <p:cNvGrpSpPr/>
          <p:nvPr/>
        </p:nvGrpSpPr>
        <p:grpSpPr>
          <a:xfrm>
            <a:off x="3851367" y="1864283"/>
            <a:ext cx="2243841" cy="3255286"/>
            <a:chOff x="218446" y="1924669"/>
            <a:chExt cx="2243841" cy="3255286"/>
          </a:xfrm>
        </p:grpSpPr>
        <p:sp>
          <p:nvSpPr>
            <p:cNvPr id="60" name="Rectangle: Rounded Corners 37">
              <a:extLst>
                <a:ext uri="{FF2B5EF4-FFF2-40B4-BE49-F238E27FC236}">
                  <a16:creationId xmlns:a16="http://schemas.microsoft.com/office/drawing/2014/main" id="{5945A938-11CE-4843-A4A7-CEF060338F55}"/>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EF4E94D2-750E-4F27-AACD-FC4000EED6D7}"/>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62" name="TextBox 61">
              <a:extLst>
                <a:ext uri="{FF2B5EF4-FFF2-40B4-BE49-F238E27FC236}">
                  <a16:creationId xmlns:a16="http://schemas.microsoft.com/office/drawing/2014/main" id="{C042B48F-B5BD-42B4-A649-9344BEF8794B}"/>
                </a:ext>
              </a:extLst>
            </p:cNvPr>
            <p:cNvSpPr txBox="1"/>
            <p:nvPr/>
          </p:nvSpPr>
          <p:spPr>
            <a:xfrm>
              <a:off x="396162" y="3507738"/>
              <a:ext cx="1991956" cy="1200329"/>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Secure delivery of confidential information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Safeguard trusted information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Handle sensitive findings with caution</a:t>
              </a:r>
            </a:p>
          </p:txBody>
        </p:sp>
        <p:sp>
          <p:nvSpPr>
            <p:cNvPr id="63" name="TextBox 62">
              <a:extLst>
                <a:ext uri="{FF2B5EF4-FFF2-40B4-BE49-F238E27FC236}">
                  <a16:creationId xmlns:a16="http://schemas.microsoft.com/office/drawing/2014/main" id="{C9C93CCE-4739-4A60-83D0-E393FDC1B740}"/>
                </a:ext>
              </a:extLst>
            </p:cNvPr>
            <p:cNvSpPr txBox="1"/>
            <p:nvPr/>
          </p:nvSpPr>
          <p:spPr>
            <a:xfrm>
              <a:off x="392878" y="2194774"/>
              <a:ext cx="1902265" cy="830997"/>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Submit confidential report to Executive Committee</a:t>
              </a:r>
            </a:p>
          </p:txBody>
        </p:sp>
      </p:grpSp>
      <p:cxnSp>
        <p:nvCxnSpPr>
          <p:cNvPr id="64" name="Straight Connector 63">
            <a:extLst>
              <a:ext uri="{FF2B5EF4-FFF2-40B4-BE49-F238E27FC236}">
                <a16:creationId xmlns:a16="http://schemas.microsoft.com/office/drawing/2014/main" id="{5056F3B1-ACD9-49C7-BED0-0965E74CD4BC}"/>
              </a:ext>
            </a:extLst>
          </p:cNvPr>
          <p:cNvCxnSpPr>
            <a:cxnSpLocks/>
          </p:cNvCxnSpPr>
          <p:nvPr/>
        </p:nvCxnSpPr>
        <p:spPr>
          <a:xfrm>
            <a:off x="3948601" y="3341802"/>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F4B33E-1A4F-4A67-9220-0E89FCF624E1}"/>
              </a:ext>
            </a:extLst>
          </p:cNvPr>
          <p:cNvCxnSpPr>
            <a:cxnSpLocks/>
          </p:cNvCxnSpPr>
          <p:nvPr/>
        </p:nvCxnSpPr>
        <p:spPr>
          <a:xfrm>
            <a:off x="6288446" y="33340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CB6FAFB-02F3-A742-831F-D0FA9ABEBD73}"/>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4133266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1218DE-95A1-C64B-BDF3-52B1139680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46"/>
          <a:stretch/>
        </p:blipFill>
        <p:spPr>
          <a:xfrm>
            <a:off x="-1" y="0"/>
            <a:ext cx="12235453" cy="3392312"/>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43453" y="-10347"/>
            <a:ext cx="12235453" cy="3412239"/>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1054099" y="356107"/>
            <a:ext cx="7756525" cy="738664"/>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Verification</a:t>
            </a:r>
          </a:p>
        </p:txBody>
      </p:sp>
      <p:sp>
        <p:nvSpPr>
          <p:cNvPr id="47" name="Oval 46">
            <a:extLst>
              <a:ext uri="{FF2B5EF4-FFF2-40B4-BE49-F238E27FC236}">
                <a16:creationId xmlns:a16="http://schemas.microsoft.com/office/drawing/2014/main" id="{78D6F97E-5E10-477F-B5E1-EC2BD874A706}"/>
              </a:ext>
            </a:extLst>
          </p:cNvPr>
          <p:cNvSpPr/>
          <p:nvPr/>
        </p:nvSpPr>
        <p:spPr>
          <a:xfrm>
            <a:off x="462942" y="496232"/>
            <a:ext cx="458418" cy="458414"/>
          </a:xfrm>
          <a:prstGeom prst="ellipse">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egoe UI" panose="020B0502040204020203" pitchFamily="34" charset="0"/>
              <a:cs typeface="Segoe UI" panose="020B0502040204020203" pitchFamily="34" charset="0"/>
            </a:endParaRPr>
          </a:p>
        </p:txBody>
      </p:sp>
      <p:pic>
        <p:nvPicPr>
          <p:cNvPr id="57" name="Picture 56">
            <a:extLst>
              <a:ext uri="{FF2B5EF4-FFF2-40B4-BE49-F238E27FC236}">
                <a16:creationId xmlns:a16="http://schemas.microsoft.com/office/drawing/2014/main" id="{7CDF1282-17E7-4058-BDEB-E7C877ED6C2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p:blipFill>
        <p:spPr>
          <a:xfrm>
            <a:off x="511496" y="588279"/>
            <a:ext cx="361310" cy="274320"/>
          </a:xfrm>
          <a:prstGeom prst="roundRect">
            <a:avLst>
              <a:gd name="adj" fmla="val 8594"/>
            </a:avLst>
          </a:prstGeom>
          <a:solidFill>
            <a:srgbClr val="FFFFFF">
              <a:shade val="85000"/>
            </a:srgbClr>
          </a:solidFill>
          <a:ln>
            <a:noFill/>
          </a:ln>
          <a:effectLst/>
        </p:spPr>
      </p:pic>
      <p:grpSp>
        <p:nvGrpSpPr>
          <p:cNvPr id="39" name="Group 38">
            <a:extLst>
              <a:ext uri="{FF2B5EF4-FFF2-40B4-BE49-F238E27FC236}">
                <a16:creationId xmlns:a16="http://schemas.microsoft.com/office/drawing/2014/main" id="{1E30B825-DC19-4578-B834-0DDA146FB76F}"/>
              </a:ext>
            </a:extLst>
          </p:cNvPr>
          <p:cNvGrpSpPr/>
          <p:nvPr/>
        </p:nvGrpSpPr>
        <p:grpSpPr>
          <a:xfrm>
            <a:off x="6224768" y="1884333"/>
            <a:ext cx="2243841" cy="3392188"/>
            <a:chOff x="218446" y="1924669"/>
            <a:chExt cx="2243841" cy="3392188"/>
          </a:xfrm>
        </p:grpSpPr>
        <p:sp>
          <p:nvSpPr>
            <p:cNvPr id="40" name="Rectangle: Rounded Corners 37">
              <a:extLst>
                <a:ext uri="{FF2B5EF4-FFF2-40B4-BE49-F238E27FC236}">
                  <a16:creationId xmlns:a16="http://schemas.microsoft.com/office/drawing/2014/main" id="{521FB2A9-DA84-4C88-86C8-4BD2BF08C653}"/>
                </a:ext>
              </a:extLst>
            </p:cNvPr>
            <p:cNvSpPr/>
            <p:nvPr/>
          </p:nvSpPr>
          <p:spPr>
            <a:xfrm>
              <a:off x="218446" y="1924669"/>
              <a:ext cx="2243841" cy="339218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DE4EF740-BA57-4A56-A5ED-3C16FCD6E1F5}"/>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B3F8C939-B07F-460A-B249-603FEAD66F2A}"/>
                </a:ext>
              </a:extLst>
            </p:cNvPr>
            <p:cNvSpPr txBox="1"/>
            <p:nvPr/>
          </p:nvSpPr>
          <p:spPr>
            <a:xfrm>
              <a:off x="485853" y="3496444"/>
              <a:ext cx="1976434" cy="1754326"/>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Present and discuss proposed improvement action plan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Agree on strategic course of action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Highlight Association's expectations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Commit to provide any necessary assistance</a:t>
              </a:r>
            </a:p>
          </p:txBody>
        </p:sp>
        <p:sp>
          <p:nvSpPr>
            <p:cNvPr id="50" name="TextBox 49">
              <a:extLst>
                <a:ext uri="{FF2B5EF4-FFF2-40B4-BE49-F238E27FC236}">
                  <a16:creationId xmlns:a16="http://schemas.microsoft.com/office/drawing/2014/main" id="{481A06C3-1668-4893-A286-4250797C616D}"/>
                </a:ext>
              </a:extLst>
            </p:cNvPr>
            <p:cNvSpPr txBox="1"/>
            <p:nvPr/>
          </p:nvSpPr>
          <p:spPr>
            <a:xfrm>
              <a:off x="328226" y="1977496"/>
              <a:ext cx="2017127" cy="1323439"/>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Discuss, agree and set annual improvement objectives with Candidate / Member</a:t>
              </a:r>
              <a:endParaRPr lang="id-ID" sz="1600" b="1" dirty="0">
                <a:solidFill>
                  <a:srgbClr val="113454"/>
                </a:solidFill>
                <a:latin typeface="Segoe UI" panose="020B0502040204020203" pitchFamily="34" charset="0"/>
                <a:cs typeface="Segoe UI" panose="020B0502040204020203" pitchFamily="34" charset="0"/>
              </a:endParaRPr>
            </a:p>
          </p:txBody>
        </p:sp>
      </p:grpSp>
      <p:grpSp>
        <p:nvGrpSpPr>
          <p:cNvPr id="51" name="Group 50">
            <a:extLst>
              <a:ext uri="{FF2B5EF4-FFF2-40B4-BE49-F238E27FC236}">
                <a16:creationId xmlns:a16="http://schemas.microsoft.com/office/drawing/2014/main" id="{5FC049D1-A8D6-4CC5-8875-2BFB98B6B55B}"/>
              </a:ext>
            </a:extLst>
          </p:cNvPr>
          <p:cNvGrpSpPr/>
          <p:nvPr/>
        </p:nvGrpSpPr>
        <p:grpSpPr>
          <a:xfrm>
            <a:off x="3851367" y="1864282"/>
            <a:ext cx="2243841" cy="3412239"/>
            <a:chOff x="218446" y="1924668"/>
            <a:chExt cx="2243841" cy="3412239"/>
          </a:xfrm>
        </p:grpSpPr>
        <p:sp>
          <p:nvSpPr>
            <p:cNvPr id="52" name="Rectangle: Rounded Corners 37">
              <a:extLst>
                <a:ext uri="{FF2B5EF4-FFF2-40B4-BE49-F238E27FC236}">
                  <a16:creationId xmlns:a16="http://schemas.microsoft.com/office/drawing/2014/main" id="{671159B4-0D40-4952-BB41-7EACF79FB996}"/>
                </a:ext>
              </a:extLst>
            </p:cNvPr>
            <p:cNvSpPr/>
            <p:nvPr/>
          </p:nvSpPr>
          <p:spPr>
            <a:xfrm>
              <a:off x="218446" y="1924668"/>
              <a:ext cx="2243841" cy="341223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54" name="TextBox 53">
              <a:extLst>
                <a:ext uri="{FF2B5EF4-FFF2-40B4-BE49-F238E27FC236}">
                  <a16:creationId xmlns:a16="http://schemas.microsoft.com/office/drawing/2014/main" id="{9E7640EB-E11E-4BC0-AEEC-0F1AE1B0BF25}"/>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55" name="TextBox 54">
              <a:extLst>
                <a:ext uri="{FF2B5EF4-FFF2-40B4-BE49-F238E27FC236}">
                  <a16:creationId xmlns:a16="http://schemas.microsoft.com/office/drawing/2014/main" id="{7EF6EC8F-24F2-41DE-B42A-82C8A6427C16}"/>
                </a:ext>
              </a:extLst>
            </p:cNvPr>
            <p:cNvSpPr txBox="1"/>
            <p:nvPr/>
          </p:nvSpPr>
          <p:spPr>
            <a:xfrm>
              <a:off x="396162" y="3507738"/>
              <a:ext cx="2024896" cy="1754326"/>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Ensure alignment between the Association’s and Candidate / Member’s objectives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Evaluate requests, obstacles, context and timing specific details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Handle sensitive findings with caution</a:t>
              </a:r>
            </a:p>
          </p:txBody>
        </p:sp>
        <p:sp>
          <p:nvSpPr>
            <p:cNvPr id="56" name="TextBox 55">
              <a:extLst>
                <a:ext uri="{FF2B5EF4-FFF2-40B4-BE49-F238E27FC236}">
                  <a16:creationId xmlns:a16="http://schemas.microsoft.com/office/drawing/2014/main" id="{78F6BD19-0D7A-4554-977A-E0872748E922}"/>
                </a:ext>
              </a:extLst>
            </p:cNvPr>
            <p:cNvSpPr txBox="1"/>
            <p:nvPr/>
          </p:nvSpPr>
          <p:spPr>
            <a:xfrm>
              <a:off x="389233" y="2474046"/>
              <a:ext cx="1902265" cy="830997"/>
            </a:xfrm>
            <a:prstGeom prst="rect">
              <a:avLst/>
            </a:prstGeom>
            <a:noFill/>
          </p:spPr>
          <p:txBody>
            <a:bodyPr wrap="square" lIns="0" rIns="0" rtlCol="0">
              <a:spAutoFit/>
            </a:bodyPr>
            <a:lstStyle/>
            <a:p>
              <a:pPr algn="ctr"/>
              <a:r>
                <a:rPr lang="en-US" sz="1600" b="1" dirty="0">
                  <a:solidFill>
                    <a:srgbClr val="113454"/>
                  </a:solidFill>
                  <a:latin typeface="Segoe UI" panose="020B0502040204020203" pitchFamily="34" charset="0"/>
                  <a:cs typeface="Segoe UI" panose="020B0502040204020203" pitchFamily="34" charset="0"/>
                </a:rPr>
                <a:t>Build rapport with Candidate / Member</a:t>
              </a:r>
            </a:p>
          </p:txBody>
        </p:sp>
      </p:grpSp>
      <p:cxnSp>
        <p:nvCxnSpPr>
          <p:cNvPr id="58" name="Straight Connector 57">
            <a:extLst>
              <a:ext uri="{FF2B5EF4-FFF2-40B4-BE49-F238E27FC236}">
                <a16:creationId xmlns:a16="http://schemas.microsoft.com/office/drawing/2014/main" id="{23B3F184-9479-41D5-9B98-25D9E3662DF6}"/>
              </a:ext>
            </a:extLst>
          </p:cNvPr>
          <p:cNvCxnSpPr>
            <a:cxnSpLocks/>
          </p:cNvCxnSpPr>
          <p:nvPr/>
        </p:nvCxnSpPr>
        <p:spPr>
          <a:xfrm>
            <a:off x="3948601" y="3341802"/>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B3ED142-EDC4-47FA-AECC-95761ED23907}"/>
              </a:ext>
            </a:extLst>
          </p:cNvPr>
          <p:cNvCxnSpPr>
            <a:cxnSpLocks/>
          </p:cNvCxnSpPr>
          <p:nvPr/>
        </p:nvCxnSpPr>
        <p:spPr>
          <a:xfrm>
            <a:off x="6288446" y="3334031"/>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501BF9-C710-D94A-94AC-79979E6A2AF9}"/>
              </a:ext>
            </a:extLst>
          </p:cNvPr>
          <p:cNvSpPr/>
          <p:nvPr/>
        </p:nvSpPr>
        <p:spPr>
          <a:xfrm>
            <a:off x="1054100" y="122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spTree>
    <p:extLst>
      <p:ext uri="{BB962C8B-B14F-4D97-AF65-F5344CB8AC3E}">
        <p14:creationId xmlns:p14="http://schemas.microsoft.com/office/powerpoint/2010/main" val="2627057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ACD395-256E-4089-9B63-01457AE9EF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379229"/>
          </a:xfrm>
          <a:prstGeom prst="rect">
            <a:avLst/>
          </a:prstGeom>
        </p:spPr>
      </p:pic>
      <p:sp>
        <p:nvSpPr>
          <p:cNvPr id="104" name="Rectangle 103">
            <a:extLst>
              <a:ext uri="{FF2B5EF4-FFF2-40B4-BE49-F238E27FC236}">
                <a16:creationId xmlns:a16="http://schemas.microsoft.com/office/drawing/2014/main" id="{14A0C0EF-68F7-5743-A204-21126CF68212}"/>
              </a:ext>
            </a:extLst>
          </p:cNvPr>
          <p:cNvSpPr/>
          <p:nvPr/>
        </p:nvSpPr>
        <p:spPr>
          <a:xfrm>
            <a:off x="0" y="0"/>
            <a:ext cx="12192000" cy="3387790"/>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1054099" y="356107"/>
            <a:ext cx="11137901" cy="1477328"/>
          </a:xfrm>
          <a:prstGeom prst="rect">
            <a:avLst/>
          </a:prstGeom>
          <a:noFill/>
        </p:spPr>
        <p:txBody>
          <a:bodyPr wrap="square" lIns="0" tIns="0" rIns="0" bIns="0" rtlCol="0">
            <a:spAutoFit/>
          </a:bodyPr>
          <a:lstStyle/>
          <a:p>
            <a:r>
              <a:rPr lang="en-US" sz="4800" dirty="0">
                <a:solidFill>
                  <a:schemeClr val="bg1"/>
                </a:solidFill>
                <a:latin typeface="Segoe UI Black" panose="020B0A02040204020203" pitchFamily="34" charset="0"/>
                <a:ea typeface="Segoe UI Black" panose="020B0A02040204020203" pitchFamily="34" charset="0"/>
              </a:rPr>
              <a:t>Continuous Performance Improvement Monitoring</a:t>
            </a:r>
          </a:p>
        </p:txBody>
      </p:sp>
      <p:sp>
        <p:nvSpPr>
          <p:cNvPr id="14" name="Rectangle 13">
            <a:extLst>
              <a:ext uri="{FF2B5EF4-FFF2-40B4-BE49-F238E27FC236}">
                <a16:creationId xmlns:a16="http://schemas.microsoft.com/office/drawing/2014/main" id="{8A035466-0746-491B-B0F0-CA4CD158A30A}"/>
              </a:ext>
            </a:extLst>
          </p:cNvPr>
          <p:cNvSpPr/>
          <p:nvPr/>
        </p:nvSpPr>
        <p:spPr>
          <a:xfrm>
            <a:off x="1054099" y="1094771"/>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2" name="Group 1">
            <a:extLst>
              <a:ext uri="{FF2B5EF4-FFF2-40B4-BE49-F238E27FC236}">
                <a16:creationId xmlns:a16="http://schemas.microsoft.com/office/drawing/2014/main" id="{7F14D180-AC8B-4349-9A8E-7E8B3D92F24E}"/>
              </a:ext>
            </a:extLst>
          </p:cNvPr>
          <p:cNvGrpSpPr/>
          <p:nvPr/>
        </p:nvGrpSpPr>
        <p:grpSpPr>
          <a:xfrm>
            <a:off x="247021" y="1856865"/>
            <a:ext cx="2243841" cy="3254399"/>
            <a:chOff x="218446" y="1924669"/>
            <a:chExt cx="2243841" cy="3255286"/>
          </a:xfrm>
        </p:grpSpPr>
        <p:sp>
          <p:nvSpPr>
            <p:cNvPr id="38" name="Rectangle: Rounded Corners 37">
              <a:extLst>
                <a:ext uri="{FF2B5EF4-FFF2-40B4-BE49-F238E27FC236}">
                  <a16:creationId xmlns:a16="http://schemas.microsoft.com/office/drawing/2014/main" id="{7969628D-9832-443B-B938-6DB450F33B79}"/>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F9039177-B177-480C-AD88-4FD4FC95C9B6}"/>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5EA39A28-E759-4FD9-A504-DE1A9F04FF0D}"/>
                </a:ext>
              </a:extLst>
            </p:cNvPr>
            <p:cNvSpPr txBox="1"/>
            <p:nvPr/>
          </p:nvSpPr>
          <p:spPr>
            <a:xfrm>
              <a:off x="485852" y="3518925"/>
              <a:ext cx="1902265" cy="1570088"/>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Standardized virtual / physical visits onboard</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Safety culture monitoring</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Organizational Cultural elements evaluation</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Training levels assessment</a:t>
              </a:r>
              <a:endParaRPr lang="id-ID"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3" name="TextBox 52">
              <a:extLst>
                <a:ext uri="{FF2B5EF4-FFF2-40B4-BE49-F238E27FC236}">
                  <a16:creationId xmlns:a16="http://schemas.microsoft.com/office/drawing/2014/main" id="{29BA11A2-AD12-42ED-8456-EA93B42D58CF}"/>
                </a:ext>
              </a:extLst>
            </p:cNvPr>
            <p:cNvSpPr txBox="1"/>
            <p:nvPr/>
          </p:nvSpPr>
          <p:spPr>
            <a:xfrm>
              <a:off x="485854" y="2708648"/>
              <a:ext cx="1562022" cy="584934"/>
            </a:xfrm>
            <a:prstGeom prst="rect">
              <a:avLst/>
            </a:prstGeom>
            <a:noFill/>
          </p:spPr>
          <p:txBody>
            <a:bodyPr wrap="square" lIns="0" rIns="0" rtlCol="0">
              <a:spAutoFit/>
            </a:body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Verification Visits</a:t>
              </a:r>
              <a:endParaRPr lang="id-ID" sz="16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80" name="Group 79">
            <a:extLst>
              <a:ext uri="{FF2B5EF4-FFF2-40B4-BE49-F238E27FC236}">
                <a16:creationId xmlns:a16="http://schemas.microsoft.com/office/drawing/2014/main" id="{293AB10D-A113-7946-880A-56A2983FE675}"/>
              </a:ext>
            </a:extLst>
          </p:cNvPr>
          <p:cNvGrpSpPr/>
          <p:nvPr/>
        </p:nvGrpSpPr>
        <p:grpSpPr>
          <a:xfrm>
            <a:off x="9726015" y="1856864"/>
            <a:ext cx="2243841" cy="3255286"/>
            <a:chOff x="218446" y="1924669"/>
            <a:chExt cx="2243841" cy="3255286"/>
          </a:xfrm>
        </p:grpSpPr>
        <p:sp>
          <p:nvSpPr>
            <p:cNvPr id="81" name="Rectangle: Rounded Corners 37">
              <a:extLst>
                <a:ext uri="{FF2B5EF4-FFF2-40B4-BE49-F238E27FC236}">
                  <a16:creationId xmlns:a16="http://schemas.microsoft.com/office/drawing/2014/main" id="{16B38F2D-DF7A-BA43-AE34-614F94789A37}"/>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82" name="TextBox 81">
              <a:extLst>
                <a:ext uri="{FF2B5EF4-FFF2-40B4-BE49-F238E27FC236}">
                  <a16:creationId xmlns:a16="http://schemas.microsoft.com/office/drawing/2014/main" id="{01C008B5-DD55-1040-9A59-7AF8FA53E4B0}"/>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83" name="TextBox 82">
              <a:extLst>
                <a:ext uri="{FF2B5EF4-FFF2-40B4-BE49-F238E27FC236}">
                  <a16:creationId xmlns:a16="http://schemas.microsoft.com/office/drawing/2014/main" id="{DAE83A74-5805-9347-94D9-6CCEBD891796}"/>
                </a:ext>
              </a:extLst>
            </p:cNvPr>
            <p:cNvSpPr txBox="1"/>
            <p:nvPr/>
          </p:nvSpPr>
          <p:spPr>
            <a:xfrm>
              <a:off x="485852" y="3565963"/>
              <a:ext cx="1951558" cy="1569660"/>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Close support to Candidate </a:t>
              </a:r>
              <a:r>
                <a:rPr lang="en-US" sz="1200">
                  <a:solidFill>
                    <a:schemeClr val="tx1">
                      <a:lumMod val="75000"/>
                      <a:lumOff val="25000"/>
                    </a:schemeClr>
                  </a:solidFill>
                  <a:latin typeface="Segoe UI" panose="020B0502040204020203" pitchFamily="34" charset="0"/>
                  <a:cs typeface="Segoe UI" panose="020B0502040204020203" pitchFamily="34" charset="0"/>
                </a:rPr>
                <a:t>/ Members</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Probationary status for serious / continuous subpar performance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Continuous mentoring / guidance to Members pursuing excellence</a:t>
              </a:r>
            </a:p>
          </p:txBody>
        </p:sp>
        <p:sp>
          <p:nvSpPr>
            <p:cNvPr id="84" name="TextBox 83">
              <a:extLst>
                <a:ext uri="{FF2B5EF4-FFF2-40B4-BE49-F238E27FC236}">
                  <a16:creationId xmlns:a16="http://schemas.microsoft.com/office/drawing/2014/main" id="{2D80750B-9E34-6D47-B7CB-81AC7D96FAA8}"/>
                </a:ext>
              </a:extLst>
            </p:cNvPr>
            <p:cNvSpPr txBox="1"/>
            <p:nvPr/>
          </p:nvSpPr>
          <p:spPr>
            <a:xfrm>
              <a:off x="401446" y="2696737"/>
              <a:ext cx="1877839" cy="584775"/>
            </a:xfrm>
            <a:prstGeom prst="rect">
              <a:avLst/>
            </a:prstGeom>
            <a:noFill/>
          </p:spPr>
          <p:txBody>
            <a:bodyPr wrap="square" lIns="0" rIns="0" rtlCol="0">
              <a:spAutoFit/>
            </a:body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Intensive Monitoring Status</a:t>
              </a:r>
              <a:endParaRPr lang="id-ID" sz="16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85" name="Group 84">
            <a:extLst>
              <a:ext uri="{FF2B5EF4-FFF2-40B4-BE49-F238E27FC236}">
                <a16:creationId xmlns:a16="http://schemas.microsoft.com/office/drawing/2014/main" id="{69085327-E107-7445-A46B-759C3E326BE6}"/>
              </a:ext>
            </a:extLst>
          </p:cNvPr>
          <p:cNvGrpSpPr/>
          <p:nvPr/>
        </p:nvGrpSpPr>
        <p:grpSpPr>
          <a:xfrm>
            <a:off x="4986518" y="1876914"/>
            <a:ext cx="2243841" cy="3255286"/>
            <a:chOff x="218446" y="1924669"/>
            <a:chExt cx="2243841" cy="3255286"/>
          </a:xfrm>
        </p:grpSpPr>
        <p:sp>
          <p:nvSpPr>
            <p:cNvPr id="86" name="Rectangle: Rounded Corners 37">
              <a:extLst>
                <a:ext uri="{FF2B5EF4-FFF2-40B4-BE49-F238E27FC236}">
                  <a16:creationId xmlns:a16="http://schemas.microsoft.com/office/drawing/2014/main" id="{68B4C0CC-F847-9C4B-8A96-33D345E76C2D}"/>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87" name="TextBox 86">
              <a:extLst>
                <a:ext uri="{FF2B5EF4-FFF2-40B4-BE49-F238E27FC236}">
                  <a16:creationId xmlns:a16="http://schemas.microsoft.com/office/drawing/2014/main" id="{EEBBBB18-23A0-CE41-AF02-882B45A298D9}"/>
                </a:ext>
              </a:extLst>
            </p:cNvPr>
            <p:cNvSpPr txBox="1"/>
            <p:nvPr/>
          </p:nvSpPr>
          <p:spPr>
            <a:xfrm>
              <a:off x="541163" y="2101737"/>
              <a:ext cx="184695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88" name="TextBox 87">
              <a:extLst>
                <a:ext uri="{FF2B5EF4-FFF2-40B4-BE49-F238E27FC236}">
                  <a16:creationId xmlns:a16="http://schemas.microsoft.com/office/drawing/2014/main" id="{B795B199-8E32-2D41-8129-AC9202C79B1D}"/>
                </a:ext>
              </a:extLst>
            </p:cNvPr>
            <p:cNvSpPr txBox="1"/>
            <p:nvPr/>
          </p:nvSpPr>
          <p:spPr>
            <a:xfrm>
              <a:off x="467438" y="3539223"/>
              <a:ext cx="1902265" cy="1384995"/>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Open reporting hotline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Confidential 24/7 helpline</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Ensured anonymity</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Guaranteed non-retaliation</a:t>
              </a:r>
            </a:p>
            <a:p>
              <a:pPr marL="285750" indent="-285750">
                <a:buFont typeface="Arial" panose="020B0604020202020204" pitchFamily="34" charset="0"/>
                <a:buChar char="•"/>
              </a:pPr>
              <a:endParaRPr lang="id-ID" sz="1200" dirty="0">
                <a:solidFill>
                  <a:schemeClr val="bg1">
                    <a:lumMod val="50000"/>
                  </a:schemeClr>
                </a:solidFill>
                <a:latin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52F69C4D-F602-D84A-AD20-592594638E79}"/>
                </a:ext>
              </a:extLst>
            </p:cNvPr>
            <p:cNvSpPr txBox="1"/>
            <p:nvPr/>
          </p:nvSpPr>
          <p:spPr>
            <a:xfrm>
              <a:off x="400196" y="2672765"/>
              <a:ext cx="1902265" cy="584775"/>
            </a:xfrm>
            <a:prstGeom prst="rect">
              <a:avLst/>
            </a:prstGeom>
            <a:noFill/>
          </p:spPr>
          <p:txBody>
            <a:bodyPr wrap="square" lIns="0" rIns="0" rtlCol="0">
              <a:spAutoFit/>
            </a:body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Open Reporting System</a:t>
              </a:r>
              <a:endParaRPr lang="id-ID" sz="16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90" name="Group 89">
            <a:extLst>
              <a:ext uri="{FF2B5EF4-FFF2-40B4-BE49-F238E27FC236}">
                <a16:creationId xmlns:a16="http://schemas.microsoft.com/office/drawing/2014/main" id="{8B395BA7-2C8D-184B-A65A-A970A0FA803C}"/>
              </a:ext>
            </a:extLst>
          </p:cNvPr>
          <p:cNvGrpSpPr/>
          <p:nvPr/>
        </p:nvGrpSpPr>
        <p:grpSpPr>
          <a:xfrm>
            <a:off x="2613117" y="1856864"/>
            <a:ext cx="2243841" cy="3369024"/>
            <a:chOff x="218446" y="1924669"/>
            <a:chExt cx="2243841" cy="3369024"/>
          </a:xfrm>
        </p:grpSpPr>
        <p:sp>
          <p:nvSpPr>
            <p:cNvPr id="91" name="Rectangle: Rounded Corners 37">
              <a:extLst>
                <a:ext uri="{FF2B5EF4-FFF2-40B4-BE49-F238E27FC236}">
                  <a16:creationId xmlns:a16="http://schemas.microsoft.com/office/drawing/2014/main" id="{C45680D4-35A3-8946-AC96-1933A38FF136}"/>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2" name="TextBox 91">
              <a:extLst>
                <a:ext uri="{FF2B5EF4-FFF2-40B4-BE49-F238E27FC236}">
                  <a16:creationId xmlns:a16="http://schemas.microsoft.com/office/drawing/2014/main" id="{98AE978A-C762-B04B-BCE7-321A8BA42357}"/>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93" name="TextBox 92">
              <a:extLst>
                <a:ext uri="{FF2B5EF4-FFF2-40B4-BE49-F238E27FC236}">
                  <a16:creationId xmlns:a16="http://schemas.microsoft.com/office/drawing/2014/main" id="{709DF991-721A-CB4E-B319-CEDA9AF2F732}"/>
                </a:ext>
              </a:extLst>
            </p:cNvPr>
            <p:cNvSpPr txBox="1"/>
            <p:nvPr/>
          </p:nvSpPr>
          <p:spPr>
            <a:xfrm>
              <a:off x="463122" y="3539367"/>
              <a:ext cx="1902265" cy="1754326"/>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Benchmarking on selected fundamental KPIs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Coordinated Members’ improvement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Performance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Infuencing</a:t>
              </a:r>
              <a:r>
                <a:rPr lang="en-US" sz="1200" dirty="0">
                  <a:solidFill>
                    <a:schemeClr val="tx1">
                      <a:lumMod val="75000"/>
                      <a:lumOff val="25000"/>
                    </a:schemeClr>
                  </a:solidFill>
                  <a:latin typeface="Segoe UI" panose="020B0502040204020203" pitchFamily="34" charset="0"/>
                  <a:cs typeface="Segoe UI" panose="020B0502040204020203" pitchFamily="34" charset="0"/>
                </a:rPr>
                <a:t> Factors (PIF)  monitoring too</a:t>
              </a:r>
              <a:r>
                <a:rPr lang="en-US" sz="1200" dirty="0">
                  <a:solidFill>
                    <a:schemeClr val="bg1">
                      <a:lumMod val="50000"/>
                    </a:schemeClr>
                  </a:solidFill>
                  <a:latin typeface="Segoe UI" panose="020B0502040204020203" pitchFamily="34" charset="0"/>
                  <a:cs typeface="Segoe UI" panose="020B0502040204020203" pitchFamily="34" charset="0"/>
                </a:rPr>
                <a:t>l</a:t>
              </a:r>
            </a:p>
            <a:p>
              <a:pPr marL="285750" indent="-285750">
                <a:buFont typeface="Arial" panose="020B0604020202020204" pitchFamily="34" charset="0"/>
                <a:buChar char="•"/>
              </a:pPr>
              <a:endParaRPr lang="id-ID" sz="1200" dirty="0">
                <a:solidFill>
                  <a:schemeClr val="bg1">
                    <a:lumMod val="50000"/>
                  </a:schemeClr>
                </a:solidFill>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8909CCE4-6E7B-6644-8E9F-7331DD7FE06E}"/>
                </a:ext>
              </a:extLst>
            </p:cNvPr>
            <p:cNvSpPr txBox="1"/>
            <p:nvPr/>
          </p:nvSpPr>
          <p:spPr>
            <a:xfrm>
              <a:off x="429445" y="2733641"/>
              <a:ext cx="1902265" cy="584775"/>
            </a:xfrm>
            <a:prstGeom prst="rect">
              <a:avLst/>
            </a:prstGeom>
            <a:noFill/>
          </p:spPr>
          <p:txBody>
            <a:bodyPr wrap="square" lIns="0" rIns="0" rtlCol="0">
              <a:spAutoFit/>
            </a:bodyPr>
            <a:lstStyle/>
            <a:p>
              <a:pPr algn="ctr"/>
              <a:r>
                <a:rPr lang="en-US" sz="1600" b="1" dirty="0" err="1">
                  <a:solidFill>
                    <a:schemeClr val="tx1">
                      <a:lumMod val="75000"/>
                      <a:lumOff val="25000"/>
                    </a:schemeClr>
                  </a:solidFill>
                  <a:latin typeface="Segoe UI" panose="020B0502040204020203" pitchFamily="34" charset="0"/>
                  <a:cs typeface="Segoe UI" panose="020B0502040204020203" pitchFamily="34" charset="0"/>
                </a:rPr>
                <a:t>InterManager</a:t>
              </a:r>
              <a:r>
                <a:rPr lang="en-US" sz="1600" b="1" dirty="0">
                  <a:solidFill>
                    <a:schemeClr val="tx1">
                      <a:lumMod val="75000"/>
                      <a:lumOff val="25000"/>
                    </a:schemeClr>
                  </a:solidFill>
                  <a:latin typeface="Segoe UI" panose="020B0502040204020203" pitchFamily="34" charset="0"/>
                  <a:cs typeface="Segoe UI" panose="020B0502040204020203" pitchFamily="34" charset="0"/>
                </a:rPr>
                <a:t> Benchmarking</a:t>
              </a:r>
              <a:endParaRPr lang="id-ID" sz="1600" b="1"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95" name="Group 94">
            <a:extLst>
              <a:ext uri="{FF2B5EF4-FFF2-40B4-BE49-F238E27FC236}">
                <a16:creationId xmlns:a16="http://schemas.microsoft.com/office/drawing/2014/main" id="{8764D31A-E028-9D40-BF9F-92712A62CD1C}"/>
              </a:ext>
            </a:extLst>
          </p:cNvPr>
          <p:cNvGrpSpPr/>
          <p:nvPr/>
        </p:nvGrpSpPr>
        <p:grpSpPr>
          <a:xfrm>
            <a:off x="7359919" y="1856864"/>
            <a:ext cx="2243841" cy="3255286"/>
            <a:chOff x="218446" y="1924669"/>
            <a:chExt cx="2243841" cy="3255286"/>
          </a:xfrm>
        </p:grpSpPr>
        <p:sp>
          <p:nvSpPr>
            <p:cNvPr id="96" name="Rectangle: Rounded Corners 37">
              <a:extLst>
                <a:ext uri="{FF2B5EF4-FFF2-40B4-BE49-F238E27FC236}">
                  <a16:creationId xmlns:a16="http://schemas.microsoft.com/office/drawing/2014/main" id="{77358A69-0BAB-AF41-B519-B1102047BDA8}"/>
                </a:ext>
              </a:extLst>
            </p:cNvPr>
            <p:cNvSpPr/>
            <p:nvPr/>
          </p:nvSpPr>
          <p:spPr>
            <a:xfrm>
              <a:off x="218446" y="1924669"/>
              <a:ext cx="2243841" cy="3255286"/>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4D273E09-8159-C84B-9773-BABF7DAC09FF}"/>
                </a:ext>
              </a:extLst>
            </p:cNvPr>
            <p:cNvSpPr txBox="1"/>
            <p:nvPr/>
          </p:nvSpPr>
          <p:spPr>
            <a:xfrm>
              <a:off x="485853" y="2101737"/>
              <a:ext cx="1902265" cy="769441"/>
            </a:xfrm>
            <a:prstGeom prst="rect">
              <a:avLst/>
            </a:prstGeom>
            <a:noFill/>
          </p:spPr>
          <p:txBody>
            <a:bodyPr wrap="square" lIns="0" rIns="0" rtlCol="0">
              <a:spAutoFit/>
            </a:bodyPr>
            <a:lstStyle/>
            <a:p>
              <a:endParaRPr lang="en-US" sz="4400" b="1" dirty="0">
                <a:solidFill>
                  <a:srgbClr val="001540"/>
                </a:solidFill>
                <a:latin typeface="Segoe UI" panose="020B0502040204020203" pitchFamily="34" charset="0"/>
                <a:cs typeface="Segoe UI" panose="020B0502040204020203" pitchFamily="34" charset="0"/>
              </a:endParaRPr>
            </a:p>
          </p:txBody>
        </p:sp>
        <p:sp>
          <p:nvSpPr>
            <p:cNvPr id="98" name="TextBox 97">
              <a:extLst>
                <a:ext uri="{FF2B5EF4-FFF2-40B4-BE49-F238E27FC236}">
                  <a16:creationId xmlns:a16="http://schemas.microsoft.com/office/drawing/2014/main" id="{698BAE71-5C62-5244-B815-79AC32F752EE}"/>
                </a:ext>
              </a:extLst>
            </p:cNvPr>
            <p:cNvSpPr txBox="1"/>
            <p:nvPr/>
          </p:nvSpPr>
          <p:spPr>
            <a:xfrm>
              <a:off x="460133" y="3556291"/>
              <a:ext cx="1902265" cy="1384995"/>
            </a:xfrm>
            <a:prstGeom prst="rect">
              <a:avLst/>
            </a:prstGeom>
            <a:noFill/>
          </p:spPr>
          <p:txBody>
            <a:bodyPr wrap="square" lIns="0" rIns="0" rtlCol="0">
              <a:spAutoFit/>
            </a:bodyPr>
            <a:lstStyle/>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Annual forums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Regular webinars</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Communication among Members of best practices / lessons learnt</a:t>
              </a:r>
            </a:p>
            <a:p>
              <a:pPr marL="285750" indent="-285750">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Periodic Campaigns</a:t>
              </a:r>
            </a:p>
          </p:txBody>
        </p:sp>
        <p:sp>
          <p:nvSpPr>
            <p:cNvPr id="99" name="TextBox 98">
              <a:extLst>
                <a:ext uri="{FF2B5EF4-FFF2-40B4-BE49-F238E27FC236}">
                  <a16:creationId xmlns:a16="http://schemas.microsoft.com/office/drawing/2014/main" id="{223071A1-4186-F246-9275-64BFE807E13B}"/>
                </a:ext>
              </a:extLst>
            </p:cNvPr>
            <p:cNvSpPr txBox="1"/>
            <p:nvPr/>
          </p:nvSpPr>
          <p:spPr>
            <a:xfrm>
              <a:off x="361760" y="2693757"/>
              <a:ext cx="1949908" cy="584775"/>
            </a:xfrm>
            <a:prstGeom prst="rect">
              <a:avLst/>
            </a:prstGeom>
            <a:noFill/>
          </p:spPr>
          <p:txBody>
            <a:bodyPr wrap="square" lIns="0" rIns="0" rtlCol="0">
              <a:spAutoFit/>
            </a:bodyPr>
            <a:lstStyle/>
            <a:p>
              <a:pPr algn="ctr"/>
              <a:r>
                <a:rPr lang="en-US" sz="1600" b="1" dirty="0">
                  <a:solidFill>
                    <a:schemeClr val="tx1">
                      <a:lumMod val="75000"/>
                      <a:lumOff val="25000"/>
                    </a:schemeClr>
                  </a:solidFill>
                  <a:latin typeface="Segoe UI" panose="020B0502040204020203" pitchFamily="34" charset="0"/>
                  <a:cs typeface="Segoe UI" panose="020B0502040204020203" pitchFamily="34" charset="0"/>
                </a:rPr>
                <a:t>Continuous Learning</a:t>
              </a:r>
              <a:endParaRPr lang="id-ID" sz="1600" b="1" dirty="0">
                <a:solidFill>
                  <a:schemeClr val="tx1">
                    <a:lumMod val="75000"/>
                    <a:lumOff val="25000"/>
                  </a:schemeClr>
                </a:solidFill>
                <a:latin typeface="Segoe UI" panose="020B0502040204020203" pitchFamily="34" charset="0"/>
                <a:cs typeface="Segoe UI" panose="020B0502040204020203" pitchFamily="34" charset="0"/>
              </a:endParaRPr>
            </a:p>
          </p:txBody>
        </p:sp>
      </p:grpSp>
      <p:cxnSp>
        <p:nvCxnSpPr>
          <p:cNvPr id="100" name="Straight Connector 99">
            <a:extLst>
              <a:ext uri="{FF2B5EF4-FFF2-40B4-BE49-F238E27FC236}">
                <a16:creationId xmlns:a16="http://schemas.microsoft.com/office/drawing/2014/main" id="{6C0E12B2-5F8B-4A4F-8F46-9FF693F0A113}"/>
              </a:ext>
            </a:extLst>
          </p:cNvPr>
          <p:cNvCxnSpPr>
            <a:cxnSpLocks/>
          </p:cNvCxnSpPr>
          <p:nvPr/>
        </p:nvCxnSpPr>
        <p:spPr>
          <a:xfrm>
            <a:off x="2710351" y="3334383"/>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8BD2C62-6346-E048-BEF0-30C230627905}"/>
              </a:ext>
            </a:extLst>
          </p:cNvPr>
          <p:cNvCxnSpPr>
            <a:cxnSpLocks/>
          </p:cNvCxnSpPr>
          <p:nvPr/>
        </p:nvCxnSpPr>
        <p:spPr>
          <a:xfrm>
            <a:off x="330022" y="3326176"/>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EE5EC2E-6900-024D-8B32-F0E9F8B6FC20}"/>
              </a:ext>
            </a:extLst>
          </p:cNvPr>
          <p:cNvCxnSpPr>
            <a:cxnSpLocks/>
          </p:cNvCxnSpPr>
          <p:nvPr/>
        </p:nvCxnSpPr>
        <p:spPr>
          <a:xfrm>
            <a:off x="5050196" y="3326612"/>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DC243C-AB6C-524C-B852-6A90D6CEF38A}"/>
              </a:ext>
            </a:extLst>
          </p:cNvPr>
          <p:cNvCxnSpPr>
            <a:cxnSpLocks/>
          </p:cNvCxnSpPr>
          <p:nvPr/>
        </p:nvCxnSpPr>
        <p:spPr>
          <a:xfrm>
            <a:off x="7466361" y="3319984"/>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E208E0-6132-9A46-850D-FBE2C6BE2ACD}"/>
              </a:ext>
            </a:extLst>
          </p:cNvPr>
          <p:cNvCxnSpPr>
            <a:cxnSpLocks/>
          </p:cNvCxnSpPr>
          <p:nvPr/>
        </p:nvCxnSpPr>
        <p:spPr>
          <a:xfrm>
            <a:off x="9796998" y="3302003"/>
            <a:ext cx="2063230" cy="1"/>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382016A0-6548-4452-9CE3-F1AAF3C101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1098935" y="2235611"/>
            <a:ext cx="386673" cy="338615"/>
          </a:xfrm>
          <a:prstGeom prst="rect">
            <a:avLst/>
          </a:prstGeom>
        </p:spPr>
      </p:pic>
      <p:pic>
        <p:nvPicPr>
          <p:cNvPr id="41" name="Picture 40">
            <a:extLst>
              <a:ext uri="{FF2B5EF4-FFF2-40B4-BE49-F238E27FC236}">
                <a16:creationId xmlns:a16="http://schemas.microsoft.com/office/drawing/2014/main" id="{D2363886-1D4F-4F80-9AEF-5C55E167D5A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3553024" y="2292496"/>
            <a:ext cx="361310" cy="274320"/>
          </a:xfrm>
          <a:prstGeom prst="roundRect">
            <a:avLst>
              <a:gd name="adj" fmla="val 8594"/>
            </a:avLst>
          </a:prstGeom>
          <a:solidFill>
            <a:srgbClr val="FFFFFF">
              <a:shade val="85000"/>
            </a:srgbClr>
          </a:solidFill>
          <a:ln>
            <a:noFill/>
          </a:ln>
          <a:effectLst/>
        </p:spPr>
      </p:pic>
      <p:pic>
        <p:nvPicPr>
          <p:cNvPr id="48" name="Picture 47">
            <a:extLst>
              <a:ext uri="{FF2B5EF4-FFF2-40B4-BE49-F238E27FC236}">
                <a16:creationId xmlns:a16="http://schemas.microsoft.com/office/drawing/2014/main" id="{404E974C-8D95-4862-B95B-4DF9F35630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45"/>
          <a:stretch/>
        </p:blipFill>
        <p:spPr>
          <a:xfrm>
            <a:off x="6084860" y="2229471"/>
            <a:ext cx="386673" cy="338615"/>
          </a:xfrm>
          <a:prstGeom prst="rect">
            <a:avLst/>
          </a:prstGeom>
        </p:spPr>
      </p:pic>
      <p:pic>
        <p:nvPicPr>
          <p:cNvPr id="55" name="Picture 54">
            <a:extLst>
              <a:ext uri="{FF2B5EF4-FFF2-40B4-BE49-F238E27FC236}">
                <a16:creationId xmlns:a16="http://schemas.microsoft.com/office/drawing/2014/main" id="{12EF9F1D-05F2-42AD-9EEF-AA1D42E3C31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8288746" y="2300186"/>
            <a:ext cx="361310" cy="274320"/>
          </a:xfrm>
          <a:prstGeom prst="roundRect">
            <a:avLst>
              <a:gd name="adj" fmla="val 8594"/>
            </a:avLst>
          </a:prstGeom>
          <a:solidFill>
            <a:srgbClr val="FFFFFF">
              <a:shade val="85000"/>
            </a:srgbClr>
          </a:solidFill>
          <a:ln>
            <a:noFill/>
          </a:ln>
          <a:effectLst/>
        </p:spPr>
      </p:pic>
      <p:pic>
        <p:nvPicPr>
          <p:cNvPr id="56" name="Picture 55">
            <a:extLst>
              <a:ext uri="{FF2B5EF4-FFF2-40B4-BE49-F238E27FC236}">
                <a16:creationId xmlns:a16="http://schemas.microsoft.com/office/drawing/2014/main" id="{31E8C793-2FEE-48B5-A445-4A2F509BA17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10638704" y="2282852"/>
            <a:ext cx="361310" cy="274320"/>
          </a:xfrm>
          <a:prstGeom prst="roundRect">
            <a:avLst>
              <a:gd name="adj" fmla="val 8594"/>
            </a:avLst>
          </a:prstGeom>
          <a:solidFill>
            <a:srgbClr val="FFFFFF">
              <a:shade val="85000"/>
            </a:srgbClr>
          </a:solidFill>
          <a:ln>
            <a:noFill/>
          </a:ln>
          <a:effectLst/>
        </p:spPr>
      </p:pic>
      <p:grpSp>
        <p:nvGrpSpPr>
          <p:cNvPr id="47" name="Group 46">
            <a:extLst>
              <a:ext uri="{FF2B5EF4-FFF2-40B4-BE49-F238E27FC236}">
                <a16:creationId xmlns:a16="http://schemas.microsoft.com/office/drawing/2014/main" id="{3E96A337-9B91-47B0-9FDA-9FD98A8F7FDE}"/>
              </a:ext>
            </a:extLst>
          </p:cNvPr>
          <p:cNvGrpSpPr/>
          <p:nvPr/>
        </p:nvGrpSpPr>
        <p:grpSpPr>
          <a:xfrm>
            <a:off x="4021471" y="6262887"/>
            <a:ext cx="7846308" cy="336197"/>
            <a:chOff x="4614981" y="6397275"/>
            <a:chExt cx="7846308" cy="336197"/>
          </a:xfrm>
        </p:grpSpPr>
        <p:pic>
          <p:nvPicPr>
            <p:cNvPr id="51" name="Picture 50">
              <a:extLst>
                <a:ext uri="{FF2B5EF4-FFF2-40B4-BE49-F238E27FC236}">
                  <a16:creationId xmlns:a16="http://schemas.microsoft.com/office/drawing/2014/main" id="{31C54B3A-B8F7-44DA-8960-B474B9EF8B8A}"/>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628549" y="6397275"/>
              <a:ext cx="331215" cy="336197"/>
            </a:xfrm>
            <a:prstGeom prst="roundRect">
              <a:avLst>
                <a:gd name="adj" fmla="val 8594"/>
              </a:avLst>
            </a:prstGeom>
            <a:solidFill>
              <a:srgbClr val="FFFFFF">
                <a:shade val="85000"/>
              </a:srgbClr>
            </a:solidFill>
            <a:ln>
              <a:noFill/>
            </a:ln>
            <a:effectLst/>
          </p:spPr>
        </p:pic>
        <p:pic>
          <p:nvPicPr>
            <p:cNvPr id="52" name="Picture 51">
              <a:extLst>
                <a:ext uri="{FF2B5EF4-FFF2-40B4-BE49-F238E27FC236}">
                  <a16:creationId xmlns:a16="http://schemas.microsoft.com/office/drawing/2014/main" id="{D3AAA30E-280D-4371-BD9D-4E551687FFBB}"/>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a:stretch/>
          </p:blipFill>
          <p:spPr>
            <a:xfrm>
              <a:off x="4614981" y="6420888"/>
              <a:ext cx="361236" cy="312584"/>
            </a:xfrm>
            <a:prstGeom prst="roundRect">
              <a:avLst>
                <a:gd name="adj" fmla="val 8594"/>
              </a:avLst>
            </a:prstGeom>
            <a:solidFill>
              <a:srgbClr val="FFFFFF">
                <a:shade val="85000"/>
              </a:srgbClr>
            </a:solidFill>
            <a:ln>
              <a:noFill/>
            </a:ln>
            <a:effectLst/>
          </p:spPr>
        </p:pic>
        <p:sp>
          <p:nvSpPr>
            <p:cNvPr id="54" name="TextBox 53">
              <a:extLst>
                <a:ext uri="{FF2B5EF4-FFF2-40B4-BE49-F238E27FC236}">
                  <a16:creationId xmlns:a16="http://schemas.microsoft.com/office/drawing/2014/main" id="{0CCFB911-C0EA-4613-B220-31E8BB3335D6}"/>
                </a:ext>
              </a:extLst>
            </p:cNvPr>
            <p:cNvSpPr txBox="1"/>
            <p:nvPr/>
          </p:nvSpPr>
          <p:spPr>
            <a:xfrm>
              <a:off x="5043782" y="6435606"/>
              <a:ext cx="5453610" cy="230832"/>
            </a:xfrm>
            <a:prstGeom prst="rect">
              <a:avLst/>
            </a:prstGeom>
            <a:noFill/>
          </p:spPr>
          <p:txBody>
            <a:bodyPr wrap="square" lIns="0" rIns="0" rtlCol="0">
              <a:spAutoFit/>
            </a:bodyPr>
            <a:lstStyle/>
            <a:p>
              <a:r>
                <a:rPr lang="en-US" sz="900" b="1" dirty="0" err="1">
                  <a:solidFill>
                    <a:srgbClr val="113454"/>
                  </a:solidFill>
                  <a:latin typeface="Segoe UI" panose="020B0502040204020203" pitchFamily="34" charset="0"/>
                  <a:cs typeface="Segoe UI" panose="020B0502040204020203" pitchFamily="34" charset="0"/>
                </a:rPr>
                <a:t>InterManager</a:t>
              </a:r>
              <a:endParaRPr lang="en-US" sz="900" b="1" dirty="0">
                <a:solidFill>
                  <a:srgbClr val="113454"/>
                </a:solidFill>
                <a:latin typeface="Segoe UI" panose="020B0502040204020203" pitchFamily="34" charset="0"/>
                <a:cs typeface="Segoe UI" panose="020B0502040204020203" pitchFamily="34" charset="0"/>
              </a:endParaRPr>
            </a:p>
          </p:txBody>
        </p:sp>
        <p:sp>
          <p:nvSpPr>
            <p:cNvPr id="59" name="TextBox 58">
              <a:extLst>
                <a:ext uri="{FF2B5EF4-FFF2-40B4-BE49-F238E27FC236}">
                  <a16:creationId xmlns:a16="http://schemas.microsoft.com/office/drawing/2014/main" id="{54A2D5BA-7A09-4788-AB52-1F2691633F3F}"/>
                </a:ext>
              </a:extLst>
            </p:cNvPr>
            <p:cNvSpPr txBox="1"/>
            <p:nvPr/>
          </p:nvSpPr>
          <p:spPr>
            <a:xfrm>
              <a:off x="7007679" y="6449957"/>
              <a:ext cx="5453610" cy="230832"/>
            </a:xfrm>
            <a:prstGeom prst="rect">
              <a:avLst/>
            </a:prstGeom>
            <a:noFill/>
          </p:spPr>
          <p:txBody>
            <a:bodyPr wrap="square" lIns="0" rIns="0" rtlCol="0">
              <a:spAutoFit/>
            </a:bodyPr>
            <a:lstStyle/>
            <a:p>
              <a:r>
                <a:rPr lang="en-US" sz="900" b="1" dirty="0">
                  <a:solidFill>
                    <a:srgbClr val="113454"/>
                  </a:solidFill>
                  <a:latin typeface="Segoe UI" panose="020B0502040204020203" pitchFamily="34" charset="0"/>
                  <a:cs typeface="Segoe UI" panose="020B0502040204020203" pitchFamily="34" charset="0"/>
                </a:rPr>
                <a:t>Alpha Marine Consulting P.C.</a:t>
              </a:r>
            </a:p>
          </p:txBody>
        </p:sp>
      </p:grpSp>
      <p:pic>
        <p:nvPicPr>
          <p:cNvPr id="63" name="Picture 62">
            <a:extLst>
              <a:ext uri="{FF2B5EF4-FFF2-40B4-BE49-F238E27FC236}">
                <a16:creationId xmlns:a16="http://schemas.microsoft.com/office/drawing/2014/main" id="{E60F5DC2-FB79-4202-B736-57D878F9238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p:blipFill>
        <p:spPr>
          <a:xfrm>
            <a:off x="5734690" y="2298851"/>
            <a:ext cx="361310" cy="274320"/>
          </a:xfrm>
          <a:prstGeom prst="roundRect">
            <a:avLst>
              <a:gd name="adj" fmla="val 8594"/>
            </a:avLst>
          </a:prstGeom>
          <a:solidFill>
            <a:srgbClr val="FFFFFF">
              <a:shade val="85000"/>
            </a:srgbClr>
          </a:solidFill>
          <a:ln>
            <a:noFill/>
          </a:ln>
          <a:effectLst/>
        </p:spPr>
      </p:pic>
      <p:sp>
        <p:nvSpPr>
          <p:cNvPr id="3" name="TextBox 2">
            <a:extLst>
              <a:ext uri="{FF2B5EF4-FFF2-40B4-BE49-F238E27FC236}">
                <a16:creationId xmlns:a16="http://schemas.microsoft.com/office/drawing/2014/main" id="{74FB46AD-9811-CF2D-AB21-DA73EE488EED}"/>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69</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91135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AD59C9-EC4F-463C-AD8B-71836D60AA41}"/>
              </a:ext>
            </a:extLst>
          </p:cNvPr>
          <p:cNvSpPr txBox="1"/>
          <p:nvPr/>
        </p:nvSpPr>
        <p:spPr>
          <a:xfrm>
            <a:off x="1396207" y="748575"/>
            <a:ext cx="5179064" cy="1107996"/>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rPr>
              <a:t>CARE AND RESPECT FOR PEOPLE</a:t>
            </a:r>
          </a:p>
        </p:txBody>
      </p:sp>
      <p:sp>
        <p:nvSpPr>
          <p:cNvPr id="9" name="TextBox 8">
            <a:extLst>
              <a:ext uri="{FF2B5EF4-FFF2-40B4-BE49-F238E27FC236}">
                <a16:creationId xmlns:a16="http://schemas.microsoft.com/office/drawing/2014/main" id="{B7DFBAE0-D7E0-437A-B8D8-039A69FE105E}"/>
              </a:ext>
            </a:extLst>
          </p:cNvPr>
          <p:cNvSpPr txBox="1"/>
          <p:nvPr/>
        </p:nvSpPr>
        <p:spPr>
          <a:xfrm>
            <a:off x="1396207" y="2705430"/>
            <a:ext cx="5179064" cy="2369880"/>
          </a:xfrm>
          <a:prstGeom prst="rect">
            <a:avLst/>
          </a:prstGeom>
          <a:noFill/>
        </p:spPr>
        <p:txBody>
          <a:bodyPr wrap="square" lIns="0" tIns="0" rIns="0" bIns="0" rtlCol="0">
            <a:spAutoFit/>
          </a:bodyPr>
          <a:lstStyle/>
          <a:p>
            <a:pPr marL="400050" lvl="2"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Diversity, Inclusion and Equal Opportunities</a:t>
            </a:r>
          </a:p>
          <a:p>
            <a:pPr marL="400050" lvl="2"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2"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Bullying and Harassment</a:t>
            </a:r>
          </a:p>
          <a:p>
            <a:pPr marL="400050" lvl="2"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2"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Stakeholders’ Health and Wellbeing</a:t>
            </a:r>
          </a:p>
          <a:p>
            <a:pPr marL="400050" lvl="2"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2"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Social Responsibility</a:t>
            </a:r>
          </a:p>
          <a:p>
            <a:pPr marL="400050" lvl="2" indent="-400050">
              <a:buFont typeface="+mj-lt"/>
              <a:buAutoNum type="romanUcPeriod"/>
            </a:pPr>
            <a:endParaRPr lang="en-GB" sz="1400" b="1" dirty="0">
              <a:solidFill>
                <a:srgbClr val="113454"/>
              </a:solidFill>
              <a:latin typeface="Segoe UI" panose="020B0502040204020203" pitchFamily="34" charset="0"/>
              <a:cs typeface="Segoe UI" panose="020B0502040204020203" pitchFamily="34" charset="0"/>
            </a:endParaRPr>
          </a:p>
          <a:p>
            <a:pPr marL="400050" lvl="2" indent="-400050">
              <a:buFont typeface="+mj-lt"/>
              <a:buAutoNum type="romanUcPeriod"/>
            </a:pPr>
            <a:r>
              <a:rPr lang="en-GB" sz="1400" b="1" dirty="0">
                <a:solidFill>
                  <a:srgbClr val="113454"/>
                </a:solidFill>
                <a:latin typeface="Segoe UI" panose="020B0502040204020203" pitchFamily="34" charset="0"/>
                <a:cs typeface="Segoe UI" panose="020B0502040204020203" pitchFamily="34" charset="0"/>
              </a:rPr>
              <a:t>Partnership    </a:t>
            </a:r>
          </a:p>
          <a:p>
            <a:endParaRPr lang="en-US" sz="1400" b="1" dirty="0">
              <a:solidFill>
                <a:srgbClr val="113454"/>
              </a:solidFill>
              <a:latin typeface="Segoe UI" panose="020B0502040204020203" pitchFamily="34" charset="0"/>
              <a:cs typeface="Segoe UI" panose="020B0502040204020203" pitchFamily="34" charset="0"/>
            </a:endParaRPr>
          </a:p>
          <a:p>
            <a:endParaRPr lang="en-US" sz="1400" b="1" dirty="0">
              <a:solidFill>
                <a:srgbClr val="113454"/>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57A5EA82-160A-3540-847B-E03A920EBE9A}"/>
              </a:ext>
            </a:extLst>
          </p:cNvPr>
          <p:cNvSpPr/>
          <p:nvPr/>
        </p:nvSpPr>
        <p:spPr>
          <a:xfrm>
            <a:off x="1396207" y="2098487"/>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F1E48F43-D921-8149-AC9B-A507E61F06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05384" y="0"/>
            <a:ext cx="5486616" cy="6857999"/>
          </a:xfrm>
          <a:prstGeom prst="rect">
            <a:avLst/>
          </a:prstGeom>
        </p:spPr>
      </p:pic>
      <p:sp>
        <p:nvSpPr>
          <p:cNvPr id="2" name="TextBox 1">
            <a:extLst>
              <a:ext uri="{FF2B5EF4-FFF2-40B4-BE49-F238E27FC236}">
                <a16:creationId xmlns:a16="http://schemas.microsoft.com/office/drawing/2014/main" id="{FC0BC70F-B9AB-4E6C-1BA5-CDF7A4196893}"/>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07</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28995499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2DFB2D-E62B-5F4C-85A2-7FA33A8264D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1925040" y="683568"/>
            <a:ext cx="4040185" cy="6174432"/>
          </a:xfrm>
          <a:prstGeom prst="rect">
            <a:avLst/>
          </a:prstGeom>
        </p:spPr>
      </p:pic>
      <p:sp>
        <p:nvSpPr>
          <p:cNvPr id="4" name="TextBox 3">
            <a:extLst>
              <a:ext uri="{FF2B5EF4-FFF2-40B4-BE49-F238E27FC236}">
                <a16:creationId xmlns:a16="http://schemas.microsoft.com/office/drawing/2014/main" id="{13C93A7E-0EA4-4533-A6A9-FB73742DC540}"/>
              </a:ext>
            </a:extLst>
          </p:cNvPr>
          <p:cNvSpPr txBox="1"/>
          <p:nvPr/>
        </p:nvSpPr>
        <p:spPr>
          <a:xfrm>
            <a:off x="330202" y="5517118"/>
            <a:ext cx="723899" cy="738664"/>
          </a:xfrm>
          <a:prstGeom prst="rect">
            <a:avLst/>
          </a:prstGeom>
          <a:noFill/>
        </p:spPr>
        <p:txBody>
          <a:bodyPr wrap="square" lIns="0" tIns="0" rIns="0" bIns="0" rtlCol="0">
            <a:spAutoFit/>
          </a:bodyPr>
          <a:lstStyle/>
          <a:p>
            <a:pPr algn="ctr"/>
            <a:r>
              <a:rPr lang="en-US"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rPr>
              <a:t>70</a:t>
            </a:r>
            <a:endParaRPr lang="en-ID" sz="4800" dirty="0">
              <a:solidFill>
                <a:srgbClr val="113454"/>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9" name="TextBox 8">
            <a:extLst>
              <a:ext uri="{FF2B5EF4-FFF2-40B4-BE49-F238E27FC236}">
                <a16:creationId xmlns:a16="http://schemas.microsoft.com/office/drawing/2014/main" id="{B7DFBAE0-D7E0-437A-B8D8-039A69FE105E}"/>
              </a:ext>
            </a:extLst>
          </p:cNvPr>
          <p:cNvSpPr txBox="1"/>
          <p:nvPr/>
        </p:nvSpPr>
        <p:spPr>
          <a:xfrm>
            <a:off x="6296025" y="1766366"/>
            <a:ext cx="5153025" cy="3877985"/>
          </a:xfrm>
          <a:prstGeom prst="rect">
            <a:avLst/>
          </a:prstGeom>
          <a:noFill/>
        </p:spPr>
        <p:txBody>
          <a:bodyPr wrap="square" lIns="0" tIns="0" rIns="0" b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Ship </a:t>
            </a:r>
            <a:r>
              <a:rPr lang="en-GB" sz="1200">
                <a:solidFill>
                  <a:schemeClr val="tx1">
                    <a:lumMod val="75000"/>
                    <a:lumOff val="25000"/>
                  </a:schemeClr>
                </a:solidFill>
                <a:latin typeface="Segoe UI" panose="020B0502040204020203" pitchFamily="34" charset="0"/>
                <a:cs typeface="Segoe UI" panose="020B0502040204020203" pitchFamily="34" charset="0"/>
              </a:rPr>
              <a:t>Management Industry, </a:t>
            </a:r>
            <a:r>
              <a:rPr lang="en-GB" sz="1200" dirty="0">
                <a:solidFill>
                  <a:schemeClr val="tx1">
                    <a:lumMod val="75000"/>
                    <a:lumOff val="25000"/>
                  </a:schemeClr>
                </a:solidFill>
                <a:latin typeface="Segoe UI" panose="020B0502040204020203" pitchFamily="34" charset="0"/>
                <a:cs typeface="Segoe UI" panose="020B0502040204020203" pitchFamily="34" charset="0"/>
              </a:rPr>
              <a:t>such as </a:t>
            </a:r>
            <a:r>
              <a:rPr lang="en-GB" sz="1200" b="1" dirty="0">
                <a:solidFill>
                  <a:schemeClr val="tx1">
                    <a:lumMod val="75000"/>
                    <a:lumOff val="25000"/>
                  </a:schemeClr>
                </a:solidFill>
                <a:latin typeface="Segoe UI" panose="020B0502040204020203" pitchFamily="34" charset="0"/>
                <a:cs typeface="Segoe UI" panose="020B0502040204020203" pitchFamily="34" charset="0"/>
              </a:rPr>
              <a:t>Ship Management and Crew Managers and their </a:t>
            </a:r>
            <a:r>
              <a:rPr lang="en-GB" sz="1200" b="1">
                <a:solidFill>
                  <a:schemeClr val="tx1">
                    <a:lumMod val="75000"/>
                    <a:lumOff val="25000"/>
                  </a:schemeClr>
                </a:solidFill>
                <a:latin typeface="Segoe UI" panose="020B0502040204020203" pitchFamily="34" charset="0"/>
                <a:cs typeface="Segoe UI" panose="020B0502040204020203" pitchFamily="34" charset="0"/>
              </a:rPr>
              <a:t>associate partners, </a:t>
            </a:r>
            <a:r>
              <a:rPr lang="en-GB" sz="1200" b="1" dirty="0">
                <a:solidFill>
                  <a:schemeClr val="tx1">
                    <a:lumMod val="75000"/>
                    <a:lumOff val="25000"/>
                  </a:schemeClr>
                </a:solidFill>
                <a:latin typeface="Segoe UI" panose="020B0502040204020203" pitchFamily="34" charset="0"/>
                <a:cs typeface="Segoe UI" panose="020B0502040204020203" pitchFamily="34" charset="0"/>
              </a:rPr>
              <a:t>with integrity and ethos aim at bringing strong positive impact worldwide.</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InterManager’s General Principles of Conduct and Action </a:t>
            </a:r>
            <a:r>
              <a:rPr lang="en-GB" sz="1200" dirty="0">
                <a:solidFill>
                  <a:schemeClr val="tx1">
                    <a:lumMod val="75000"/>
                    <a:lumOff val="25000"/>
                  </a:schemeClr>
                </a:solidFill>
                <a:latin typeface="Segoe UI" panose="020B0502040204020203" pitchFamily="34" charset="0"/>
                <a:cs typeface="Segoe UI" panose="020B0502040204020203" pitchFamily="34" charset="0"/>
              </a:rPr>
              <a:t>sets the collective principles that all Members should follow and is regarded as </a:t>
            </a:r>
            <a:r>
              <a:rPr lang="en-GB" sz="1200" b="1" dirty="0">
                <a:solidFill>
                  <a:schemeClr val="tx1">
                    <a:lumMod val="75000"/>
                    <a:lumOff val="25000"/>
                  </a:schemeClr>
                </a:solidFill>
                <a:latin typeface="Segoe UI" panose="020B0502040204020203" pitchFamily="34" charset="0"/>
                <a:cs typeface="Segoe UI" panose="020B0502040204020203" pitchFamily="34" charset="0"/>
              </a:rPr>
              <a:t>vital to their success towards reaching the highest standards of ship operations</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The General Principles of Conduct and Action </a:t>
            </a:r>
            <a:r>
              <a:rPr lang="en-GB" sz="1200" b="1" dirty="0">
                <a:solidFill>
                  <a:schemeClr val="tx1">
                    <a:lumMod val="75000"/>
                    <a:lumOff val="25000"/>
                  </a:schemeClr>
                </a:solidFill>
                <a:latin typeface="Segoe UI" panose="020B0502040204020203" pitchFamily="34" charset="0"/>
                <a:cs typeface="Segoe UI" panose="020B0502040204020203" pitchFamily="34" charset="0"/>
              </a:rPr>
              <a:t>do not intend to replace Members’ consistency to their Culture and Values.</a:t>
            </a:r>
            <a:r>
              <a:rPr lang="en-GB" sz="1200" dirty="0">
                <a:solidFill>
                  <a:schemeClr val="tx1">
                    <a:lumMod val="75000"/>
                    <a:lumOff val="25000"/>
                  </a:schemeClr>
                </a:solidFill>
                <a:latin typeface="Segoe UI" panose="020B0502040204020203" pitchFamily="34" charset="0"/>
                <a:cs typeface="Segoe UI" panose="020B0502040204020203" pitchFamily="34" charset="0"/>
              </a:rPr>
              <a:t> It rather aim to facilitate a </a:t>
            </a:r>
            <a:r>
              <a:rPr lang="en-GB" sz="1200" b="1" dirty="0">
                <a:solidFill>
                  <a:schemeClr val="tx1">
                    <a:lumMod val="75000"/>
                    <a:lumOff val="25000"/>
                  </a:schemeClr>
                </a:solidFill>
                <a:latin typeface="Segoe UI" panose="020B0502040204020203" pitchFamily="34" charset="0"/>
                <a:cs typeface="Segoe UI" panose="020B0502040204020203" pitchFamily="34" charset="0"/>
              </a:rPr>
              <a:t>“mental and cultural” alignment </a:t>
            </a:r>
            <a:r>
              <a:rPr lang="en-GB" sz="1200" dirty="0">
                <a:solidFill>
                  <a:schemeClr val="tx1">
                    <a:lumMod val="75000"/>
                    <a:lumOff val="25000"/>
                  </a:schemeClr>
                </a:solidFill>
                <a:latin typeface="Segoe UI" panose="020B0502040204020203" pitchFamily="34" charset="0"/>
                <a:cs typeface="Segoe UI" panose="020B0502040204020203" pitchFamily="34" charset="0"/>
              </a:rPr>
              <a:t>among them through the </a:t>
            </a:r>
            <a:r>
              <a:rPr lang="en-GB" sz="1200" b="1" dirty="0">
                <a:solidFill>
                  <a:schemeClr val="tx1">
                    <a:lumMod val="75000"/>
                    <a:lumOff val="25000"/>
                  </a:schemeClr>
                </a:solidFill>
                <a:latin typeface="Segoe UI" panose="020B0502040204020203" pitchFamily="34" charset="0"/>
                <a:cs typeface="Segoe UI" panose="020B0502040204020203" pitchFamily="34" charset="0"/>
              </a:rPr>
              <a:t>sharing of common values and aspirations </a:t>
            </a:r>
            <a:r>
              <a:rPr lang="en-GB" sz="1200" dirty="0">
                <a:solidFill>
                  <a:schemeClr val="tx1">
                    <a:lumMod val="75000"/>
                    <a:lumOff val="25000"/>
                  </a:schemeClr>
                </a:solidFill>
                <a:latin typeface="Segoe UI" panose="020B0502040204020203" pitchFamily="34" charset="0"/>
                <a:cs typeface="Segoe UI" panose="020B0502040204020203" pitchFamily="34" charset="0"/>
              </a:rPr>
              <a:t>so that they stand out in reputation and integrity in Ship Management 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help them achieve progress towards the best / highest standard of Ship / Crew Management</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InterManager is able to instil</a:t>
            </a:r>
            <a:r>
              <a:rPr lang="en-GB" sz="1200" dirty="0">
                <a:solidFill>
                  <a:schemeClr val="tx1">
                    <a:lumMod val="75000"/>
                    <a:lumOff val="25000"/>
                  </a:schemeClr>
                </a:solidFill>
                <a:latin typeface="Segoe UI" panose="020B0502040204020203" pitchFamily="34" charset="0"/>
                <a:cs typeface="Segoe UI" panose="020B0502040204020203" pitchFamily="34" charset="0"/>
              </a:rPr>
              <a:t>, as the leading Association and by attracting the most successful Companies, </a:t>
            </a:r>
            <a:r>
              <a:rPr lang="en-GB" sz="1200" b="1" dirty="0">
                <a:solidFill>
                  <a:schemeClr val="tx1">
                    <a:lumMod val="75000"/>
                    <a:lumOff val="25000"/>
                  </a:schemeClr>
                </a:solidFill>
                <a:latin typeface="Segoe UI" panose="020B0502040204020203" pitchFamily="34" charset="0"/>
                <a:cs typeface="Segoe UI" panose="020B0502040204020203" pitchFamily="34" charset="0"/>
              </a:rPr>
              <a:t>high business standards, social responsibility and operational excellence across the Shipping Industry</a:t>
            </a:r>
            <a:r>
              <a:rPr lang="en-GB" sz="1200" dirty="0">
                <a:solidFill>
                  <a:schemeClr val="tx1">
                    <a:lumMod val="75000"/>
                    <a:lumOff val="25000"/>
                  </a:schemeClr>
                </a:solidFill>
                <a:latin typeface="Segoe UI" panose="020B0502040204020203" pitchFamily="34" charset="0"/>
                <a:cs typeface="Segoe UI" panose="020B0502040204020203" pitchFamily="34" charset="0"/>
              </a:rPr>
              <a:t>.</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B6423816-6CAA-403D-AA37-BE19545FB12D}"/>
              </a:ext>
            </a:extLst>
          </p:cNvPr>
          <p:cNvSpPr/>
          <p:nvPr/>
        </p:nvSpPr>
        <p:spPr>
          <a:xfrm>
            <a:off x="6296025" y="135875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10">
            <a:extLst>
              <a:ext uri="{FF2B5EF4-FFF2-40B4-BE49-F238E27FC236}">
                <a16:creationId xmlns:a16="http://schemas.microsoft.com/office/drawing/2014/main" id="{28621FD8-524F-264E-BD5C-9AD3CD65E60F}"/>
              </a:ext>
            </a:extLst>
          </p:cNvPr>
          <p:cNvSpPr/>
          <p:nvPr/>
        </p:nvSpPr>
        <p:spPr>
          <a:xfrm>
            <a:off x="1925039" y="683569"/>
            <a:ext cx="4040185" cy="6174431"/>
          </a:xfrm>
          <a:prstGeom prst="rect">
            <a:avLst/>
          </a:prstGeom>
          <a:solidFill>
            <a:schemeClr val="tx2">
              <a:alpha val="99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 name="TextBox 7">
            <a:extLst>
              <a:ext uri="{FF2B5EF4-FFF2-40B4-BE49-F238E27FC236}">
                <a16:creationId xmlns:a16="http://schemas.microsoft.com/office/drawing/2014/main" id="{03AD59C9-EC4F-463C-AD8B-71836D60AA41}"/>
              </a:ext>
            </a:extLst>
          </p:cNvPr>
          <p:cNvSpPr txBox="1"/>
          <p:nvPr/>
        </p:nvSpPr>
        <p:spPr>
          <a:xfrm>
            <a:off x="6296025" y="704924"/>
            <a:ext cx="3524250" cy="553998"/>
          </a:xfrm>
          <a:prstGeom prst="rect">
            <a:avLst/>
          </a:prstGeom>
          <a:noFill/>
        </p:spPr>
        <p:txBody>
          <a:bodyPr wrap="square" lIns="0" tIns="0" rIns="0" bIns="0" rtlCol="0">
            <a:spAutoFit/>
          </a:bodyPr>
          <a:lstStyle/>
          <a:p>
            <a:r>
              <a:rPr lang="en-US" sz="3600" dirty="0">
                <a:solidFill>
                  <a:schemeClr val="tx1">
                    <a:lumMod val="75000"/>
                    <a:lumOff val="25000"/>
                  </a:schemeClr>
                </a:solidFill>
                <a:latin typeface="Segoe UI Black" panose="020B0A02040204020203" pitchFamily="34" charset="0"/>
                <a:ea typeface="Segoe UI Black" panose="020B0A02040204020203" pitchFamily="34" charset="0"/>
              </a:rPr>
              <a:t>CONCLUSION</a:t>
            </a:r>
            <a:endParaRPr lang="en-ID" sz="3600" dirty="0">
              <a:solidFill>
                <a:schemeClr val="tx1">
                  <a:lumMod val="75000"/>
                  <a:lumOff val="25000"/>
                </a:schemeClr>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34954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A9CAC4-038A-944A-BBFC-D5166F888AAF}"/>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816870" y="2105381"/>
            <a:ext cx="1764000" cy="2620800"/>
          </a:xfrm>
          <a:prstGeom prst="rect">
            <a:avLst/>
          </a:prstGeom>
        </p:spPr>
      </p:pic>
      <p:sp>
        <p:nvSpPr>
          <p:cNvPr id="4" name="TextBox 3">
            <a:extLst>
              <a:ext uri="{FF2B5EF4-FFF2-40B4-BE49-F238E27FC236}">
                <a16:creationId xmlns:a16="http://schemas.microsoft.com/office/drawing/2014/main" id="{C673E4F1-79F9-41DE-BDEB-BD96FF158F8A}"/>
              </a:ext>
            </a:extLst>
          </p:cNvPr>
          <p:cNvSpPr txBox="1"/>
          <p:nvPr/>
        </p:nvSpPr>
        <p:spPr>
          <a:xfrm>
            <a:off x="1396206" y="2055822"/>
            <a:ext cx="3247231" cy="1384995"/>
          </a:xfrm>
          <a:prstGeom prst="rect">
            <a:avLst/>
          </a:prstGeom>
          <a:noFill/>
        </p:spPr>
        <p:txBody>
          <a:bodyPr wrap="square" lIns="0" tIns="0" rIns="0" bIns="0" rtlCol="0">
            <a:spAutoFit/>
          </a:bodyPr>
          <a:lstStyle/>
          <a:p>
            <a:r>
              <a:rPr lang="en-US" sz="3000" dirty="0">
                <a:solidFill>
                  <a:schemeClr val="tx1">
                    <a:lumMod val="75000"/>
                    <a:lumOff val="25000"/>
                  </a:schemeClr>
                </a:solidFill>
                <a:latin typeface="Segoe UI Black" panose="020B0A02040204020203" pitchFamily="34" charset="0"/>
                <a:ea typeface="Segoe UI Black" panose="020B0A02040204020203" pitchFamily="34" charset="0"/>
              </a:rPr>
              <a:t>DEDICATED TO SHIP AND CREW MANAGEMENT</a:t>
            </a:r>
          </a:p>
        </p:txBody>
      </p:sp>
      <p:sp>
        <p:nvSpPr>
          <p:cNvPr id="5" name="Rectangle 4">
            <a:extLst>
              <a:ext uri="{FF2B5EF4-FFF2-40B4-BE49-F238E27FC236}">
                <a16:creationId xmlns:a16="http://schemas.microsoft.com/office/drawing/2014/main" id="{764F03AF-152F-4D47-ABC2-8B05DA2080D8}"/>
              </a:ext>
            </a:extLst>
          </p:cNvPr>
          <p:cNvSpPr/>
          <p:nvPr/>
        </p:nvSpPr>
        <p:spPr>
          <a:xfrm>
            <a:off x="1396206" y="3548109"/>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113454"/>
              </a:solidFill>
            </a:endParaRPr>
          </a:p>
        </p:txBody>
      </p:sp>
      <p:pic>
        <p:nvPicPr>
          <p:cNvPr id="11" name="Picture 10">
            <a:extLst>
              <a:ext uri="{FF2B5EF4-FFF2-40B4-BE49-F238E27FC236}">
                <a16:creationId xmlns:a16="http://schemas.microsoft.com/office/drawing/2014/main" id="{F9FF4116-80E0-BD4A-A774-CF4CD404C175}"/>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1390463" y="1255846"/>
            <a:ext cx="1513155" cy="849533"/>
          </a:xfrm>
          <a:prstGeom prst="roundRect">
            <a:avLst>
              <a:gd name="adj" fmla="val 8594"/>
            </a:avLst>
          </a:prstGeom>
          <a:solidFill>
            <a:srgbClr val="FFFFFF">
              <a:shade val="85000"/>
            </a:srgbClr>
          </a:solidFill>
          <a:ln>
            <a:noFill/>
          </a:ln>
          <a:effectLst/>
        </p:spPr>
      </p:pic>
      <p:sp>
        <p:nvSpPr>
          <p:cNvPr id="19" name="Rectangle 18">
            <a:extLst>
              <a:ext uri="{FF2B5EF4-FFF2-40B4-BE49-F238E27FC236}">
                <a16:creationId xmlns:a16="http://schemas.microsoft.com/office/drawing/2014/main" id="{B8F122A6-2D3B-4140-BC3B-26F8593AF132}"/>
              </a:ext>
            </a:extLst>
          </p:cNvPr>
          <p:cNvSpPr/>
          <p:nvPr/>
        </p:nvSpPr>
        <p:spPr>
          <a:xfrm>
            <a:off x="8813715" y="2105381"/>
            <a:ext cx="1762706" cy="2619207"/>
          </a:xfrm>
          <a:prstGeom prst="rect">
            <a:avLst/>
          </a:prstGeom>
          <a:solidFill>
            <a:schemeClr val="tx2">
              <a:alpha val="78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9" name="Picture 8">
            <a:extLst>
              <a:ext uri="{FF2B5EF4-FFF2-40B4-BE49-F238E27FC236}">
                <a16:creationId xmlns:a16="http://schemas.microsoft.com/office/drawing/2014/main" id="{E9EEAF4C-7F12-B043-B057-57FA180AD53A}"/>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6981448" y="2105876"/>
            <a:ext cx="1764000" cy="2620800"/>
          </a:xfrm>
          <a:prstGeom prst="rect">
            <a:avLst/>
          </a:prstGeom>
        </p:spPr>
      </p:pic>
      <p:pic>
        <p:nvPicPr>
          <p:cNvPr id="12" name="Picture 11">
            <a:extLst>
              <a:ext uri="{FF2B5EF4-FFF2-40B4-BE49-F238E27FC236}">
                <a16:creationId xmlns:a16="http://schemas.microsoft.com/office/drawing/2014/main" id="{2121772F-E24B-B94D-8785-B8A9772F436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46026" y="2105381"/>
            <a:ext cx="1764000" cy="2620800"/>
          </a:xfrm>
          <a:prstGeom prst="rect">
            <a:avLst/>
          </a:prstGeom>
        </p:spPr>
      </p:pic>
      <p:sp>
        <p:nvSpPr>
          <p:cNvPr id="18" name="Rectangle 17">
            <a:extLst>
              <a:ext uri="{FF2B5EF4-FFF2-40B4-BE49-F238E27FC236}">
                <a16:creationId xmlns:a16="http://schemas.microsoft.com/office/drawing/2014/main" id="{56FAA6DE-65E5-4842-861D-434E12D14EC0}"/>
              </a:ext>
            </a:extLst>
          </p:cNvPr>
          <p:cNvSpPr/>
          <p:nvPr/>
        </p:nvSpPr>
        <p:spPr>
          <a:xfrm>
            <a:off x="6976999" y="2105380"/>
            <a:ext cx="1762706" cy="2619207"/>
          </a:xfrm>
          <a:prstGeom prst="rect">
            <a:avLst/>
          </a:prstGeom>
          <a:solidFill>
            <a:schemeClr val="tx2">
              <a:alpha val="14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Rectangle 19">
            <a:extLst>
              <a:ext uri="{FF2B5EF4-FFF2-40B4-BE49-F238E27FC236}">
                <a16:creationId xmlns:a16="http://schemas.microsoft.com/office/drawing/2014/main" id="{F1B6FB92-1C60-094D-9EC2-7ED2A8DDE613}"/>
              </a:ext>
            </a:extLst>
          </p:cNvPr>
          <p:cNvSpPr/>
          <p:nvPr/>
        </p:nvSpPr>
        <p:spPr>
          <a:xfrm>
            <a:off x="5146673" y="2105379"/>
            <a:ext cx="1762706" cy="2619207"/>
          </a:xfrm>
          <a:prstGeom prst="rect">
            <a:avLst/>
          </a:prstGeom>
          <a:solidFill>
            <a:schemeClr val="tx2">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791437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7CA65B-0FD0-BC4E-A1B4-61DCAB4722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83DFD37E-1ADF-B84A-AED5-8889193FF79C}"/>
              </a:ext>
            </a:extLst>
          </p:cNvPr>
          <p:cNvSpPr/>
          <p:nvPr/>
        </p:nvSpPr>
        <p:spPr>
          <a:xfrm>
            <a:off x="-1" y="0"/>
            <a:ext cx="12192000" cy="6858000"/>
          </a:xfrm>
          <a:prstGeom prst="rect">
            <a:avLst/>
          </a:prstGeom>
          <a:solidFill>
            <a:schemeClr val="tx2">
              <a:alpha val="5698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dirty="0" err="1"/>
              <a:t>hdhhd</a:t>
            </a:r>
            <a:endParaRPr lang="en-ID" dirty="0"/>
          </a:p>
        </p:txBody>
      </p:sp>
      <p:sp>
        <p:nvSpPr>
          <p:cNvPr id="5" name="Rectangle 4">
            <a:extLst>
              <a:ext uri="{FF2B5EF4-FFF2-40B4-BE49-F238E27FC236}">
                <a16:creationId xmlns:a16="http://schemas.microsoft.com/office/drawing/2014/main" id="{78FDDAFF-AEA3-47DC-A501-913DDE364397}"/>
              </a:ext>
            </a:extLst>
          </p:cNvPr>
          <p:cNvSpPr/>
          <p:nvPr/>
        </p:nvSpPr>
        <p:spPr>
          <a:xfrm>
            <a:off x="3693826" y="2378500"/>
            <a:ext cx="4804348" cy="210100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CF8005C8-BAC6-44C5-9FCE-F1C072D19158}"/>
              </a:ext>
            </a:extLst>
          </p:cNvPr>
          <p:cNvSpPr txBox="1"/>
          <p:nvPr/>
        </p:nvSpPr>
        <p:spPr>
          <a:xfrm>
            <a:off x="3693824" y="3225796"/>
            <a:ext cx="4804349" cy="1107996"/>
          </a:xfrm>
          <a:prstGeom prst="rect">
            <a:avLst/>
          </a:prstGeom>
          <a:noFill/>
        </p:spPr>
        <p:txBody>
          <a:bodyPr wrap="square" lIns="0" tIns="0" rIns="0" bIns="0" rtlCol="0">
            <a:spAutoFit/>
          </a:bodyPr>
          <a:lstStyle/>
          <a:p>
            <a:pPr algn="ctr"/>
            <a:r>
              <a:rPr lang="en-ID" sz="3600" dirty="0">
                <a:solidFill>
                  <a:schemeClr val="bg1"/>
                </a:solidFill>
                <a:latin typeface="Segoe UI" panose="020B0502040204020203" pitchFamily="34" charset="0"/>
                <a:ea typeface="Segoe UI Black" panose="020B0A02040204020203" pitchFamily="34" charset="0"/>
                <a:cs typeface="Segoe UI" panose="020B0502040204020203" pitchFamily="34" charset="0"/>
              </a:rPr>
              <a:t>General Principles of Conduct and Action</a:t>
            </a:r>
            <a:endParaRPr lang="en-US" sz="3600" dirty="0">
              <a:solidFill>
                <a:schemeClr val="bg1"/>
              </a:solidFill>
              <a:latin typeface="Segoe UI" panose="020B0502040204020203" pitchFamily="34" charset="0"/>
              <a:ea typeface="Segoe UI Black" panose="020B0A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F938E60-D949-8CF6-6E03-A9E660F9C7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0958" y="6157359"/>
            <a:ext cx="2221173" cy="528279"/>
          </a:xfrm>
          <a:prstGeom prst="rect">
            <a:avLst/>
          </a:prstGeom>
          <a:effectLst/>
        </p:spPr>
      </p:pic>
      <p:sp>
        <p:nvSpPr>
          <p:cNvPr id="3" name="TextBox 2">
            <a:extLst>
              <a:ext uri="{FF2B5EF4-FFF2-40B4-BE49-F238E27FC236}">
                <a16:creationId xmlns:a16="http://schemas.microsoft.com/office/drawing/2014/main" id="{038B6E9F-5D78-D532-0E8E-48C70B3277FB}"/>
              </a:ext>
            </a:extLst>
          </p:cNvPr>
          <p:cNvSpPr txBox="1"/>
          <p:nvPr/>
        </p:nvSpPr>
        <p:spPr>
          <a:xfrm>
            <a:off x="3128683" y="5686882"/>
            <a:ext cx="6096000" cy="584775"/>
          </a:xfrm>
          <a:prstGeom prst="rect">
            <a:avLst/>
          </a:prstGeom>
          <a:noFill/>
        </p:spPr>
        <p:txBody>
          <a:bodyPr wrap="square">
            <a:spAutoFit/>
          </a:bodyPr>
          <a:lstStyle/>
          <a:p>
            <a:pPr algn="ctr"/>
            <a:r>
              <a:rPr lang="en-US" sz="1600" dirty="0">
                <a:solidFill>
                  <a:schemeClr val="bg1">
                    <a:lumMod val="95000"/>
                  </a:schemeClr>
                </a:solidFill>
                <a:latin typeface="Segoe UI" panose="020B0502040204020203" pitchFamily="34" charset="0"/>
                <a:cs typeface="Segoe UI" panose="020B0502040204020203" pitchFamily="34" charset="0"/>
              </a:rPr>
              <a:t>In collaboration</a:t>
            </a:r>
          </a:p>
          <a:p>
            <a:pPr algn="ctr"/>
            <a:r>
              <a:rPr lang="en-US" sz="1600" dirty="0">
                <a:solidFill>
                  <a:schemeClr val="bg1">
                    <a:lumMod val="95000"/>
                  </a:schemeClr>
                </a:solidFill>
                <a:latin typeface="Segoe UI" panose="020B0502040204020203" pitchFamily="34" charset="0"/>
                <a:cs typeface="Segoe UI" panose="020B0502040204020203" pitchFamily="34" charset="0"/>
              </a:rPr>
              <a:t>with</a:t>
            </a:r>
          </a:p>
        </p:txBody>
      </p:sp>
      <p:pic>
        <p:nvPicPr>
          <p:cNvPr id="7" name="Picture 6">
            <a:extLst>
              <a:ext uri="{FF2B5EF4-FFF2-40B4-BE49-F238E27FC236}">
                <a16:creationId xmlns:a16="http://schemas.microsoft.com/office/drawing/2014/main" id="{F2CB39EF-C8F5-A8B5-111C-736EFF321136}"/>
              </a:ext>
            </a:extLst>
          </p:cNvPr>
          <p:cNvPicPr>
            <a:picLocks noChangeAspect="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5461813" y="2513691"/>
            <a:ext cx="1268374" cy="712105"/>
          </a:xfrm>
          <a:prstGeom prst="roundRect">
            <a:avLst>
              <a:gd name="adj" fmla="val 8594"/>
            </a:avLst>
          </a:prstGeom>
          <a:solidFill>
            <a:srgbClr val="FFFFFF">
              <a:shade val="85000"/>
            </a:srgbClr>
          </a:solidFill>
          <a:ln>
            <a:solidFill>
              <a:srgbClr val="002060"/>
            </a:solidFill>
          </a:ln>
          <a:effectLst/>
        </p:spPr>
      </p:pic>
    </p:spTree>
    <p:extLst>
      <p:ext uri="{BB962C8B-B14F-4D97-AF65-F5344CB8AC3E}">
        <p14:creationId xmlns:p14="http://schemas.microsoft.com/office/powerpoint/2010/main" val="229833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CC5CAA8-3492-6F48-BEE6-DD61DB46D0AB}"/>
              </a:ext>
            </a:extLst>
          </p:cNvPr>
          <p:cNvGrpSpPr>
            <a:grpSpLocks noChangeAspect="1"/>
          </p:cNvGrpSpPr>
          <p:nvPr/>
        </p:nvGrpSpPr>
        <p:grpSpPr>
          <a:xfrm>
            <a:off x="-5209" y="442"/>
            <a:ext cx="12197209" cy="1933321"/>
            <a:chOff x="427839" y="184557"/>
            <a:chExt cx="9912288" cy="1549589"/>
          </a:xfrm>
        </p:grpSpPr>
        <p:pic>
          <p:nvPicPr>
            <p:cNvPr id="18" name="Picture 17">
              <a:extLst>
                <a:ext uri="{FF2B5EF4-FFF2-40B4-BE49-F238E27FC236}">
                  <a16:creationId xmlns:a16="http://schemas.microsoft.com/office/drawing/2014/main" id="{7B2B47C9-BB49-7A43-A125-8016AAA987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839" y="184557"/>
              <a:ext cx="1971412" cy="1549589"/>
            </a:xfrm>
            <a:prstGeom prst="rect">
              <a:avLst/>
            </a:prstGeom>
          </p:spPr>
        </p:pic>
        <p:pic>
          <p:nvPicPr>
            <p:cNvPr id="19" name="Picture 18">
              <a:extLst>
                <a:ext uri="{FF2B5EF4-FFF2-40B4-BE49-F238E27FC236}">
                  <a16:creationId xmlns:a16="http://schemas.microsoft.com/office/drawing/2014/main" id="{CD400CB5-E11D-FC4E-B804-D848E21723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9251" y="184557"/>
              <a:ext cx="1702966" cy="1549589"/>
            </a:xfrm>
            <a:prstGeom prst="rect">
              <a:avLst/>
            </a:prstGeom>
          </p:spPr>
        </p:pic>
        <p:pic>
          <p:nvPicPr>
            <p:cNvPr id="20" name="Picture 19">
              <a:extLst>
                <a:ext uri="{FF2B5EF4-FFF2-40B4-BE49-F238E27FC236}">
                  <a16:creationId xmlns:a16="http://schemas.microsoft.com/office/drawing/2014/main" id="{81942237-B09F-B840-9A34-58D502BE55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2218" y="184557"/>
              <a:ext cx="1869662" cy="1549589"/>
            </a:xfrm>
            <a:prstGeom prst="rect">
              <a:avLst/>
            </a:prstGeom>
          </p:spPr>
        </p:pic>
        <p:pic>
          <p:nvPicPr>
            <p:cNvPr id="21" name="Picture 20">
              <a:extLst>
                <a:ext uri="{FF2B5EF4-FFF2-40B4-BE49-F238E27FC236}">
                  <a16:creationId xmlns:a16="http://schemas.microsoft.com/office/drawing/2014/main" id="{3A551455-C60A-7C48-AD10-4527F3CBF4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71880" y="184557"/>
              <a:ext cx="2157276" cy="1549589"/>
            </a:xfrm>
            <a:prstGeom prst="rect">
              <a:avLst/>
            </a:prstGeom>
          </p:spPr>
        </p:pic>
        <p:pic>
          <p:nvPicPr>
            <p:cNvPr id="22" name="Picture 21">
              <a:extLst>
                <a:ext uri="{FF2B5EF4-FFF2-40B4-BE49-F238E27FC236}">
                  <a16:creationId xmlns:a16="http://schemas.microsoft.com/office/drawing/2014/main" id="{1A8BC61D-0886-4C4F-9981-474FE4D38D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29156" y="184557"/>
              <a:ext cx="2210971" cy="1549589"/>
            </a:xfrm>
            <a:prstGeom prst="rect">
              <a:avLst/>
            </a:prstGeom>
          </p:spPr>
        </p:pic>
      </p:grpSp>
      <p:sp>
        <p:nvSpPr>
          <p:cNvPr id="117" name="Rectangle 116">
            <a:extLst>
              <a:ext uri="{FF2B5EF4-FFF2-40B4-BE49-F238E27FC236}">
                <a16:creationId xmlns:a16="http://schemas.microsoft.com/office/drawing/2014/main" id="{D5376A8A-712E-4056-9328-503BE01FFF71}"/>
              </a:ext>
            </a:extLst>
          </p:cNvPr>
          <p:cNvSpPr/>
          <p:nvPr/>
        </p:nvSpPr>
        <p:spPr>
          <a:xfrm>
            <a:off x="0" y="0"/>
            <a:ext cx="12179015" cy="1925621"/>
          </a:xfrm>
          <a:prstGeom prst="rect">
            <a:avLst/>
          </a:prstGeom>
          <a:solidFill>
            <a:schemeClr val="tx2">
              <a:alpha val="595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5" name="TextBox 74">
            <a:extLst>
              <a:ext uri="{FF2B5EF4-FFF2-40B4-BE49-F238E27FC236}">
                <a16:creationId xmlns:a16="http://schemas.microsoft.com/office/drawing/2014/main" id="{110AD021-6D1F-4B01-B537-4ACDF8973FE9}"/>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Diversity, Inclusion and Equal Opportunities</a:t>
            </a:r>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grpSp>
        <p:nvGrpSpPr>
          <p:cNvPr id="92" name="Group 91">
            <a:extLst>
              <a:ext uri="{FF2B5EF4-FFF2-40B4-BE49-F238E27FC236}">
                <a16:creationId xmlns:a16="http://schemas.microsoft.com/office/drawing/2014/main" id="{07E3ABA9-8AB9-472D-8B37-963D24FBD5AF}"/>
              </a:ext>
            </a:extLst>
          </p:cNvPr>
          <p:cNvGrpSpPr/>
          <p:nvPr/>
        </p:nvGrpSpPr>
        <p:grpSpPr>
          <a:xfrm>
            <a:off x="1037766" y="2119654"/>
            <a:ext cx="10113724" cy="3971045"/>
            <a:chOff x="218446" y="1922423"/>
            <a:chExt cx="2243841" cy="2402799"/>
          </a:xfrm>
        </p:grpSpPr>
        <p:grpSp>
          <p:nvGrpSpPr>
            <p:cNvPr id="93" name="Group 92">
              <a:extLst>
                <a:ext uri="{FF2B5EF4-FFF2-40B4-BE49-F238E27FC236}">
                  <a16:creationId xmlns:a16="http://schemas.microsoft.com/office/drawing/2014/main" id="{D56B4956-57F9-4FD0-BF75-C0444CD260C6}"/>
                </a:ext>
              </a:extLst>
            </p:cNvPr>
            <p:cNvGrpSpPr/>
            <p:nvPr/>
          </p:nvGrpSpPr>
          <p:grpSpPr>
            <a:xfrm>
              <a:off x="218446" y="1922423"/>
              <a:ext cx="2243841" cy="2402799"/>
              <a:chOff x="218446" y="1922423"/>
              <a:chExt cx="2243841" cy="2402799"/>
            </a:xfrm>
          </p:grpSpPr>
          <p:sp>
            <p:nvSpPr>
              <p:cNvPr id="95" name="Rectangle: Rounded Corners 94">
                <a:extLst>
                  <a:ext uri="{FF2B5EF4-FFF2-40B4-BE49-F238E27FC236}">
                    <a16:creationId xmlns:a16="http://schemas.microsoft.com/office/drawing/2014/main" id="{AB7310D2-9F10-4E44-8D4A-46393281A0F7}"/>
                  </a:ext>
                </a:extLst>
              </p:cNvPr>
              <p:cNvSpPr/>
              <p:nvPr/>
            </p:nvSpPr>
            <p:spPr>
              <a:xfrm>
                <a:off x="218446" y="1922423"/>
                <a:ext cx="2243841" cy="2402799"/>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96" name="TextBox 95">
                <a:extLst>
                  <a:ext uri="{FF2B5EF4-FFF2-40B4-BE49-F238E27FC236}">
                    <a16:creationId xmlns:a16="http://schemas.microsoft.com/office/drawing/2014/main" id="{0009E71B-9BCC-4BFA-9369-0750DD943AC8}"/>
                  </a:ext>
                </a:extLst>
              </p:cNvPr>
              <p:cNvSpPr txBox="1"/>
              <p:nvPr/>
            </p:nvSpPr>
            <p:spPr>
              <a:xfrm>
                <a:off x="251939" y="1982645"/>
                <a:ext cx="2140199" cy="204852"/>
              </a:xfrm>
              <a:prstGeom prst="rect">
                <a:avLst/>
              </a:prstGeom>
              <a:noFill/>
            </p:spPr>
            <p:txBody>
              <a:bodyPr wrap="square" lIns="0" rIns="0" rtlCol="0">
                <a:spAutoFit/>
              </a:bodyPr>
              <a:lstStyle/>
              <a:p>
                <a:r>
                  <a:rPr lang="en-US" sz="1600" b="1" dirty="0">
                    <a:solidFill>
                      <a:srgbClr val="113454"/>
                    </a:solidFill>
                    <a:latin typeface="Segoe UI" panose="020B0502040204020203" pitchFamily="34" charset="0"/>
                    <a:cs typeface="Segoe UI" panose="020B0502040204020203" pitchFamily="34" charset="0"/>
                  </a:rPr>
                  <a:t>Unity in diversity towards excellence</a:t>
                </a:r>
              </a:p>
            </p:txBody>
          </p:sp>
        </p:grpSp>
        <p:cxnSp>
          <p:nvCxnSpPr>
            <p:cNvPr id="94" name="Straight Connector 93">
              <a:extLst>
                <a:ext uri="{FF2B5EF4-FFF2-40B4-BE49-F238E27FC236}">
                  <a16:creationId xmlns:a16="http://schemas.microsoft.com/office/drawing/2014/main" id="{0A5F0568-70E8-42FD-8A20-56F780AD0AE3}"/>
                </a:ext>
              </a:extLst>
            </p:cNvPr>
            <p:cNvCxnSpPr>
              <a:cxnSpLocks/>
            </p:cNvCxnSpPr>
            <p:nvPr/>
          </p:nvCxnSpPr>
          <p:spPr>
            <a:xfrm>
              <a:off x="246601" y="2319691"/>
              <a:ext cx="2187531" cy="0"/>
            </a:xfrm>
            <a:prstGeom prst="line">
              <a:avLst/>
            </a:prstGeom>
            <a:ln>
              <a:solidFill>
                <a:srgbClr val="4B5117"/>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AB7D352-0029-4C8D-ADE3-527D5B23CEBB}"/>
              </a:ext>
            </a:extLst>
          </p:cNvPr>
          <p:cNvSpPr txBox="1"/>
          <p:nvPr/>
        </p:nvSpPr>
        <p:spPr>
          <a:xfrm>
            <a:off x="1300611" y="2774618"/>
            <a:ext cx="3020782" cy="3416320"/>
          </a:xfrm>
          <a:prstGeom prst="rect">
            <a:avLst/>
          </a:prstGeom>
          <a:noFill/>
        </p:spPr>
        <p:txBody>
          <a:bodyPr wrap="square" lIns="0" rIns="0" rtlCol="0">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All InterManager members are committed to Diversity, Inclusion and Equal Opportunities and </a:t>
            </a:r>
            <a:r>
              <a:rPr lang="en-GB" sz="1200" b="1" dirty="0">
                <a:solidFill>
                  <a:schemeClr val="tx1">
                    <a:lumMod val="75000"/>
                    <a:lumOff val="25000"/>
                  </a:schemeClr>
                </a:solidFill>
                <a:latin typeface="Segoe UI" panose="020B0502040204020203" pitchFamily="34" charset="0"/>
                <a:cs typeface="Segoe UI" panose="020B0502040204020203" pitchFamily="34" charset="0"/>
              </a:rPr>
              <a:t>ensure fair treatment and equal opportunities for all</a:t>
            </a:r>
            <a:r>
              <a:rPr lang="en-GB"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aim to eradicate prejudice and discrimination in Shipping </a:t>
            </a:r>
            <a:r>
              <a:rPr lang="en-GB" sz="1200" dirty="0">
                <a:solidFill>
                  <a:schemeClr val="tx1">
                    <a:lumMod val="75000"/>
                    <a:lumOff val="25000"/>
                  </a:schemeClr>
                </a:solidFill>
                <a:latin typeface="Segoe UI" panose="020B0502040204020203" pitchFamily="34" charset="0"/>
                <a:cs typeface="Segoe UI" panose="020B0502040204020203" pitchFamily="34" charset="0"/>
              </a:rPr>
              <a:t>on the basis of individual or group’s protected characteristics such as:</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Race</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Gender</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Age</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Religion/belief</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Sexual orientation</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Pregnancy</a:t>
            </a:r>
          </a:p>
          <a:p>
            <a:pPr marL="171450" indent="-171450" algn="just">
              <a:buFont typeface="Arial" panose="020B0604020202020204" pitchFamily="34" charset="0"/>
              <a:buChar char="•"/>
            </a:pPr>
            <a:r>
              <a:rPr lang="en-GB" sz="1200" dirty="0">
                <a:solidFill>
                  <a:schemeClr val="tx1">
                    <a:lumMod val="75000"/>
                    <a:lumOff val="25000"/>
                  </a:schemeClr>
                </a:solidFill>
                <a:latin typeface="Segoe UI" panose="020B0502040204020203" pitchFamily="34" charset="0"/>
                <a:cs typeface="Segoe UI" panose="020B0502040204020203" pitchFamily="34" charset="0"/>
              </a:rPr>
              <a:t>Disability</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6667E31-7B49-4464-8E26-235B7B86D863}"/>
              </a:ext>
            </a:extLst>
          </p:cNvPr>
          <p:cNvSpPr txBox="1"/>
          <p:nvPr/>
        </p:nvSpPr>
        <p:spPr>
          <a:xfrm>
            <a:off x="4605087" y="2777801"/>
            <a:ext cx="3020782" cy="2677656"/>
          </a:xfrm>
          <a:prstGeom prst="rect">
            <a:avLst/>
          </a:prstGeom>
          <a:noFill/>
        </p:spPr>
        <p:txBody>
          <a:bodyPr wrap="square" lIns="0" rIns="0" rtlCol="0">
            <a:spAutoFit/>
          </a:bodyPr>
          <a:lstStyle/>
          <a:p>
            <a:pPr algn="just"/>
            <a:r>
              <a:rPr lang="en-US" sz="1200" b="1" dirty="0">
                <a:solidFill>
                  <a:schemeClr val="tx1">
                    <a:lumMod val="75000"/>
                    <a:lumOff val="25000"/>
                  </a:schemeClr>
                </a:solidFill>
                <a:latin typeface="Segoe UI" panose="020B0502040204020203" pitchFamily="34" charset="0"/>
                <a:cs typeface="Segoe UI" panose="020B0502040204020203" pitchFamily="34" charset="0"/>
              </a:rPr>
              <a:t>We acknowledge that unity in Diversity outperforms unity in similarities </a:t>
            </a:r>
            <a:r>
              <a:rPr lang="en-US" sz="1200" dirty="0">
                <a:solidFill>
                  <a:schemeClr val="tx1">
                    <a:lumMod val="75000"/>
                    <a:lumOff val="25000"/>
                  </a:schemeClr>
                </a:solidFill>
                <a:latin typeface="Segoe UI" panose="020B0502040204020203" pitchFamily="34" charset="0"/>
                <a:cs typeface="Segoe UI" panose="020B0502040204020203" pitchFamily="34" charset="0"/>
              </a:rPr>
              <a:t>and thus </a:t>
            </a:r>
            <a:r>
              <a:rPr lang="en-GB" sz="1200" dirty="0">
                <a:solidFill>
                  <a:schemeClr val="tx1">
                    <a:lumMod val="75000"/>
                    <a:lumOff val="25000"/>
                  </a:schemeClr>
                </a:solidFill>
                <a:latin typeface="Segoe UI" panose="020B0502040204020203" pitchFamily="34" charset="0"/>
                <a:cs typeface="Segoe UI" panose="020B0502040204020203" pitchFamily="34" charset="0"/>
              </a:rPr>
              <a:t>recognise, respect each other's differences and embrace a diverse environment with a wide range of backgrounds and mindsets.</a:t>
            </a:r>
          </a:p>
          <a:p>
            <a:pPr algn="just"/>
            <a:endParaRPr lang="en-US"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By promoting inclusion, we create an environment where everyone feels welcomed and valued. </a:t>
            </a:r>
          </a:p>
          <a:p>
            <a:pPr algn="just"/>
            <a:endParaRPr lang="en-GB" sz="1200" b="1"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Through continuous training </a:t>
            </a:r>
            <a:r>
              <a:rPr lang="en-GB" sz="1200" dirty="0">
                <a:solidFill>
                  <a:schemeClr val="tx1">
                    <a:lumMod val="75000"/>
                    <a:lumOff val="25000"/>
                  </a:schemeClr>
                </a:solidFill>
                <a:latin typeface="Segoe UI" panose="020B0502040204020203" pitchFamily="34" charset="0"/>
                <a:cs typeface="Segoe UI" panose="020B0502040204020203" pitchFamily="34" charset="0"/>
              </a:rPr>
              <a:t>we raise our awareness of our unconscious biases and learn how to manage them.</a:t>
            </a:r>
          </a:p>
          <a:p>
            <a:pPr algn="just"/>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TextBox 100">
            <a:extLst>
              <a:ext uri="{FF2B5EF4-FFF2-40B4-BE49-F238E27FC236}">
                <a16:creationId xmlns:a16="http://schemas.microsoft.com/office/drawing/2014/main" id="{A5A9283E-CE78-45EA-B0BE-0F00C20DD52C}"/>
              </a:ext>
            </a:extLst>
          </p:cNvPr>
          <p:cNvSpPr txBox="1"/>
          <p:nvPr/>
        </p:nvSpPr>
        <p:spPr>
          <a:xfrm>
            <a:off x="7909563" y="2780728"/>
            <a:ext cx="3020782" cy="2123658"/>
          </a:xfrm>
          <a:prstGeom prst="rect">
            <a:avLst/>
          </a:prstGeom>
          <a:noFill/>
        </p:spPr>
        <p:txBody>
          <a:bodyPr wrap="square" lIns="0" rIns="0" rtlCol="0">
            <a:spAutoFit/>
          </a:bodyPr>
          <a:lstStyle/>
          <a:p>
            <a:pPr algn="just"/>
            <a:r>
              <a:rPr lang="en-US" sz="1200" b="1" dirty="0">
                <a:solidFill>
                  <a:schemeClr val="tx1">
                    <a:lumMod val="75000"/>
                    <a:lumOff val="25000"/>
                  </a:schemeClr>
                </a:solidFill>
                <a:latin typeface="Segoe UI" panose="020B0502040204020203" pitchFamily="34" charset="0"/>
                <a:cs typeface="Segoe UI" panose="020B0502040204020203" pitchFamily="34" charset="0"/>
              </a:rPr>
              <a:t>Equal opportunities mean fairness at its core:</a:t>
            </a:r>
            <a:r>
              <a:rPr lang="en-GB" sz="1200" b="1" dirty="0">
                <a:solidFill>
                  <a:schemeClr val="tx1">
                    <a:lumMod val="75000"/>
                    <a:lumOff val="25000"/>
                  </a:schemeClr>
                </a:solidFill>
                <a:latin typeface="Segoe UI" panose="020B0502040204020203" pitchFamily="34" charset="0"/>
                <a:cs typeface="Segoe UI" panose="020B0502040204020203" pitchFamily="34" charset="0"/>
              </a:rPr>
              <a:t> </a:t>
            </a:r>
            <a:r>
              <a:rPr lang="en-GB" sz="1200" dirty="0">
                <a:solidFill>
                  <a:schemeClr val="tx1">
                    <a:lumMod val="75000"/>
                    <a:lumOff val="25000"/>
                  </a:schemeClr>
                </a:solidFill>
                <a:latin typeface="Segoe UI" panose="020B0502040204020203" pitchFamily="34" charset="0"/>
                <a:cs typeface="Segoe UI" panose="020B0502040204020203" pitchFamily="34" charset="0"/>
              </a:rPr>
              <a:t>we ensure that individuals, or groups, are not treated less favourably because of their protected characteristics.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chemeClr val="tx1">
                    <a:lumMod val="75000"/>
                    <a:lumOff val="25000"/>
                  </a:schemeClr>
                </a:solidFill>
                <a:latin typeface="Segoe UI" panose="020B0502040204020203" pitchFamily="34" charset="0"/>
                <a:cs typeface="Segoe UI" panose="020B0502040204020203" pitchFamily="34" charset="0"/>
              </a:rPr>
              <a:t>We protect the disadvantaged </a:t>
            </a:r>
            <a:r>
              <a:rPr lang="en-GB" sz="1200" dirty="0">
                <a:solidFill>
                  <a:schemeClr val="tx1">
                    <a:lumMod val="75000"/>
                    <a:lumOff val="25000"/>
                  </a:schemeClr>
                </a:solidFill>
                <a:latin typeface="Segoe UI" panose="020B0502040204020203" pitchFamily="34" charset="0"/>
                <a:cs typeface="Segoe UI" panose="020B0502040204020203" pitchFamily="34" charset="0"/>
              </a:rPr>
              <a:t>and provide the tools they need to access the same, fair opportunities as the rest of their peers.</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a:p>
            <a:pPr algn="just"/>
            <a:r>
              <a:rPr lang="en-GB" sz="1200" b="1" dirty="0">
                <a:solidFill>
                  <a:srgbClr val="103454"/>
                </a:solidFill>
                <a:latin typeface="Segoe UI" panose="020B0502040204020203" pitchFamily="34" charset="0"/>
                <a:cs typeface="Segoe UI" panose="020B0502040204020203" pitchFamily="34" charset="0"/>
              </a:rPr>
              <a:t>We are vigilant and DO NOT tolerate any form of discrimination on our watch.</a:t>
            </a:r>
          </a:p>
        </p:txBody>
      </p:sp>
    </p:spTree>
    <p:extLst>
      <p:ext uri="{BB962C8B-B14F-4D97-AF65-F5344CB8AC3E}">
        <p14:creationId xmlns:p14="http://schemas.microsoft.com/office/powerpoint/2010/main" val="286696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CC5CAA8-3492-6F48-BEE6-DD61DB46D0AB}"/>
              </a:ext>
            </a:extLst>
          </p:cNvPr>
          <p:cNvGrpSpPr>
            <a:grpSpLocks noChangeAspect="1"/>
          </p:cNvGrpSpPr>
          <p:nvPr/>
        </p:nvGrpSpPr>
        <p:grpSpPr>
          <a:xfrm>
            <a:off x="-5209" y="442"/>
            <a:ext cx="12197209" cy="1933321"/>
            <a:chOff x="427839" y="184557"/>
            <a:chExt cx="9912288" cy="1549589"/>
          </a:xfrm>
        </p:grpSpPr>
        <p:pic>
          <p:nvPicPr>
            <p:cNvPr id="18" name="Picture 17">
              <a:extLst>
                <a:ext uri="{FF2B5EF4-FFF2-40B4-BE49-F238E27FC236}">
                  <a16:creationId xmlns:a16="http://schemas.microsoft.com/office/drawing/2014/main" id="{7B2B47C9-BB49-7A43-A125-8016AAA987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839" y="184557"/>
              <a:ext cx="1971412" cy="1549589"/>
            </a:xfrm>
            <a:prstGeom prst="rect">
              <a:avLst/>
            </a:prstGeom>
          </p:spPr>
        </p:pic>
        <p:pic>
          <p:nvPicPr>
            <p:cNvPr id="19" name="Picture 18">
              <a:extLst>
                <a:ext uri="{FF2B5EF4-FFF2-40B4-BE49-F238E27FC236}">
                  <a16:creationId xmlns:a16="http://schemas.microsoft.com/office/drawing/2014/main" id="{CD400CB5-E11D-FC4E-B804-D848E21723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99251" y="184557"/>
              <a:ext cx="1702966" cy="1549589"/>
            </a:xfrm>
            <a:prstGeom prst="rect">
              <a:avLst/>
            </a:prstGeom>
          </p:spPr>
        </p:pic>
        <p:pic>
          <p:nvPicPr>
            <p:cNvPr id="20" name="Picture 19">
              <a:extLst>
                <a:ext uri="{FF2B5EF4-FFF2-40B4-BE49-F238E27FC236}">
                  <a16:creationId xmlns:a16="http://schemas.microsoft.com/office/drawing/2014/main" id="{81942237-B09F-B840-9A34-58D502BE55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02218" y="184557"/>
              <a:ext cx="1869662" cy="1549589"/>
            </a:xfrm>
            <a:prstGeom prst="rect">
              <a:avLst/>
            </a:prstGeom>
          </p:spPr>
        </p:pic>
        <p:pic>
          <p:nvPicPr>
            <p:cNvPr id="21" name="Picture 20">
              <a:extLst>
                <a:ext uri="{FF2B5EF4-FFF2-40B4-BE49-F238E27FC236}">
                  <a16:creationId xmlns:a16="http://schemas.microsoft.com/office/drawing/2014/main" id="{3A551455-C60A-7C48-AD10-4527F3CBF4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71880" y="184557"/>
              <a:ext cx="2157276" cy="1549589"/>
            </a:xfrm>
            <a:prstGeom prst="rect">
              <a:avLst/>
            </a:prstGeom>
          </p:spPr>
        </p:pic>
        <p:pic>
          <p:nvPicPr>
            <p:cNvPr id="22" name="Picture 21">
              <a:extLst>
                <a:ext uri="{FF2B5EF4-FFF2-40B4-BE49-F238E27FC236}">
                  <a16:creationId xmlns:a16="http://schemas.microsoft.com/office/drawing/2014/main" id="{1A8BC61D-0886-4C4F-9981-474FE4D38D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29156" y="184557"/>
              <a:ext cx="2210971" cy="1549589"/>
            </a:xfrm>
            <a:prstGeom prst="rect">
              <a:avLst/>
            </a:prstGeom>
          </p:spPr>
        </p:pic>
      </p:grpSp>
      <p:sp>
        <p:nvSpPr>
          <p:cNvPr id="117" name="Rectangle 116">
            <a:extLst>
              <a:ext uri="{FF2B5EF4-FFF2-40B4-BE49-F238E27FC236}">
                <a16:creationId xmlns:a16="http://schemas.microsoft.com/office/drawing/2014/main" id="{D5376A8A-712E-4056-9328-503BE01FFF71}"/>
              </a:ext>
            </a:extLst>
          </p:cNvPr>
          <p:cNvSpPr/>
          <p:nvPr/>
        </p:nvSpPr>
        <p:spPr>
          <a:xfrm>
            <a:off x="0" y="0"/>
            <a:ext cx="12179015" cy="1925621"/>
          </a:xfrm>
          <a:prstGeom prst="rect">
            <a:avLst/>
          </a:pr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7" name="Rectangle 76">
            <a:extLst>
              <a:ext uri="{FF2B5EF4-FFF2-40B4-BE49-F238E27FC236}">
                <a16:creationId xmlns:a16="http://schemas.microsoft.com/office/drawing/2014/main" id="{EDA4CE32-26EC-4CB1-947A-7CF9EAA854E6}"/>
              </a:ext>
            </a:extLst>
          </p:cNvPr>
          <p:cNvSpPr/>
          <p:nvPr/>
        </p:nvSpPr>
        <p:spPr>
          <a:xfrm>
            <a:off x="1" y="1933762"/>
            <a:ext cx="12179014" cy="4940963"/>
          </a:xfrm>
          <a:prstGeom prst="rect">
            <a:avLst/>
          </a:prstGeom>
          <a:solidFill>
            <a:schemeClr val="tx2">
              <a:alpha val="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6" name="Rectangle 75">
            <a:extLst>
              <a:ext uri="{FF2B5EF4-FFF2-40B4-BE49-F238E27FC236}">
                <a16:creationId xmlns:a16="http://schemas.microsoft.com/office/drawing/2014/main" id="{A21B6D34-DF16-4DF1-B4A9-78F14258ED4A}"/>
              </a:ext>
            </a:extLst>
          </p:cNvPr>
          <p:cNvSpPr/>
          <p:nvPr/>
        </p:nvSpPr>
        <p:spPr>
          <a:xfrm>
            <a:off x="1054100" y="1033215"/>
            <a:ext cx="1096942" cy="123111"/>
          </a:xfrm>
          <a:prstGeom prst="rect">
            <a:avLst/>
          </a:prstGeom>
          <a:solidFill>
            <a:srgbClr val="113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001540"/>
              </a:solidFill>
            </a:endParaRPr>
          </a:p>
        </p:txBody>
      </p:sp>
      <p:cxnSp>
        <p:nvCxnSpPr>
          <p:cNvPr id="86" name="Straight Connector 85">
            <a:extLst>
              <a:ext uri="{FF2B5EF4-FFF2-40B4-BE49-F238E27FC236}">
                <a16:creationId xmlns:a16="http://schemas.microsoft.com/office/drawing/2014/main" id="{0DD1DD6B-823A-E04F-9C90-1F05EBA68F43}"/>
              </a:ext>
            </a:extLst>
          </p:cNvPr>
          <p:cNvCxnSpPr>
            <a:cxnSpLocks/>
          </p:cNvCxnSpPr>
          <p:nvPr/>
        </p:nvCxnSpPr>
        <p:spPr>
          <a:xfrm>
            <a:off x="7626270" y="28796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D3616F0-B3C3-2749-89F1-BC3FE688FECA}"/>
              </a:ext>
            </a:extLst>
          </p:cNvPr>
          <p:cNvSpPr/>
          <p:nvPr/>
        </p:nvSpPr>
        <p:spPr>
          <a:xfrm>
            <a:off x="7525422" y="2011238"/>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Diversity, Inclusion and Equal Opportunities valuing Shore and Seagoing personnel by respecting their human rights, complying with the MLC and all applicable legislation.</a:t>
            </a:r>
          </a:p>
        </p:txBody>
      </p:sp>
      <p:cxnSp>
        <p:nvCxnSpPr>
          <p:cNvPr id="88" name="Straight Connector 87">
            <a:extLst>
              <a:ext uri="{FF2B5EF4-FFF2-40B4-BE49-F238E27FC236}">
                <a16:creationId xmlns:a16="http://schemas.microsoft.com/office/drawing/2014/main" id="{C12DCBA5-6F0C-6B4F-A9C4-313F2EA48FE2}"/>
              </a:ext>
            </a:extLst>
          </p:cNvPr>
          <p:cNvCxnSpPr>
            <a:cxnSpLocks/>
          </p:cNvCxnSpPr>
          <p:nvPr/>
        </p:nvCxnSpPr>
        <p:spPr>
          <a:xfrm>
            <a:off x="7626270" y="4185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0C358C01-96A6-2247-A8B6-BAA2E3427051}"/>
              </a:ext>
            </a:extLst>
          </p:cNvPr>
          <p:cNvSpPr/>
          <p:nvPr/>
        </p:nvSpPr>
        <p:spPr>
          <a:xfrm>
            <a:off x="7513213" y="4622140"/>
            <a:ext cx="4572584" cy="830997"/>
          </a:xfrm>
          <a:prstGeom prst="rect">
            <a:avLst/>
          </a:prstGeom>
          <a:effectLst/>
        </p:spPr>
        <p:txBody>
          <a:bodyPr wrap="square">
            <a:spAutoFit/>
          </a:bodyPr>
          <a:lstStyle/>
          <a:p>
            <a:pPr algn="just"/>
            <a:r>
              <a:rPr lang="en-IN" sz="1200" dirty="0">
                <a:solidFill>
                  <a:schemeClr val="tx1">
                    <a:lumMod val="75000"/>
                    <a:lumOff val="25000"/>
                  </a:schemeClr>
                </a:solidFill>
                <a:latin typeface="Segoe UI" panose="020B0502040204020203" pitchFamily="34" charset="0"/>
                <a:cs typeface="Segoe UI" panose="020B0502040204020203" pitchFamily="34" charset="0"/>
              </a:rPr>
              <a:t>An environment where personnel is informed, involved and able to exercise their rights through regular communication of their rights and obligations in relation to Diversity, Inclusion and Equal Opportunities is cultivated.</a:t>
            </a:r>
          </a:p>
        </p:txBody>
      </p:sp>
      <p:cxnSp>
        <p:nvCxnSpPr>
          <p:cNvPr id="90" name="Straight Connector 89">
            <a:extLst>
              <a:ext uri="{FF2B5EF4-FFF2-40B4-BE49-F238E27FC236}">
                <a16:creationId xmlns:a16="http://schemas.microsoft.com/office/drawing/2014/main" id="{0E472D27-D62B-1C4B-9B6D-568F93880894}"/>
              </a:ext>
            </a:extLst>
          </p:cNvPr>
          <p:cNvCxnSpPr>
            <a:cxnSpLocks/>
          </p:cNvCxnSpPr>
          <p:nvPr/>
        </p:nvCxnSpPr>
        <p:spPr>
          <a:xfrm>
            <a:off x="7626270" y="549072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A81968B-359D-B34A-A3C8-45850FD5C252}"/>
              </a:ext>
            </a:extLst>
          </p:cNvPr>
          <p:cNvSpPr txBox="1"/>
          <p:nvPr/>
        </p:nvSpPr>
        <p:spPr>
          <a:xfrm>
            <a:off x="134654" y="2053410"/>
            <a:ext cx="3435481" cy="400110"/>
          </a:xfrm>
          <a:prstGeom prst="rect">
            <a:avLst/>
          </a:prstGeom>
          <a:noFill/>
          <a:effectLst/>
        </p:spPr>
        <p:txBody>
          <a:bodyPr wrap="square" rtlCol="0" anchor="b">
            <a:spAutoFit/>
          </a:bodyPr>
          <a:lstStyle/>
          <a:p>
            <a:r>
              <a:rPr lang="en-GB" sz="2000" b="1" dirty="0">
                <a:solidFill>
                  <a:srgbClr val="113454"/>
                </a:solidFill>
                <a:latin typeface="Segoe UI" panose="020B0502040204020203" pitchFamily="34" charset="0"/>
                <a:cs typeface="Segoe UI" panose="020B0502040204020203" pitchFamily="34" charset="0"/>
              </a:rPr>
              <a:t>Expected Behaviours/KPIs</a:t>
            </a:r>
            <a:endParaRPr lang="en-IN" sz="2000" b="1" dirty="0">
              <a:solidFill>
                <a:srgbClr val="113454"/>
              </a:solidFill>
              <a:latin typeface="Segoe UI" panose="020B0502040204020203" pitchFamily="34" charset="0"/>
              <a:cs typeface="Segoe UI" panose="020B0502040204020203" pitchFamily="34" charset="0"/>
            </a:endParaRPr>
          </a:p>
        </p:txBody>
      </p:sp>
      <p:sp>
        <p:nvSpPr>
          <p:cNvPr id="97" name="Rectangle 96">
            <a:extLst>
              <a:ext uri="{FF2B5EF4-FFF2-40B4-BE49-F238E27FC236}">
                <a16:creationId xmlns:a16="http://schemas.microsoft.com/office/drawing/2014/main" id="{7BC423F3-3ECB-FD45-AE0C-3A2CD4F0E57B}"/>
              </a:ext>
            </a:extLst>
          </p:cNvPr>
          <p:cNvSpPr/>
          <p:nvPr/>
        </p:nvSpPr>
        <p:spPr>
          <a:xfrm>
            <a:off x="7525421" y="3322073"/>
            <a:ext cx="4523362"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Code of Conduct including Diversity, Inclusion and Equal Opportunities, relevant guidelines (Dos and Don’ts) and practical resources are provided as part of the onboarding process to newcomers.</a:t>
            </a:r>
            <a:endParaRPr lang="en-IN" sz="120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100" name="Straight Connector 99">
            <a:extLst>
              <a:ext uri="{FF2B5EF4-FFF2-40B4-BE49-F238E27FC236}">
                <a16:creationId xmlns:a16="http://schemas.microsoft.com/office/drawing/2014/main" id="{C0A4504E-2E5C-3A4E-816F-462E58AFC5CA}"/>
              </a:ext>
            </a:extLst>
          </p:cNvPr>
          <p:cNvCxnSpPr>
            <a:cxnSpLocks/>
          </p:cNvCxnSpPr>
          <p:nvPr/>
        </p:nvCxnSpPr>
        <p:spPr>
          <a:xfrm>
            <a:off x="7626270" y="679628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12950E5-CB4A-3C4D-ABBC-12F37ADF26DE}"/>
              </a:ext>
            </a:extLst>
          </p:cNvPr>
          <p:cNvSpPr/>
          <p:nvPr/>
        </p:nvSpPr>
        <p:spPr>
          <a:xfrm>
            <a:off x="7545647" y="6109739"/>
            <a:ext cx="4507717"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Anti-discrimination enforcement: Zero tolerance to discrimination verified by internal audits, surveys, visits, whistleblowing, disciplinary actions and ensured confidentiality.</a:t>
            </a:r>
          </a:p>
        </p:txBody>
      </p:sp>
      <p:cxnSp>
        <p:nvCxnSpPr>
          <p:cNvPr id="103" name="Straight Connector 102">
            <a:extLst>
              <a:ext uri="{FF2B5EF4-FFF2-40B4-BE49-F238E27FC236}">
                <a16:creationId xmlns:a16="http://schemas.microsoft.com/office/drawing/2014/main" id="{9073CD7A-F65E-3548-82C2-C8BFB3313358}"/>
              </a:ext>
            </a:extLst>
          </p:cNvPr>
          <p:cNvCxnSpPr>
            <a:cxnSpLocks/>
          </p:cNvCxnSpPr>
          <p:nvPr/>
        </p:nvCxnSpPr>
        <p:spPr>
          <a:xfrm>
            <a:off x="1515030" y="355016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1DE2210-0349-BE4D-B313-EFCA7A742A61}"/>
              </a:ext>
            </a:extLst>
          </p:cNvPr>
          <p:cNvCxnSpPr>
            <a:cxnSpLocks/>
          </p:cNvCxnSpPr>
          <p:nvPr/>
        </p:nvCxnSpPr>
        <p:spPr>
          <a:xfrm>
            <a:off x="1515030" y="486080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3851639-6508-C646-B25C-C439A4D3B38E}"/>
              </a:ext>
            </a:extLst>
          </p:cNvPr>
          <p:cNvCxnSpPr>
            <a:cxnSpLocks/>
          </p:cNvCxnSpPr>
          <p:nvPr/>
        </p:nvCxnSpPr>
        <p:spPr>
          <a:xfrm>
            <a:off x="1515030" y="6171441"/>
            <a:ext cx="3669259" cy="0"/>
          </a:xfrm>
          <a:prstGeom prst="line">
            <a:avLst/>
          </a:prstGeom>
          <a:ln>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7BDBDB3-6087-F34E-803E-B0690D3B66B7}"/>
              </a:ext>
            </a:extLst>
          </p:cNvPr>
          <p:cNvSpPr/>
          <p:nvPr/>
        </p:nvSpPr>
        <p:spPr>
          <a:xfrm>
            <a:off x="89579" y="2896745"/>
            <a:ext cx="4685244" cy="646331"/>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Management system, supported by appropriate staffing and procedures, to promote Diversity, Inclusion and Equal Opportunities and manage compliance with MLC.</a:t>
            </a:r>
          </a:p>
        </p:txBody>
      </p:sp>
      <p:sp>
        <p:nvSpPr>
          <p:cNvPr id="107" name="Freeform 106">
            <a:extLst>
              <a:ext uri="{FF2B5EF4-FFF2-40B4-BE49-F238E27FC236}">
                <a16:creationId xmlns:a16="http://schemas.microsoft.com/office/drawing/2014/main" id="{09C560E0-2DA4-BF4F-9131-7CB40DD713A5}"/>
              </a:ext>
            </a:extLst>
          </p:cNvPr>
          <p:cNvSpPr>
            <a:spLocks/>
          </p:cNvSpPr>
          <p:nvPr/>
        </p:nvSpPr>
        <p:spPr bwMode="auto">
          <a:xfrm rot="20342637">
            <a:off x="5427420" y="2414342"/>
            <a:ext cx="1458829"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8" name="Freeform 107">
            <a:extLst>
              <a:ext uri="{FF2B5EF4-FFF2-40B4-BE49-F238E27FC236}">
                <a16:creationId xmlns:a16="http://schemas.microsoft.com/office/drawing/2014/main" id="{F56F91CF-FF86-6341-B1A3-D16F41601F00}"/>
              </a:ext>
            </a:extLst>
          </p:cNvPr>
          <p:cNvSpPr>
            <a:spLocks/>
          </p:cNvSpPr>
          <p:nvPr/>
        </p:nvSpPr>
        <p:spPr bwMode="auto">
          <a:xfrm rot="1257363" flipV="1">
            <a:off x="5410719" y="3112037"/>
            <a:ext cx="1411118"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16B"/>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09" name="Freeform 108">
            <a:extLst>
              <a:ext uri="{FF2B5EF4-FFF2-40B4-BE49-F238E27FC236}">
                <a16:creationId xmlns:a16="http://schemas.microsoft.com/office/drawing/2014/main" id="{5E9E6EE8-8F79-0E47-AFF2-533A0AC15B63}"/>
              </a:ext>
            </a:extLst>
          </p:cNvPr>
          <p:cNvSpPr>
            <a:spLocks/>
          </p:cNvSpPr>
          <p:nvPr/>
        </p:nvSpPr>
        <p:spPr bwMode="auto">
          <a:xfrm rot="20342637">
            <a:off x="5415926" y="3720262"/>
            <a:ext cx="1470716"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65992"/>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0" name="Freeform 109">
            <a:extLst>
              <a:ext uri="{FF2B5EF4-FFF2-40B4-BE49-F238E27FC236}">
                <a16:creationId xmlns:a16="http://schemas.microsoft.com/office/drawing/2014/main" id="{F705413A-5CE3-0948-B2DE-E8C9BC6AF961}"/>
              </a:ext>
            </a:extLst>
          </p:cNvPr>
          <p:cNvSpPr>
            <a:spLocks/>
          </p:cNvSpPr>
          <p:nvPr/>
        </p:nvSpPr>
        <p:spPr bwMode="auto">
          <a:xfrm rot="1257363" flipV="1">
            <a:off x="5377754" y="4398094"/>
            <a:ext cx="1445209"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76AAE"/>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1" name="Freeform 110">
            <a:extLst>
              <a:ext uri="{FF2B5EF4-FFF2-40B4-BE49-F238E27FC236}">
                <a16:creationId xmlns:a16="http://schemas.microsoft.com/office/drawing/2014/main" id="{CA394C2C-6A7C-8B4D-A3D7-8B649BCD1CAE}"/>
              </a:ext>
            </a:extLst>
          </p:cNvPr>
          <p:cNvSpPr>
            <a:spLocks/>
          </p:cNvSpPr>
          <p:nvPr/>
        </p:nvSpPr>
        <p:spPr bwMode="auto">
          <a:xfrm rot="20342637">
            <a:off x="5375713" y="5031493"/>
            <a:ext cx="1512303" cy="689853"/>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44069"/>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sp>
        <p:nvSpPr>
          <p:cNvPr id="112" name="Freeform 111">
            <a:extLst>
              <a:ext uri="{FF2B5EF4-FFF2-40B4-BE49-F238E27FC236}">
                <a16:creationId xmlns:a16="http://schemas.microsoft.com/office/drawing/2014/main" id="{310B9A9C-4563-4D4F-AB1A-73FCAC8FF469}"/>
              </a:ext>
            </a:extLst>
          </p:cNvPr>
          <p:cNvSpPr>
            <a:spLocks/>
          </p:cNvSpPr>
          <p:nvPr/>
        </p:nvSpPr>
        <p:spPr bwMode="auto">
          <a:xfrm rot="1257363" flipV="1">
            <a:off x="5379650" y="5713881"/>
            <a:ext cx="1443247" cy="689852"/>
          </a:xfrm>
          <a:custGeom>
            <a:avLst/>
            <a:gdLst>
              <a:gd name="T0" fmla="*/ 2 w 3751"/>
              <a:gd name="T1" fmla="*/ 1 h 2081"/>
              <a:gd name="T2" fmla="*/ 16 w 3751"/>
              <a:gd name="T3" fmla="*/ 17 h 2081"/>
              <a:gd name="T4" fmla="*/ 44 w 3751"/>
              <a:gd name="T5" fmla="*/ 47 h 2081"/>
              <a:gd name="T6" fmla="*/ 88 w 3751"/>
              <a:gd name="T7" fmla="*/ 89 h 2081"/>
              <a:gd name="T8" fmla="*/ 145 w 3751"/>
              <a:gd name="T9" fmla="*/ 139 h 2081"/>
              <a:gd name="T10" fmla="*/ 218 w 3751"/>
              <a:gd name="T11" fmla="*/ 197 h 2081"/>
              <a:gd name="T12" fmla="*/ 306 w 3751"/>
              <a:gd name="T13" fmla="*/ 260 h 2081"/>
              <a:gd name="T14" fmla="*/ 409 w 3751"/>
              <a:gd name="T15" fmla="*/ 325 h 2081"/>
              <a:gd name="T16" fmla="*/ 529 w 3751"/>
              <a:gd name="T17" fmla="*/ 391 h 2081"/>
              <a:gd name="T18" fmla="*/ 663 w 3751"/>
              <a:gd name="T19" fmla="*/ 454 h 2081"/>
              <a:gd name="T20" fmla="*/ 814 w 3751"/>
              <a:gd name="T21" fmla="*/ 516 h 2081"/>
              <a:gd name="T22" fmla="*/ 981 w 3751"/>
              <a:gd name="T23" fmla="*/ 569 h 2081"/>
              <a:gd name="T24" fmla="*/ 1165 w 3751"/>
              <a:gd name="T25" fmla="*/ 616 h 2081"/>
              <a:gd name="T26" fmla="*/ 1366 w 3751"/>
              <a:gd name="T27" fmla="*/ 651 h 2081"/>
              <a:gd name="T28" fmla="*/ 1583 w 3751"/>
              <a:gd name="T29" fmla="*/ 674 h 2081"/>
              <a:gd name="T30" fmla="*/ 1819 w 3751"/>
              <a:gd name="T31" fmla="*/ 683 h 2081"/>
              <a:gd name="T32" fmla="*/ 2062 w 3751"/>
              <a:gd name="T33" fmla="*/ 674 h 2081"/>
              <a:gd name="T34" fmla="*/ 2290 w 3751"/>
              <a:gd name="T35" fmla="*/ 649 h 2081"/>
              <a:gd name="T36" fmla="*/ 2503 w 3751"/>
              <a:gd name="T37" fmla="*/ 611 h 2081"/>
              <a:gd name="T38" fmla="*/ 2699 w 3751"/>
              <a:gd name="T39" fmla="*/ 562 h 2081"/>
              <a:gd name="T40" fmla="*/ 2879 w 3751"/>
              <a:gd name="T41" fmla="*/ 506 h 2081"/>
              <a:gd name="T42" fmla="*/ 3043 w 3751"/>
              <a:gd name="T43" fmla="*/ 442 h 2081"/>
              <a:gd name="T44" fmla="*/ 3190 w 3751"/>
              <a:gd name="T45" fmla="*/ 376 h 2081"/>
              <a:gd name="T46" fmla="*/ 3320 w 3751"/>
              <a:gd name="T47" fmla="*/ 307 h 2081"/>
              <a:gd name="T48" fmla="*/ 3433 w 3751"/>
              <a:gd name="T49" fmla="*/ 240 h 2081"/>
              <a:gd name="T50" fmla="*/ 3529 w 3751"/>
              <a:gd name="T51" fmla="*/ 177 h 2081"/>
              <a:gd name="T52" fmla="*/ 3609 w 3751"/>
              <a:gd name="T53" fmla="*/ 120 h 2081"/>
              <a:gd name="T54" fmla="*/ 3670 w 3751"/>
              <a:gd name="T55" fmla="*/ 71 h 2081"/>
              <a:gd name="T56" fmla="*/ 3716 w 3751"/>
              <a:gd name="T57" fmla="*/ 33 h 2081"/>
              <a:gd name="T58" fmla="*/ 3742 w 3751"/>
              <a:gd name="T59" fmla="*/ 8 h 2081"/>
              <a:gd name="T60" fmla="*/ 3751 w 3751"/>
              <a:gd name="T61" fmla="*/ 0 h 2081"/>
              <a:gd name="T62" fmla="*/ 3749 w 3751"/>
              <a:gd name="T63" fmla="*/ 2079 h 2081"/>
              <a:gd name="T64" fmla="*/ 3731 w 3751"/>
              <a:gd name="T65" fmla="*/ 2063 h 2081"/>
              <a:gd name="T66" fmla="*/ 3694 w 3751"/>
              <a:gd name="T67" fmla="*/ 2033 h 2081"/>
              <a:gd name="T68" fmla="*/ 3642 w 3751"/>
              <a:gd name="T69" fmla="*/ 1993 h 2081"/>
              <a:gd name="T70" fmla="*/ 3572 w 3751"/>
              <a:gd name="T71" fmla="*/ 1943 h 2081"/>
              <a:gd name="T72" fmla="*/ 3486 w 3751"/>
              <a:gd name="T73" fmla="*/ 1886 h 2081"/>
              <a:gd name="T74" fmla="*/ 3385 w 3751"/>
              <a:gd name="T75" fmla="*/ 1824 h 2081"/>
              <a:gd name="T76" fmla="*/ 3269 w 3751"/>
              <a:gd name="T77" fmla="*/ 1759 h 2081"/>
              <a:gd name="T78" fmla="*/ 3138 w 3751"/>
              <a:gd name="T79" fmla="*/ 1694 h 2081"/>
              <a:gd name="T80" fmla="*/ 2995 w 3751"/>
              <a:gd name="T81" fmla="*/ 1630 h 2081"/>
              <a:gd name="T82" fmla="*/ 2837 w 3751"/>
              <a:gd name="T83" fmla="*/ 1571 h 2081"/>
              <a:gd name="T84" fmla="*/ 2668 w 3751"/>
              <a:gd name="T85" fmla="*/ 1518 h 2081"/>
              <a:gd name="T86" fmla="*/ 2486 w 3751"/>
              <a:gd name="T87" fmla="*/ 1471 h 2081"/>
              <a:gd name="T88" fmla="*/ 2294 w 3751"/>
              <a:gd name="T89" fmla="*/ 1436 h 2081"/>
              <a:gd name="T90" fmla="*/ 2089 w 3751"/>
              <a:gd name="T91" fmla="*/ 1413 h 2081"/>
              <a:gd name="T92" fmla="*/ 1876 w 3751"/>
              <a:gd name="T93" fmla="*/ 1405 h 2081"/>
              <a:gd name="T94" fmla="*/ 1662 w 3751"/>
              <a:gd name="T95" fmla="*/ 1413 h 2081"/>
              <a:gd name="T96" fmla="*/ 1457 w 3751"/>
              <a:gd name="T97" fmla="*/ 1436 h 2081"/>
              <a:gd name="T98" fmla="*/ 1265 w 3751"/>
              <a:gd name="T99" fmla="*/ 1471 h 2081"/>
              <a:gd name="T100" fmla="*/ 1083 w 3751"/>
              <a:gd name="T101" fmla="*/ 1518 h 2081"/>
              <a:gd name="T102" fmla="*/ 914 w 3751"/>
              <a:gd name="T103" fmla="*/ 1571 h 2081"/>
              <a:gd name="T104" fmla="*/ 756 w 3751"/>
              <a:gd name="T105" fmla="*/ 1630 h 2081"/>
              <a:gd name="T106" fmla="*/ 613 w 3751"/>
              <a:gd name="T107" fmla="*/ 1694 h 2081"/>
              <a:gd name="T108" fmla="*/ 482 w 3751"/>
              <a:gd name="T109" fmla="*/ 1759 h 2081"/>
              <a:gd name="T110" fmla="*/ 366 w 3751"/>
              <a:gd name="T111" fmla="*/ 1824 h 2081"/>
              <a:gd name="T112" fmla="*/ 265 w 3751"/>
              <a:gd name="T113" fmla="*/ 1886 h 2081"/>
              <a:gd name="T114" fmla="*/ 180 w 3751"/>
              <a:gd name="T115" fmla="*/ 1943 h 2081"/>
              <a:gd name="T116" fmla="*/ 109 w 3751"/>
              <a:gd name="T117" fmla="*/ 1993 h 2081"/>
              <a:gd name="T118" fmla="*/ 57 w 3751"/>
              <a:gd name="T119" fmla="*/ 2033 h 2081"/>
              <a:gd name="T120" fmla="*/ 20 w 3751"/>
              <a:gd name="T121" fmla="*/ 2063 h 2081"/>
              <a:gd name="T122" fmla="*/ 2 w 3751"/>
              <a:gd name="T123" fmla="*/ 2079 h 2081"/>
              <a:gd name="T124" fmla="*/ 0 w 3751"/>
              <a:gd name="T125" fmla="*/ 0 h 2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1" h="2081">
                <a:moveTo>
                  <a:pt x="0" y="0"/>
                </a:moveTo>
                <a:lnTo>
                  <a:pt x="2" y="1"/>
                </a:lnTo>
                <a:lnTo>
                  <a:pt x="7" y="8"/>
                </a:lnTo>
                <a:lnTo>
                  <a:pt x="16" y="17"/>
                </a:lnTo>
                <a:lnTo>
                  <a:pt x="28" y="31"/>
                </a:lnTo>
                <a:lnTo>
                  <a:pt x="44" y="47"/>
                </a:lnTo>
                <a:lnTo>
                  <a:pt x="64" y="66"/>
                </a:lnTo>
                <a:lnTo>
                  <a:pt x="88" y="89"/>
                </a:lnTo>
                <a:lnTo>
                  <a:pt x="115" y="113"/>
                </a:lnTo>
                <a:lnTo>
                  <a:pt x="145" y="139"/>
                </a:lnTo>
                <a:lnTo>
                  <a:pt x="180" y="167"/>
                </a:lnTo>
                <a:lnTo>
                  <a:pt x="218" y="197"/>
                </a:lnTo>
                <a:lnTo>
                  <a:pt x="260" y="228"/>
                </a:lnTo>
                <a:lnTo>
                  <a:pt x="306" y="260"/>
                </a:lnTo>
                <a:lnTo>
                  <a:pt x="356" y="292"/>
                </a:lnTo>
                <a:lnTo>
                  <a:pt x="409" y="325"/>
                </a:lnTo>
                <a:lnTo>
                  <a:pt x="467" y="358"/>
                </a:lnTo>
                <a:lnTo>
                  <a:pt x="529" y="391"/>
                </a:lnTo>
                <a:lnTo>
                  <a:pt x="593" y="424"/>
                </a:lnTo>
                <a:lnTo>
                  <a:pt x="663" y="454"/>
                </a:lnTo>
                <a:lnTo>
                  <a:pt x="737" y="486"/>
                </a:lnTo>
                <a:lnTo>
                  <a:pt x="814" y="516"/>
                </a:lnTo>
                <a:lnTo>
                  <a:pt x="896" y="543"/>
                </a:lnTo>
                <a:lnTo>
                  <a:pt x="981" y="569"/>
                </a:lnTo>
                <a:lnTo>
                  <a:pt x="1072" y="594"/>
                </a:lnTo>
                <a:lnTo>
                  <a:pt x="1165" y="616"/>
                </a:lnTo>
                <a:lnTo>
                  <a:pt x="1264" y="635"/>
                </a:lnTo>
                <a:lnTo>
                  <a:pt x="1366" y="651"/>
                </a:lnTo>
                <a:lnTo>
                  <a:pt x="1473" y="665"/>
                </a:lnTo>
                <a:lnTo>
                  <a:pt x="1583" y="674"/>
                </a:lnTo>
                <a:lnTo>
                  <a:pt x="1699" y="681"/>
                </a:lnTo>
                <a:lnTo>
                  <a:pt x="1819" y="683"/>
                </a:lnTo>
                <a:lnTo>
                  <a:pt x="1943" y="681"/>
                </a:lnTo>
                <a:lnTo>
                  <a:pt x="2062" y="674"/>
                </a:lnTo>
                <a:lnTo>
                  <a:pt x="2178" y="664"/>
                </a:lnTo>
                <a:lnTo>
                  <a:pt x="2290" y="649"/>
                </a:lnTo>
                <a:lnTo>
                  <a:pt x="2398" y="632"/>
                </a:lnTo>
                <a:lnTo>
                  <a:pt x="2503" y="611"/>
                </a:lnTo>
                <a:lnTo>
                  <a:pt x="2603" y="589"/>
                </a:lnTo>
                <a:lnTo>
                  <a:pt x="2699" y="562"/>
                </a:lnTo>
                <a:lnTo>
                  <a:pt x="2791" y="535"/>
                </a:lnTo>
                <a:lnTo>
                  <a:pt x="2879" y="506"/>
                </a:lnTo>
                <a:lnTo>
                  <a:pt x="2962" y="475"/>
                </a:lnTo>
                <a:lnTo>
                  <a:pt x="3043" y="442"/>
                </a:lnTo>
                <a:lnTo>
                  <a:pt x="3118" y="409"/>
                </a:lnTo>
                <a:lnTo>
                  <a:pt x="3190" y="376"/>
                </a:lnTo>
                <a:lnTo>
                  <a:pt x="3257" y="342"/>
                </a:lnTo>
                <a:lnTo>
                  <a:pt x="3320" y="307"/>
                </a:lnTo>
                <a:lnTo>
                  <a:pt x="3378" y="273"/>
                </a:lnTo>
                <a:lnTo>
                  <a:pt x="3433" y="240"/>
                </a:lnTo>
                <a:lnTo>
                  <a:pt x="3484" y="207"/>
                </a:lnTo>
                <a:lnTo>
                  <a:pt x="3529" y="177"/>
                </a:lnTo>
                <a:lnTo>
                  <a:pt x="3572" y="147"/>
                </a:lnTo>
                <a:lnTo>
                  <a:pt x="3609" y="120"/>
                </a:lnTo>
                <a:lnTo>
                  <a:pt x="3642" y="93"/>
                </a:lnTo>
                <a:lnTo>
                  <a:pt x="3670" y="71"/>
                </a:lnTo>
                <a:lnTo>
                  <a:pt x="3695" y="50"/>
                </a:lnTo>
                <a:lnTo>
                  <a:pt x="3716" y="33"/>
                </a:lnTo>
                <a:lnTo>
                  <a:pt x="3731" y="18"/>
                </a:lnTo>
                <a:lnTo>
                  <a:pt x="3742" y="8"/>
                </a:lnTo>
                <a:lnTo>
                  <a:pt x="3749" y="2"/>
                </a:lnTo>
                <a:lnTo>
                  <a:pt x="3751" y="0"/>
                </a:lnTo>
                <a:lnTo>
                  <a:pt x="3751" y="2081"/>
                </a:lnTo>
                <a:lnTo>
                  <a:pt x="3749" y="2079"/>
                </a:lnTo>
                <a:lnTo>
                  <a:pt x="3742" y="2073"/>
                </a:lnTo>
                <a:lnTo>
                  <a:pt x="3731" y="2063"/>
                </a:lnTo>
                <a:lnTo>
                  <a:pt x="3715" y="2050"/>
                </a:lnTo>
                <a:lnTo>
                  <a:pt x="3694" y="2033"/>
                </a:lnTo>
                <a:lnTo>
                  <a:pt x="3670" y="2015"/>
                </a:lnTo>
                <a:lnTo>
                  <a:pt x="3642" y="1993"/>
                </a:lnTo>
                <a:lnTo>
                  <a:pt x="3609" y="1969"/>
                </a:lnTo>
                <a:lnTo>
                  <a:pt x="3572" y="1943"/>
                </a:lnTo>
                <a:lnTo>
                  <a:pt x="3531" y="1915"/>
                </a:lnTo>
                <a:lnTo>
                  <a:pt x="3486" y="1886"/>
                </a:lnTo>
                <a:lnTo>
                  <a:pt x="3437" y="1856"/>
                </a:lnTo>
                <a:lnTo>
                  <a:pt x="3385" y="1824"/>
                </a:lnTo>
                <a:lnTo>
                  <a:pt x="3328" y="1792"/>
                </a:lnTo>
                <a:lnTo>
                  <a:pt x="3269" y="1759"/>
                </a:lnTo>
                <a:lnTo>
                  <a:pt x="3206" y="1727"/>
                </a:lnTo>
                <a:lnTo>
                  <a:pt x="3138" y="1694"/>
                </a:lnTo>
                <a:lnTo>
                  <a:pt x="3068" y="1662"/>
                </a:lnTo>
                <a:lnTo>
                  <a:pt x="2995" y="1630"/>
                </a:lnTo>
                <a:lnTo>
                  <a:pt x="2918" y="1599"/>
                </a:lnTo>
                <a:lnTo>
                  <a:pt x="2837" y="1571"/>
                </a:lnTo>
                <a:lnTo>
                  <a:pt x="2754" y="1543"/>
                </a:lnTo>
                <a:lnTo>
                  <a:pt x="2668" y="1518"/>
                </a:lnTo>
                <a:lnTo>
                  <a:pt x="2579" y="1492"/>
                </a:lnTo>
                <a:lnTo>
                  <a:pt x="2486" y="1471"/>
                </a:lnTo>
                <a:lnTo>
                  <a:pt x="2392" y="1453"/>
                </a:lnTo>
                <a:lnTo>
                  <a:pt x="2294" y="1436"/>
                </a:lnTo>
                <a:lnTo>
                  <a:pt x="2193" y="1423"/>
                </a:lnTo>
                <a:lnTo>
                  <a:pt x="2089" y="1413"/>
                </a:lnTo>
                <a:lnTo>
                  <a:pt x="1984" y="1407"/>
                </a:lnTo>
                <a:lnTo>
                  <a:pt x="1876" y="1405"/>
                </a:lnTo>
                <a:lnTo>
                  <a:pt x="1768" y="1407"/>
                </a:lnTo>
                <a:lnTo>
                  <a:pt x="1662" y="1413"/>
                </a:lnTo>
                <a:lnTo>
                  <a:pt x="1558" y="1423"/>
                </a:lnTo>
                <a:lnTo>
                  <a:pt x="1457" y="1436"/>
                </a:lnTo>
                <a:lnTo>
                  <a:pt x="1360" y="1453"/>
                </a:lnTo>
                <a:lnTo>
                  <a:pt x="1265" y="1471"/>
                </a:lnTo>
                <a:lnTo>
                  <a:pt x="1172" y="1492"/>
                </a:lnTo>
                <a:lnTo>
                  <a:pt x="1083" y="1518"/>
                </a:lnTo>
                <a:lnTo>
                  <a:pt x="997" y="1543"/>
                </a:lnTo>
                <a:lnTo>
                  <a:pt x="914" y="1571"/>
                </a:lnTo>
                <a:lnTo>
                  <a:pt x="833" y="1599"/>
                </a:lnTo>
                <a:lnTo>
                  <a:pt x="756" y="1630"/>
                </a:lnTo>
                <a:lnTo>
                  <a:pt x="683" y="1662"/>
                </a:lnTo>
                <a:lnTo>
                  <a:pt x="613" y="1694"/>
                </a:lnTo>
                <a:lnTo>
                  <a:pt x="546" y="1727"/>
                </a:lnTo>
                <a:lnTo>
                  <a:pt x="482" y="1759"/>
                </a:lnTo>
                <a:lnTo>
                  <a:pt x="423" y="1792"/>
                </a:lnTo>
                <a:lnTo>
                  <a:pt x="366" y="1824"/>
                </a:lnTo>
                <a:lnTo>
                  <a:pt x="314" y="1856"/>
                </a:lnTo>
                <a:lnTo>
                  <a:pt x="265" y="1886"/>
                </a:lnTo>
                <a:lnTo>
                  <a:pt x="221" y="1915"/>
                </a:lnTo>
                <a:lnTo>
                  <a:pt x="180" y="1943"/>
                </a:lnTo>
                <a:lnTo>
                  <a:pt x="142" y="1969"/>
                </a:lnTo>
                <a:lnTo>
                  <a:pt x="109" y="1993"/>
                </a:lnTo>
                <a:lnTo>
                  <a:pt x="81" y="2015"/>
                </a:lnTo>
                <a:lnTo>
                  <a:pt x="57" y="2033"/>
                </a:lnTo>
                <a:lnTo>
                  <a:pt x="36" y="2050"/>
                </a:lnTo>
                <a:lnTo>
                  <a:pt x="20" y="2063"/>
                </a:lnTo>
                <a:lnTo>
                  <a:pt x="9" y="2073"/>
                </a:lnTo>
                <a:lnTo>
                  <a:pt x="2" y="2079"/>
                </a:lnTo>
                <a:lnTo>
                  <a:pt x="0" y="2081"/>
                </a:lnTo>
                <a:lnTo>
                  <a:pt x="0" y="0"/>
                </a:lnTo>
                <a:close/>
              </a:path>
            </a:pathLst>
          </a:custGeom>
          <a:solidFill>
            <a:srgbClr val="113454"/>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IN"/>
          </a:p>
        </p:txBody>
      </p:sp>
      <p:grpSp>
        <p:nvGrpSpPr>
          <p:cNvPr id="113" name="Group 112">
            <a:extLst>
              <a:ext uri="{FF2B5EF4-FFF2-40B4-BE49-F238E27FC236}">
                <a16:creationId xmlns:a16="http://schemas.microsoft.com/office/drawing/2014/main" id="{86BB73AB-E1D7-674E-A559-E9962AA9A5E9}"/>
              </a:ext>
            </a:extLst>
          </p:cNvPr>
          <p:cNvGrpSpPr/>
          <p:nvPr/>
        </p:nvGrpSpPr>
        <p:grpSpPr>
          <a:xfrm>
            <a:off x="4854826" y="2693616"/>
            <a:ext cx="842841" cy="831472"/>
            <a:chOff x="4722964" y="1949488"/>
            <a:chExt cx="1090878" cy="1090878"/>
          </a:xfrm>
          <a:solidFill>
            <a:srgbClr val="14416B"/>
          </a:solidFill>
          <a:effectLst/>
        </p:grpSpPr>
        <p:sp>
          <p:nvSpPr>
            <p:cNvPr id="114" name="Oval 113">
              <a:extLst>
                <a:ext uri="{FF2B5EF4-FFF2-40B4-BE49-F238E27FC236}">
                  <a16:creationId xmlns:a16="http://schemas.microsoft.com/office/drawing/2014/main" id="{21EB15B5-AE77-314D-9946-CB258AC7214E}"/>
                </a:ext>
              </a:extLst>
            </p:cNvPr>
            <p:cNvSpPr/>
            <p:nvPr/>
          </p:nvSpPr>
          <p:spPr>
            <a:xfrm>
              <a:off x="4722964" y="1949488"/>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Freeform 6">
              <a:extLst>
                <a:ext uri="{FF2B5EF4-FFF2-40B4-BE49-F238E27FC236}">
                  <a16:creationId xmlns:a16="http://schemas.microsoft.com/office/drawing/2014/main" id="{9340397B-FEA1-574F-8743-7102CDF77811}"/>
                </a:ext>
              </a:extLst>
            </p:cNvPr>
            <p:cNvSpPr>
              <a:spLocks noEditPoints="1"/>
            </p:cNvSpPr>
            <p:nvPr/>
          </p:nvSpPr>
          <p:spPr bwMode="auto">
            <a:xfrm>
              <a:off x="5045200" y="2271861"/>
              <a:ext cx="446408" cy="446134"/>
            </a:xfrm>
            <a:custGeom>
              <a:avLst/>
              <a:gdLst>
                <a:gd name="T0" fmla="*/ 4428 w 6560"/>
                <a:gd name="T1" fmla="*/ 5803 h 6556"/>
                <a:gd name="T2" fmla="*/ 5202 w 6560"/>
                <a:gd name="T3" fmla="*/ 5382 h 6556"/>
                <a:gd name="T4" fmla="*/ 1624 w 6560"/>
                <a:gd name="T5" fmla="*/ 5075 h 6556"/>
                <a:gd name="T6" fmla="*/ 1759 w 6560"/>
                <a:gd name="T7" fmla="*/ 5689 h 6556"/>
                <a:gd name="T8" fmla="*/ 1923 w 6560"/>
                <a:gd name="T9" fmla="*/ 5422 h 6556"/>
                <a:gd name="T10" fmla="*/ 3662 w 6560"/>
                <a:gd name="T11" fmla="*/ 6004 h 6556"/>
                <a:gd name="T12" fmla="*/ 4133 w 6560"/>
                <a:gd name="T13" fmla="*/ 5464 h 6556"/>
                <a:gd name="T14" fmla="*/ 4214 w 6560"/>
                <a:gd name="T15" fmla="*/ 4862 h 6556"/>
                <a:gd name="T16" fmla="*/ 2699 w 6560"/>
                <a:gd name="T17" fmla="*/ 4808 h 6556"/>
                <a:gd name="T18" fmla="*/ 2328 w 6560"/>
                <a:gd name="T19" fmla="*/ 5274 h 6556"/>
                <a:gd name="T20" fmla="*/ 2742 w 6560"/>
                <a:gd name="T21" fmla="*/ 5880 h 6556"/>
                <a:gd name="T22" fmla="*/ 1941 w 6560"/>
                <a:gd name="T23" fmla="*/ 3700 h 6556"/>
                <a:gd name="T24" fmla="*/ 2651 w 6560"/>
                <a:gd name="T25" fmla="*/ 4383 h 6556"/>
                <a:gd name="T26" fmla="*/ 485 w 6560"/>
                <a:gd name="T27" fmla="*/ 3841 h 6556"/>
                <a:gd name="T28" fmla="*/ 959 w 6560"/>
                <a:gd name="T29" fmla="*/ 4933 h 6556"/>
                <a:gd name="T30" fmla="*/ 1564 w 6560"/>
                <a:gd name="T31" fmla="*/ 4178 h 6556"/>
                <a:gd name="T32" fmla="*/ 5026 w 6560"/>
                <a:gd name="T33" fmla="*/ 3953 h 6556"/>
                <a:gd name="T34" fmla="*/ 5475 w 6560"/>
                <a:gd name="T35" fmla="*/ 4860 h 6556"/>
                <a:gd name="T36" fmla="*/ 6035 w 6560"/>
                <a:gd name="T37" fmla="*/ 4011 h 6556"/>
                <a:gd name="T38" fmla="*/ 3704 w 6560"/>
                <a:gd name="T39" fmla="*/ 4363 h 6556"/>
                <a:gd name="T40" fmla="*/ 4601 w 6560"/>
                <a:gd name="T41" fmla="*/ 3903 h 6556"/>
                <a:gd name="T42" fmla="*/ 3909 w 6560"/>
                <a:gd name="T43" fmla="*/ 2173 h 6556"/>
                <a:gd name="T44" fmla="*/ 4575 w 6560"/>
                <a:gd name="T45" fmla="*/ 2452 h 6556"/>
                <a:gd name="T46" fmla="*/ 1941 w 6560"/>
                <a:gd name="T47" fmla="*/ 2856 h 6556"/>
                <a:gd name="T48" fmla="*/ 2250 w 6560"/>
                <a:gd name="T49" fmla="*/ 2111 h 6556"/>
                <a:gd name="T50" fmla="*/ 4913 w 6560"/>
                <a:gd name="T51" fmla="*/ 1947 h 6556"/>
                <a:gd name="T52" fmla="*/ 6105 w 6560"/>
                <a:gd name="T53" fmla="*/ 2888 h 6556"/>
                <a:gd name="T54" fmla="*/ 5694 w 6560"/>
                <a:gd name="T55" fmla="*/ 1764 h 6556"/>
                <a:gd name="T56" fmla="*/ 572 w 6560"/>
                <a:gd name="T57" fmla="*/ 2378 h 6556"/>
                <a:gd name="T58" fmla="*/ 1534 w 6560"/>
                <a:gd name="T59" fmla="*/ 2603 h 6556"/>
                <a:gd name="T60" fmla="*/ 1085 w 6560"/>
                <a:gd name="T61" fmla="*/ 1696 h 6556"/>
                <a:gd name="T62" fmla="*/ 4695 w 6560"/>
                <a:gd name="T63" fmla="*/ 1268 h 6556"/>
                <a:gd name="T64" fmla="*/ 5202 w 6560"/>
                <a:gd name="T65" fmla="*/ 1174 h 6556"/>
                <a:gd name="T66" fmla="*/ 2214 w 6560"/>
                <a:gd name="T67" fmla="*/ 634 h 6556"/>
                <a:gd name="T68" fmla="*/ 1237 w 6560"/>
                <a:gd name="T69" fmla="*/ 1292 h 6556"/>
                <a:gd name="T70" fmla="*/ 1923 w 6560"/>
                <a:gd name="T71" fmla="*/ 1134 h 6556"/>
                <a:gd name="T72" fmla="*/ 3680 w 6560"/>
                <a:gd name="T73" fmla="*/ 1766 h 6556"/>
                <a:gd name="T74" fmla="*/ 4276 w 6560"/>
                <a:gd name="T75" fmla="*/ 1377 h 6556"/>
                <a:gd name="T76" fmla="*/ 3887 w 6560"/>
                <a:gd name="T77" fmla="*/ 747 h 6556"/>
                <a:gd name="T78" fmla="*/ 2980 w 6560"/>
                <a:gd name="T79" fmla="*/ 504 h 6556"/>
                <a:gd name="T80" fmla="*/ 2481 w 6560"/>
                <a:gd name="T81" fmla="*/ 1001 h 6556"/>
                <a:gd name="T82" fmla="*/ 2174 w 6560"/>
                <a:gd name="T83" fmla="*/ 1656 h 6556"/>
                <a:gd name="T84" fmla="*/ 3279 w 6560"/>
                <a:gd name="T85" fmla="*/ 0 h 6556"/>
                <a:gd name="T86" fmla="*/ 4599 w 6560"/>
                <a:gd name="T87" fmla="*/ 277 h 6556"/>
                <a:gd name="T88" fmla="*/ 5662 w 6560"/>
                <a:gd name="T89" fmla="*/ 1029 h 6556"/>
                <a:gd name="T90" fmla="*/ 6355 w 6560"/>
                <a:gd name="T91" fmla="*/ 2135 h 6556"/>
                <a:gd name="T92" fmla="*/ 6554 w 6560"/>
                <a:gd name="T93" fmla="*/ 3478 h 6556"/>
                <a:gd name="T94" fmla="*/ 6201 w 6560"/>
                <a:gd name="T95" fmla="*/ 4766 h 6556"/>
                <a:gd name="T96" fmla="*/ 5391 w 6560"/>
                <a:gd name="T97" fmla="*/ 5785 h 6556"/>
                <a:gd name="T98" fmla="*/ 4242 w 6560"/>
                <a:gd name="T99" fmla="*/ 6413 h 6556"/>
                <a:gd name="T100" fmla="*/ 2884 w 6560"/>
                <a:gd name="T101" fmla="*/ 6532 h 6556"/>
                <a:gd name="T102" fmla="*/ 1626 w 6560"/>
                <a:gd name="T103" fmla="*/ 6108 h 6556"/>
                <a:gd name="T104" fmla="*/ 656 w 6560"/>
                <a:gd name="T105" fmla="*/ 5242 h 6556"/>
                <a:gd name="T106" fmla="*/ 94 w 6560"/>
                <a:gd name="T107" fmla="*/ 4056 h 6556"/>
                <a:gd name="T108" fmla="*/ 54 w 6560"/>
                <a:gd name="T109" fmla="*/ 2689 h 6556"/>
                <a:gd name="T110" fmla="*/ 549 w 6560"/>
                <a:gd name="T111" fmla="*/ 1467 h 6556"/>
                <a:gd name="T112" fmla="*/ 1466 w 6560"/>
                <a:gd name="T113" fmla="*/ 548 h 6556"/>
                <a:gd name="T114" fmla="*/ 2691 w 6560"/>
                <a:gd name="T115" fmla="*/ 54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0" h="6556">
                  <a:moveTo>
                    <a:pt x="4795" y="5021"/>
                  </a:moveTo>
                  <a:lnTo>
                    <a:pt x="4749" y="5155"/>
                  </a:lnTo>
                  <a:lnTo>
                    <a:pt x="4695" y="5288"/>
                  </a:lnTo>
                  <a:lnTo>
                    <a:pt x="4637" y="5422"/>
                  </a:lnTo>
                  <a:lnTo>
                    <a:pt x="4573" y="5553"/>
                  </a:lnTo>
                  <a:lnTo>
                    <a:pt x="4504" y="5679"/>
                  </a:lnTo>
                  <a:lnTo>
                    <a:pt x="4428" y="5803"/>
                  </a:lnTo>
                  <a:lnTo>
                    <a:pt x="4346" y="5922"/>
                  </a:lnTo>
                  <a:lnTo>
                    <a:pt x="4502" y="5852"/>
                  </a:lnTo>
                  <a:lnTo>
                    <a:pt x="4653" y="5775"/>
                  </a:lnTo>
                  <a:lnTo>
                    <a:pt x="4799" y="5689"/>
                  </a:lnTo>
                  <a:lnTo>
                    <a:pt x="4940" y="5595"/>
                  </a:lnTo>
                  <a:lnTo>
                    <a:pt x="5074" y="5492"/>
                  </a:lnTo>
                  <a:lnTo>
                    <a:pt x="5202" y="5382"/>
                  </a:lnTo>
                  <a:lnTo>
                    <a:pt x="5321" y="5264"/>
                  </a:lnTo>
                  <a:lnTo>
                    <a:pt x="5200" y="5197"/>
                  </a:lnTo>
                  <a:lnTo>
                    <a:pt x="5072" y="5133"/>
                  </a:lnTo>
                  <a:lnTo>
                    <a:pt x="4936" y="5075"/>
                  </a:lnTo>
                  <a:lnTo>
                    <a:pt x="4795" y="5021"/>
                  </a:lnTo>
                  <a:close/>
                  <a:moveTo>
                    <a:pt x="1763" y="5021"/>
                  </a:moveTo>
                  <a:lnTo>
                    <a:pt x="1624" y="5075"/>
                  </a:lnTo>
                  <a:lnTo>
                    <a:pt x="1488" y="5133"/>
                  </a:lnTo>
                  <a:lnTo>
                    <a:pt x="1360" y="5197"/>
                  </a:lnTo>
                  <a:lnTo>
                    <a:pt x="1237" y="5264"/>
                  </a:lnTo>
                  <a:lnTo>
                    <a:pt x="1358" y="5382"/>
                  </a:lnTo>
                  <a:lnTo>
                    <a:pt x="1486" y="5492"/>
                  </a:lnTo>
                  <a:lnTo>
                    <a:pt x="1620" y="5595"/>
                  </a:lnTo>
                  <a:lnTo>
                    <a:pt x="1759" y="5689"/>
                  </a:lnTo>
                  <a:lnTo>
                    <a:pt x="1907" y="5775"/>
                  </a:lnTo>
                  <a:lnTo>
                    <a:pt x="2056" y="5852"/>
                  </a:lnTo>
                  <a:lnTo>
                    <a:pt x="2214" y="5922"/>
                  </a:lnTo>
                  <a:lnTo>
                    <a:pt x="2132" y="5803"/>
                  </a:lnTo>
                  <a:lnTo>
                    <a:pt x="2056" y="5679"/>
                  </a:lnTo>
                  <a:lnTo>
                    <a:pt x="1987" y="5553"/>
                  </a:lnTo>
                  <a:lnTo>
                    <a:pt x="1923" y="5422"/>
                  </a:lnTo>
                  <a:lnTo>
                    <a:pt x="1865" y="5288"/>
                  </a:lnTo>
                  <a:lnTo>
                    <a:pt x="1811" y="5155"/>
                  </a:lnTo>
                  <a:lnTo>
                    <a:pt x="1763" y="5021"/>
                  </a:lnTo>
                  <a:close/>
                  <a:moveTo>
                    <a:pt x="3494" y="4780"/>
                  </a:moveTo>
                  <a:lnTo>
                    <a:pt x="3494" y="6090"/>
                  </a:lnTo>
                  <a:lnTo>
                    <a:pt x="3580" y="6052"/>
                  </a:lnTo>
                  <a:lnTo>
                    <a:pt x="3662" y="6004"/>
                  </a:lnTo>
                  <a:lnTo>
                    <a:pt x="3742" y="5946"/>
                  </a:lnTo>
                  <a:lnTo>
                    <a:pt x="3816" y="5880"/>
                  </a:lnTo>
                  <a:lnTo>
                    <a:pt x="3887" y="5809"/>
                  </a:lnTo>
                  <a:lnTo>
                    <a:pt x="3955" y="5729"/>
                  </a:lnTo>
                  <a:lnTo>
                    <a:pt x="4019" y="5645"/>
                  </a:lnTo>
                  <a:lnTo>
                    <a:pt x="4077" y="5555"/>
                  </a:lnTo>
                  <a:lnTo>
                    <a:pt x="4133" y="5464"/>
                  </a:lnTo>
                  <a:lnTo>
                    <a:pt x="4185" y="5370"/>
                  </a:lnTo>
                  <a:lnTo>
                    <a:pt x="4232" y="5274"/>
                  </a:lnTo>
                  <a:lnTo>
                    <a:pt x="4276" y="5179"/>
                  </a:lnTo>
                  <a:lnTo>
                    <a:pt x="4316" y="5085"/>
                  </a:lnTo>
                  <a:lnTo>
                    <a:pt x="4354" y="4991"/>
                  </a:lnTo>
                  <a:lnTo>
                    <a:pt x="4386" y="4900"/>
                  </a:lnTo>
                  <a:lnTo>
                    <a:pt x="4214" y="4862"/>
                  </a:lnTo>
                  <a:lnTo>
                    <a:pt x="4041" y="4832"/>
                  </a:lnTo>
                  <a:lnTo>
                    <a:pt x="3861" y="4808"/>
                  </a:lnTo>
                  <a:lnTo>
                    <a:pt x="3680" y="4790"/>
                  </a:lnTo>
                  <a:lnTo>
                    <a:pt x="3494" y="4780"/>
                  </a:lnTo>
                  <a:close/>
                  <a:moveTo>
                    <a:pt x="3066" y="4780"/>
                  </a:moveTo>
                  <a:lnTo>
                    <a:pt x="2880" y="4790"/>
                  </a:lnTo>
                  <a:lnTo>
                    <a:pt x="2699" y="4808"/>
                  </a:lnTo>
                  <a:lnTo>
                    <a:pt x="2519" y="4832"/>
                  </a:lnTo>
                  <a:lnTo>
                    <a:pt x="2344" y="4862"/>
                  </a:lnTo>
                  <a:lnTo>
                    <a:pt x="2174" y="4900"/>
                  </a:lnTo>
                  <a:lnTo>
                    <a:pt x="2206" y="4991"/>
                  </a:lnTo>
                  <a:lnTo>
                    <a:pt x="2242" y="5085"/>
                  </a:lnTo>
                  <a:lnTo>
                    <a:pt x="2284" y="5179"/>
                  </a:lnTo>
                  <a:lnTo>
                    <a:pt x="2328" y="5274"/>
                  </a:lnTo>
                  <a:lnTo>
                    <a:pt x="2375" y="5370"/>
                  </a:lnTo>
                  <a:lnTo>
                    <a:pt x="2427" y="5464"/>
                  </a:lnTo>
                  <a:lnTo>
                    <a:pt x="2481" y="5557"/>
                  </a:lnTo>
                  <a:lnTo>
                    <a:pt x="2541" y="5645"/>
                  </a:lnTo>
                  <a:lnTo>
                    <a:pt x="2605" y="5729"/>
                  </a:lnTo>
                  <a:lnTo>
                    <a:pt x="2673" y="5809"/>
                  </a:lnTo>
                  <a:lnTo>
                    <a:pt x="2742" y="5880"/>
                  </a:lnTo>
                  <a:lnTo>
                    <a:pt x="2818" y="5946"/>
                  </a:lnTo>
                  <a:lnTo>
                    <a:pt x="2896" y="6004"/>
                  </a:lnTo>
                  <a:lnTo>
                    <a:pt x="2980" y="6052"/>
                  </a:lnTo>
                  <a:lnTo>
                    <a:pt x="3066" y="6090"/>
                  </a:lnTo>
                  <a:lnTo>
                    <a:pt x="3066" y="4780"/>
                  </a:lnTo>
                  <a:close/>
                  <a:moveTo>
                    <a:pt x="1929" y="3492"/>
                  </a:moveTo>
                  <a:lnTo>
                    <a:pt x="1941" y="3700"/>
                  </a:lnTo>
                  <a:lnTo>
                    <a:pt x="1959" y="3903"/>
                  </a:lnTo>
                  <a:lnTo>
                    <a:pt x="1985" y="4104"/>
                  </a:lnTo>
                  <a:lnTo>
                    <a:pt x="2018" y="4300"/>
                  </a:lnTo>
                  <a:lnTo>
                    <a:pt x="2058" y="4489"/>
                  </a:lnTo>
                  <a:lnTo>
                    <a:pt x="2250" y="4445"/>
                  </a:lnTo>
                  <a:lnTo>
                    <a:pt x="2449" y="4411"/>
                  </a:lnTo>
                  <a:lnTo>
                    <a:pt x="2651" y="4383"/>
                  </a:lnTo>
                  <a:lnTo>
                    <a:pt x="2856" y="4363"/>
                  </a:lnTo>
                  <a:lnTo>
                    <a:pt x="3066" y="4351"/>
                  </a:lnTo>
                  <a:lnTo>
                    <a:pt x="3066" y="3492"/>
                  </a:lnTo>
                  <a:lnTo>
                    <a:pt x="1929" y="3492"/>
                  </a:lnTo>
                  <a:close/>
                  <a:moveTo>
                    <a:pt x="435" y="3492"/>
                  </a:moveTo>
                  <a:lnTo>
                    <a:pt x="455" y="3668"/>
                  </a:lnTo>
                  <a:lnTo>
                    <a:pt x="485" y="3841"/>
                  </a:lnTo>
                  <a:lnTo>
                    <a:pt x="525" y="4013"/>
                  </a:lnTo>
                  <a:lnTo>
                    <a:pt x="572" y="4178"/>
                  </a:lnTo>
                  <a:lnTo>
                    <a:pt x="632" y="4339"/>
                  </a:lnTo>
                  <a:lnTo>
                    <a:pt x="702" y="4495"/>
                  </a:lnTo>
                  <a:lnTo>
                    <a:pt x="778" y="4646"/>
                  </a:lnTo>
                  <a:lnTo>
                    <a:pt x="866" y="4794"/>
                  </a:lnTo>
                  <a:lnTo>
                    <a:pt x="959" y="4933"/>
                  </a:lnTo>
                  <a:lnTo>
                    <a:pt x="1085" y="4860"/>
                  </a:lnTo>
                  <a:lnTo>
                    <a:pt x="1217" y="4790"/>
                  </a:lnTo>
                  <a:lnTo>
                    <a:pt x="1356" y="4724"/>
                  </a:lnTo>
                  <a:lnTo>
                    <a:pt x="1498" y="4664"/>
                  </a:lnTo>
                  <a:lnTo>
                    <a:pt x="1647" y="4609"/>
                  </a:lnTo>
                  <a:lnTo>
                    <a:pt x="1602" y="4397"/>
                  </a:lnTo>
                  <a:lnTo>
                    <a:pt x="1564" y="4178"/>
                  </a:lnTo>
                  <a:lnTo>
                    <a:pt x="1534" y="3953"/>
                  </a:lnTo>
                  <a:lnTo>
                    <a:pt x="1514" y="3724"/>
                  </a:lnTo>
                  <a:lnTo>
                    <a:pt x="1502" y="3492"/>
                  </a:lnTo>
                  <a:lnTo>
                    <a:pt x="435" y="3492"/>
                  </a:lnTo>
                  <a:close/>
                  <a:moveTo>
                    <a:pt x="5058" y="3490"/>
                  </a:moveTo>
                  <a:lnTo>
                    <a:pt x="5046" y="3724"/>
                  </a:lnTo>
                  <a:lnTo>
                    <a:pt x="5026" y="3953"/>
                  </a:lnTo>
                  <a:lnTo>
                    <a:pt x="4996" y="4176"/>
                  </a:lnTo>
                  <a:lnTo>
                    <a:pt x="4958" y="4395"/>
                  </a:lnTo>
                  <a:lnTo>
                    <a:pt x="4913" y="4609"/>
                  </a:lnTo>
                  <a:lnTo>
                    <a:pt x="5060" y="4664"/>
                  </a:lnTo>
                  <a:lnTo>
                    <a:pt x="5204" y="4724"/>
                  </a:lnTo>
                  <a:lnTo>
                    <a:pt x="5341" y="4790"/>
                  </a:lnTo>
                  <a:lnTo>
                    <a:pt x="5475" y="4860"/>
                  </a:lnTo>
                  <a:lnTo>
                    <a:pt x="5601" y="4933"/>
                  </a:lnTo>
                  <a:lnTo>
                    <a:pt x="5694" y="4794"/>
                  </a:lnTo>
                  <a:lnTo>
                    <a:pt x="5780" y="4646"/>
                  </a:lnTo>
                  <a:lnTo>
                    <a:pt x="5858" y="4495"/>
                  </a:lnTo>
                  <a:lnTo>
                    <a:pt x="5928" y="4337"/>
                  </a:lnTo>
                  <a:lnTo>
                    <a:pt x="5986" y="4176"/>
                  </a:lnTo>
                  <a:lnTo>
                    <a:pt x="6035" y="4011"/>
                  </a:lnTo>
                  <a:lnTo>
                    <a:pt x="6075" y="3841"/>
                  </a:lnTo>
                  <a:lnTo>
                    <a:pt x="6105" y="3668"/>
                  </a:lnTo>
                  <a:lnTo>
                    <a:pt x="6123" y="3490"/>
                  </a:lnTo>
                  <a:lnTo>
                    <a:pt x="5058" y="3490"/>
                  </a:lnTo>
                  <a:close/>
                  <a:moveTo>
                    <a:pt x="3494" y="3490"/>
                  </a:moveTo>
                  <a:lnTo>
                    <a:pt x="3494" y="4351"/>
                  </a:lnTo>
                  <a:lnTo>
                    <a:pt x="3704" y="4363"/>
                  </a:lnTo>
                  <a:lnTo>
                    <a:pt x="3909" y="4383"/>
                  </a:lnTo>
                  <a:lnTo>
                    <a:pt x="4111" y="4411"/>
                  </a:lnTo>
                  <a:lnTo>
                    <a:pt x="4308" y="4445"/>
                  </a:lnTo>
                  <a:lnTo>
                    <a:pt x="4502" y="4489"/>
                  </a:lnTo>
                  <a:lnTo>
                    <a:pt x="4542" y="4300"/>
                  </a:lnTo>
                  <a:lnTo>
                    <a:pt x="4575" y="4104"/>
                  </a:lnTo>
                  <a:lnTo>
                    <a:pt x="4601" y="3903"/>
                  </a:lnTo>
                  <a:lnTo>
                    <a:pt x="4619" y="3698"/>
                  </a:lnTo>
                  <a:lnTo>
                    <a:pt x="4631" y="3490"/>
                  </a:lnTo>
                  <a:lnTo>
                    <a:pt x="3494" y="3490"/>
                  </a:lnTo>
                  <a:close/>
                  <a:moveTo>
                    <a:pt x="4502" y="2067"/>
                  </a:moveTo>
                  <a:lnTo>
                    <a:pt x="4308" y="2111"/>
                  </a:lnTo>
                  <a:lnTo>
                    <a:pt x="4111" y="2145"/>
                  </a:lnTo>
                  <a:lnTo>
                    <a:pt x="3909" y="2173"/>
                  </a:lnTo>
                  <a:lnTo>
                    <a:pt x="3704" y="2193"/>
                  </a:lnTo>
                  <a:lnTo>
                    <a:pt x="3494" y="2205"/>
                  </a:lnTo>
                  <a:lnTo>
                    <a:pt x="3494" y="3064"/>
                  </a:lnTo>
                  <a:lnTo>
                    <a:pt x="4631" y="3064"/>
                  </a:lnTo>
                  <a:lnTo>
                    <a:pt x="4619" y="2856"/>
                  </a:lnTo>
                  <a:lnTo>
                    <a:pt x="4601" y="2653"/>
                  </a:lnTo>
                  <a:lnTo>
                    <a:pt x="4575" y="2452"/>
                  </a:lnTo>
                  <a:lnTo>
                    <a:pt x="4542" y="2258"/>
                  </a:lnTo>
                  <a:lnTo>
                    <a:pt x="4502" y="2067"/>
                  </a:lnTo>
                  <a:close/>
                  <a:moveTo>
                    <a:pt x="2058" y="2067"/>
                  </a:moveTo>
                  <a:lnTo>
                    <a:pt x="2018" y="2258"/>
                  </a:lnTo>
                  <a:lnTo>
                    <a:pt x="1985" y="2452"/>
                  </a:lnTo>
                  <a:lnTo>
                    <a:pt x="1959" y="2653"/>
                  </a:lnTo>
                  <a:lnTo>
                    <a:pt x="1941" y="2856"/>
                  </a:lnTo>
                  <a:lnTo>
                    <a:pt x="1929" y="3064"/>
                  </a:lnTo>
                  <a:lnTo>
                    <a:pt x="3066" y="3064"/>
                  </a:lnTo>
                  <a:lnTo>
                    <a:pt x="3066" y="2205"/>
                  </a:lnTo>
                  <a:lnTo>
                    <a:pt x="2856" y="2193"/>
                  </a:lnTo>
                  <a:lnTo>
                    <a:pt x="2651" y="2173"/>
                  </a:lnTo>
                  <a:lnTo>
                    <a:pt x="2449" y="2145"/>
                  </a:lnTo>
                  <a:lnTo>
                    <a:pt x="2250" y="2111"/>
                  </a:lnTo>
                  <a:lnTo>
                    <a:pt x="2058" y="2067"/>
                  </a:lnTo>
                  <a:close/>
                  <a:moveTo>
                    <a:pt x="5601" y="1623"/>
                  </a:moveTo>
                  <a:lnTo>
                    <a:pt x="5475" y="1696"/>
                  </a:lnTo>
                  <a:lnTo>
                    <a:pt x="5341" y="1766"/>
                  </a:lnTo>
                  <a:lnTo>
                    <a:pt x="5204" y="1832"/>
                  </a:lnTo>
                  <a:lnTo>
                    <a:pt x="5060" y="1892"/>
                  </a:lnTo>
                  <a:lnTo>
                    <a:pt x="4913" y="1947"/>
                  </a:lnTo>
                  <a:lnTo>
                    <a:pt x="4958" y="2161"/>
                  </a:lnTo>
                  <a:lnTo>
                    <a:pt x="4996" y="2380"/>
                  </a:lnTo>
                  <a:lnTo>
                    <a:pt x="5026" y="2603"/>
                  </a:lnTo>
                  <a:lnTo>
                    <a:pt x="5046" y="2833"/>
                  </a:lnTo>
                  <a:lnTo>
                    <a:pt x="5058" y="3064"/>
                  </a:lnTo>
                  <a:lnTo>
                    <a:pt x="6123" y="3064"/>
                  </a:lnTo>
                  <a:lnTo>
                    <a:pt x="6105" y="2888"/>
                  </a:lnTo>
                  <a:lnTo>
                    <a:pt x="6075" y="2715"/>
                  </a:lnTo>
                  <a:lnTo>
                    <a:pt x="6035" y="2545"/>
                  </a:lnTo>
                  <a:lnTo>
                    <a:pt x="5986" y="2378"/>
                  </a:lnTo>
                  <a:lnTo>
                    <a:pt x="5928" y="2217"/>
                  </a:lnTo>
                  <a:lnTo>
                    <a:pt x="5858" y="2061"/>
                  </a:lnTo>
                  <a:lnTo>
                    <a:pt x="5780" y="1910"/>
                  </a:lnTo>
                  <a:lnTo>
                    <a:pt x="5694" y="1764"/>
                  </a:lnTo>
                  <a:lnTo>
                    <a:pt x="5601" y="1623"/>
                  </a:lnTo>
                  <a:close/>
                  <a:moveTo>
                    <a:pt x="959" y="1623"/>
                  </a:moveTo>
                  <a:lnTo>
                    <a:pt x="866" y="1764"/>
                  </a:lnTo>
                  <a:lnTo>
                    <a:pt x="778" y="1910"/>
                  </a:lnTo>
                  <a:lnTo>
                    <a:pt x="702" y="2061"/>
                  </a:lnTo>
                  <a:lnTo>
                    <a:pt x="632" y="2217"/>
                  </a:lnTo>
                  <a:lnTo>
                    <a:pt x="572" y="2378"/>
                  </a:lnTo>
                  <a:lnTo>
                    <a:pt x="525" y="2545"/>
                  </a:lnTo>
                  <a:lnTo>
                    <a:pt x="485" y="2715"/>
                  </a:lnTo>
                  <a:lnTo>
                    <a:pt x="455" y="2888"/>
                  </a:lnTo>
                  <a:lnTo>
                    <a:pt x="435" y="3064"/>
                  </a:lnTo>
                  <a:lnTo>
                    <a:pt x="1502" y="3064"/>
                  </a:lnTo>
                  <a:lnTo>
                    <a:pt x="1514" y="2833"/>
                  </a:lnTo>
                  <a:lnTo>
                    <a:pt x="1534" y="2603"/>
                  </a:lnTo>
                  <a:lnTo>
                    <a:pt x="1564" y="2378"/>
                  </a:lnTo>
                  <a:lnTo>
                    <a:pt x="1602" y="2161"/>
                  </a:lnTo>
                  <a:lnTo>
                    <a:pt x="1647" y="1947"/>
                  </a:lnTo>
                  <a:lnTo>
                    <a:pt x="1498" y="1892"/>
                  </a:lnTo>
                  <a:lnTo>
                    <a:pt x="1356" y="1832"/>
                  </a:lnTo>
                  <a:lnTo>
                    <a:pt x="1217" y="1766"/>
                  </a:lnTo>
                  <a:lnTo>
                    <a:pt x="1085" y="1696"/>
                  </a:lnTo>
                  <a:lnTo>
                    <a:pt x="959" y="1623"/>
                  </a:lnTo>
                  <a:close/>
                  <a:moveTo>
                    <a:pt x="4346" y="634"/>
                  </a:moveTo>
                  <a:lnTo>
                    <a:pt x="4428" y="753"/>
                  </a:lnTo>
                  <a:lnTo>
                    <a:pt x="4504" y="877"/>
                  </a:lnTo>
                  <a:lnTo>
                    <a:pt x="4573" y="1005"/>
                  </a:lnTo>
                  <a:lnTo>
                    <a:pt x="4637" y="1134"/>
                  </a:lnTo>
                  <a:lnTo>
                    <a:pt x="4695" y="1268"/>
                  </a:lnTo>
                  <a:lnTo>
                    <a:pt x="4749" y="1401"/>
                  </a:lnTo>
                  <a:lnTo>
                    <a:pt x="4795" y="1535"/>
                  </a:lnTo>
                  <a:lnTo>
                    <a:pt x="4936" y="1481"/>
                  </a:lnTo>
                  <a:lnTo>
                    <a:pt x="5072" y="1423"/>
                  </a:lnTo>
                  <a:lnTo>
                    <a:pt x="5200" y="1359"/>
                  </a:lnTo>
                  <a:lnTo>
                    <a:pt x="5321" y="1292"/>
                  </a:lnTo>
                  <a:lnTo>
                    <a:pt x="5202" y="1174"/>
                  </a:lnTo>
                  <a:lnTo>
                    <a:pt x="5074" y="1064"/>
                  </a:lnTo>
                  <a:lnTo>
                    <a:pt x="4940" y="963"/>
                  </a:lnTo>
                  <a:lnTo>
                    <a:pt x="4799" y="867"/>
                  </a:lnTo>
                  <a:lnTo>
                    <a:pt x="4653" y="781"/>
                  </a:lnTo>
                  <a:lnTo>
                    <a:pt x="4502" y="704"/>
                  </a:lnTo>
                  <a:lnTo>
                    <a:pt x="4346" y="634"/>
                  </a:lnTo>
                  <a:close/>
                  <a:moveTo>
                    <a:pt x="2214" y="634"/>
                  </a:moveTo>
                  <a:lnTo>
                    <a:pt x="2056" y="704"/>
                  </a:lnTo>
                  <a:lnTo>
                    <a:pt x="1907" y="781"/>
                  </a:lnTo>
                  <a:lnTo>
                    <a:pt x="1759" y="867"/>
                  </a:lnTo>
                  <a:lnTo>
                    <a:pt x="1620" y="963"/>
                  </a:lnTo>
                  <a:lnTo>
                    <a:pt x="1486" y="1064"/>
                  </a:lnTo>
                  <a:lnTo>
                    <a:pt x="1358" y="1174"/>
                  </a:lnTo>
                  <a:lnTo>
                    <a:pt x="1237" y="1292"/>
                  </a:lnTo>
                  <a:lnTo>
                    <a:pt x="1360" y="1359"/>
                  </a:lnTo>
                  <a:lnTo>
                    <a:pt x="1488" y="1423"/>
                  </a:lnTo>
                  <a:lnTo>
                    <a:pt x="1624" y="1481"/>
                  </a:lnTo>
                  <a:lnTo>
                    <a:pt x="1763" y="1535"/>
                  </a:lnTo>
                  <a:lnTo>
                    <a:pt x="1811" y="1401"/>
                  </a:lnTo>
                  <a:lnTo>
                    <a:pt x="1865" y="1268"/>
                  </a:lnTo>
                  <a:lnTo>
                    <a:pt x="1923" y="1134"/>
                  </a:lnTo>
                  <a:lnTo>
                    <a:pt x="1987" y="1005"/>
                  </a:lnTo>
                  <a:lnTo>
                    <a:pt x="2056" y="877"/>
                  </a:lnTo>
                  <a:lnTo>
                    <a:pt x="2132" y="753"/>
                  </a:lnTo>
                  <a:lnTo>
                    <a:pt x="2214" y="634"/>
                  </a:lnTo>
                  <a:close/>
                  <a:moveTo>
                    <a:pt x="3494" y="468"/>
                  </a:moveTo>
                  <a:lnTo>
                    <a:pt x="3494" y="1778"/>
                  </a:lnTo>
                  <a:lnTo>
                    <a:pt x="3680" y="1766"/>
                  </a:lnTo>
                  <a:lnTo>
                    <a:pt x="3861" y="1748"/>
                  </a:lnTo>
                  <a:lnTo>
                    <a:pt x="4041" y="1724"/>
                  </a:lnTo>
                  <a:lnTo>
                    <a:pt x="4214" y="1694"/>
                  </a:lnTo>
                  <a:lnTo>
                    <a:pt x="4386" y="1656"/>
                  </a:lnTo>
                  <a:lnTo>
                    <a:pt x="4354" y="1567"/>
                  </a:lnTo>
                  <a:lnTo>
                    <a:pt x="4316" y="1473"/>
                  </a:lnTo>
                  <a:lnTo>
                    <a:pt x="4276" y="1377"/>
                  </a:lnTo>
                  <a:lnTo>
                    <a:pt x="4232" y="1282"/>
                  </a:lnTo>
                  <a:lnTo>
                    <a:pt x="4185" y="1186"/>
                  </a:lnTo>
                  <a:lnTo>
                    <a:pt x="4133" y="1092"/>
                  </a:lnTo>
                  <a:lnTo>
                    <a:pt x="4077" y="1001"/>
                  </a:lnTo>
                  <a:lnTo>
                    <a:pt x="4017" y="911"/>
                  </a:lnTo>
                  <a:lnTo>
                    <a:pt x="3955" y="827"/>
                  </a:lnTo>
                  <a:lnTo>
                    <a:pt x="3887" y="747"/>
                  </a:lnTo>
                  <a:lnTo>
                    <a:pt x="3816" y="676"/>
                  </a:lnTo>
                  <a:lnTo>
                    <a:pt x="3742" y="610"/>
                  </a:lnTo>
                  <a:lnTo>
                    <a:pt x="3662" y="554"/>
                  </a:lnTo>
                  <a:lnTo>
                    <a:pt x="3580" y="504"/>
                  </a:lnTo>
                  <a:lnTo>
                    <a:pt x="3494" y="468"/>
                  </a:lnTo>
                  <a:close/>
                  <a:moveTo>
                    <a:pt x="3066" y="468"/>
                  </a:moveTo>
                  <a:lnTo>
                    <a:pt x="2980" y="504"/>
                  </a:lnTo>
                  <a:lnTo>
                    <a:pt x="2896" y="554"/>
                  </a:lnTo>
                  <a:lnTo>
                    <a:pt x="2818" y="610"/>
                  </a:lnTo>
                  <a:lnTo>
                    <a:pt x="2742" y="676"/>
                  </a:lnTo>
                  <a:lnTo>
                    <a:pt x="2673" y="749"/>
                  </a:lnTo>
                  <a:lnTo>
                    <a:pt x="2605" y="827"/>
                  </a:lnTo>
                  <a:lnTo>
                    <a:pt x="2541" y="911"/>
                  </a:lnTo>
                  <a:lnTo>
                    <a:pt x="2481" y="1001"/>
                  </a:lnTo>
                  <a:lnTo>
                    <a:pt x="2427" y="1092"/>
                  </a:lnTo>
                  <a:lnTo>
                    <a:pt x="2375" y="1186"/>
                  </a:lnTo>
                  <a:lnTo>
                    <a:pt x="2328" y="1282"/>
                  </a:lnTo>
                  <a:lnTo>
                    <a:pt x="2284" y="1377"/>
                  </a:lnTo>
                  <a:lnTo>
                    <a:pt x="2242" y="1473"/>
                  </a:lnTo>
                  <a:lnTo>
                    <a:pt x="2206" y="1567"/>
                  </a:lnTo>
                  <a:lnTo>
                    <a:pt x="2174" y="1656"/>
                  </a:lnTo>
                  <a:lnTo>
                    <a:pt x="2344" y="1694"/>
                  </a:lnTo>
                  <a:lnTo>
                    <a:pt x="2519" y="1724"/>
                  </a:lnTo>
                  <a:lnTo>
                    <a:pt x="2699" y="1748"/>
                  </a:lnTo>
                  <a:lnTo>
                    <a:pt x="2880" y="1766"/>
                  </a:lnTo>
                  <a:lnTo>
                    <a:pt x="3066" y="1778"/>
                  </a:lnTo>
                  <a:lnTo>
                    <a:pt x="3066" y="468"/>
                  </a:lnTo>
                  <a:close/>
                  <a:moveTo>
                    <a:pt x="3279" y="0"/>
                  </a:moveTo>
                  <a:lnTo>
                    <a:pt x="3478" y="6"/>
                  </a:lnTo>
                  <a:lnTo>
                    <a:pt x="3676" y="24"/>
                  </a:lnTo>
                  <a:lnTo>
                    <a:pt x="3869" y="54"/>
                  </a:lnTo>
                  <a:lnTo>
                    <a:pt x="4057" y="94"/>
                  </a:lnTo>
                  <a:lnTo>
                    <a:pt x="4242" y="144"/>
                  </a:lnTo>
                  <a:lnTo>
                    <a:pt x="4424" y="205"/>
                  </a:lnTo>
                  <a:lnTo>
                    <a:pt x="4599" y="277"/>
                  </a:lnTo>
                  <a:lnTo>
                    <a:pt x="4769" y="359"/>
                  </a:lnTo>
                  <a:lnTo>
                    <a:pt x="4934" y="448"/>
                  </a:lnTo>
                  <a:lnTo>
                    <a:pt x="5092" y="548"/>
                  </a:lnTo>
                  <a:lnTo>
                    <a:pt x="5246" y="656"/>
                  </a:lnTo>
                  <a:lnTo>
                    <a:pt x="5391" y="771"/>
                  </a:lnTo>
                  <a:lnTo>
                    <a:pt x="5531" y="897"/>
                  </a:lnTo>
                  <a:lnTo>
                    <a:pt x="5662" y="1029"/>
                  </a:lnTo>
                  <a:lnTo>
                    <a:pt x="5788" y="1168"/>
                  </a:lnTo>
                  <a:lnTo>
                    <a:pt x="5904" y="1314"/>
                  </a:lnTo>
                  <a:lnTo>
                    <a:pt x="6012" y="1467"/>
                  </a:lnTo>
                  <a:lnTo>
                    <a:pt x="6111" y="1625"/>
                  </a:lnTo>
                  <a:lnTo>
                    <a:pt x="6201" y="1790"/>
                  </a:lnTo>
                  <a:lnTo>
                    <a:pt x="6283" y="1959"/>
                  </a:lnTo>
                  <a:lnTo>
                    <a:pt x="6355" y="2135"/>
                  </a:lnTo>
                  <a:lnTo>
                    <a:pt x="6416" y="2316"/>
                  </a:lnTo>
                  <a:lnTo>
                    <a:pt x="6466" y="2502"/>
                  </a:lnTo>
                  <a:lnTo>
                    <a:pt x="6506" y="2689"/>
                  </a:lnTo>
                  <a:lnTo>
                    <a:pt x="6536" y="2882"/>
                  </a:lnTo>
                  <a:lnTo>
                    <a:pt x="6554" y="3080"/>
                  </a:lnTo>
                  <a:lnTo>
                    <a:pt x="6560" y="3279"/>
                  </a:lnTo>
                  <a:lnTo>
                    <a:pt x="6554" y="3478"/>
                  </a:lnTo>
                  <a:lnTo>
                    <a:pt x="6536" y="3674"/>
                  </a:lnTo>
                  <a:lnTo>
                    <a:pt x="6506" y="3867"/>
                  </a:lnTo>
                  <a:lnTo>
                    <a:pt x="6466" y="4056"/>
                  </a:lnTo>
                  <a:lnTo>
                    <a:pt x="6416" y="4240"/>
                  </a:lnTo>
                  <a:lnTo>
                    <a:pt x="6355" y="4421"/>
                  </a:lnTo>
                  <a:lnTo>
                    <a:pt x="6283" y="4597"/>
                  </a:lnTo>
                  <a:lnTo>
                    <a:pt x="6201" y="4766"/>
                  </a:lnTo>
                  <a:lnTo>
                    <a:pt x="6111" y="4931"/>
                  </a:lnTo>
                  <a:lnTo>
                    <a:pt x="6012" y="5091"/>
                  </a:lnTo>
                  <a:lnTo>
                    <a:pt x="5904" y="5242"/>
                  </a:lnTo>
                  <a:lnTo>
                    <a:pt x="5788" y="5388"/>
                  </a:lnTo>
                  <a:lnTo>
                    <a:pt x="5662" y="5527"/>
                  </a:lnTo>
                  <a:lnTo>
                    <a:pt x="5531" y="5659"/>
                  </a:lnTo>
                  <a:lnTo>
                    <a:pt x="5391" y="5785"/>
                  </a:lnTo>
                  <a:lnTo>
                    <a:pt x="5246" y="5900"/>
                  </a:lnTo>
                  <a:lnTo>
                    <a:pt x="5092" y="6008"/>
                  </a:lnTo>
                  <a:lnTo>
                    <a:pt x="4934" y="6108"/>
                  </a:lnTo>
                  <a:lnTo>
                    <a:pt x="4769" y="6197"/>
                  </a:lnTo>
                  <a:lnTo>
                    <a:pt x="4599" y="6279"/>
                  </a:lnTo>
                  <a:lnTo>
                    <a:pt x="4424" y="6351"/>
                  </a:lnTo>
                  <a:lnTo>
                    <a:pt x="4242" y="6413"/>
                  </a:lnTo>
                  <a:lnTo>
                    <a:pt x="4057" y="6462"/>
                  </a:lnTo>
                  <a:lnTo>
                    <a:pt x="3869" y="6502"/>
                  </a:lnTo>
                  <a:lnTo>
                    <a:pt x="3676" y="6532"/>
                  </a:lnTo>
                  <a:lnTo>
                    <a:pt x="3478" y="6550"/>
                  </a:lnTo>
                  <a:lnTo>
                    <a:pt x="3279" y="6556"/>
                  </a:lnTo>
                  <a:lnTo>
                    <a:pt x="3080" y="6550"/>
                  </a:lnTo>
                  <a:lnTo>
                    <a:pt x="2884" y="6532"/>
                  </a:lnTo>
                  <a:lnTo>
                    <a:pt x="2691" y="6502"/>
                  </a:lnTo>
                  <a:lnTo>
                    <a:pt x="2501" y="6462"/>
                  </a:lnTo>
                  <a:lnTo>
                    <a:pt x="2318" y="6413"/>
                  </a:lnTo>
                  <a:lnTo>
                    <a:pt x="2136" y="6351"/>
                  </a:lnTo>
                  <a:lnTo>
                    <a:pt x="1961" y="6279"/>
                  </a:lnTo>
                  <a:lnTo>
                    <a:pt x="1791" y="6197"/>
                  </a:lnTo>
                  <a:lnTo>
                    <a:pt x="1626" y="6108"/>
                  </a:lnTo>
                  <a:lnTo>
                    <a:pt x="1466" y="6008"/>
                  </a:lnTo>
                  <a:lnTo>
                    <a:pt x="1314" y="5900"/>
                  </a:lnTo>
                  <a:lnTo>
                    <a:pt x="1169" y="5785"/>
                  </a:lnTo>
                  <a:lnTo>
                    <a:pt x="1029" y="5659"/>
                  </a:lnTo>
                  <a:lnTo>
                    <a:pt x="898" y="5527"/>
                  </a:lnTo>
                  <a:lnTo>
                    <a:pt x="772" y="5388"/>
                  </a:lnTo>
                  <a:lnTo>
                    <a:pt x="656" y="5242"/>
                  </a:lnTo>
                  <a:lnTo>
                    <a:pt x="549" y="5091"/>
                  </a:lnTo>
                  <a:lnTo>
                    <a:pt x="449" y="4931"/>
                  </a:lnTo>
                  <a:lnTo>
                    <a:pt x="359" y="4766"/>
                  </a:lnTo>
                  <a:lnTo>
                    <a:pt x="277" y="4597"/>
                  </a:lnTo>
                  <a:lnTo>
                    <a:pt x="205" y="4421"/>
                  </a:lnTo>
                  <a:lnTo>
                    <a:pt x="144" y="4240"/>
                  </a:lnTo>
                  <a:lnTo>
                    <a:pt x="94" y="4056"/>
                  </a:lnTo>
                  <a:lnTo>
                    <a:pt x="54" y="3867"/>
                  </a:lnTo>
                  <a:lnTo>
                    <a:pt x="24" y="3674"/>
                  </a:lnTo>
                  <a:lnTo>
                    <a:pt x="6" y="3478"/>
                  </a:lnTo>
                  <a:lnTo>
                    <a:pt x="0" y="3279"/>
                  </a:lnTo>
                  <a:lnTo>
                    <a:pt x="6" y="3080"/>
                  </a:lnTo>
                  <a:lnTo>
                    <a:pt x="24" y="2882"/>
                  </a:lnTo>
                  <a:lnTo>
                    <a:pt x="54" y="2689"/>
                  </a:lnTo>
                  <a:lnTo>
                    <a:pt x="94" y="2502"/>
                  </a:lnTo>
                  <a:lnTo>
                    <a:pt x="144" y="2316"/>
                  </a:lnTo>
                  <a:lnTo>
                    <a:pt x="205" y="2135"/>
                  </a:lnTo>
                  <a:lnTo>
                    <a:pt x="277" y="1959"/>
                  </a:lnTo>
                  <a:lnTo>
                    <a:pt x="359" y="1790"/>
                  </a:lnTo>
                  <a:lnTo>
                    <a:pt x="449" y="1625"/>
                  </a:lnTo>
                  <a:lnTo>
                    <a:pt x="549" y="1467"/>
                  </a:lnTo>
                  <a:lnTo>
                    <a:pt x="656" y="1314"/>
                  </a:lnTo>
                  <a:lnTo>
                    <a:pt x="772" y="1168"/>
                  </a:lnTo>
                  <a:lnTo>
                    <a:pt x="898" y="1029"/>
                  </a:lnTo>
                  <a:lnTo>
                    <a:pt x="1029" y="897"/>
                  </a:lnTo>
                  <a:lnTo>
                    <a:pt x="1169" y="771"/>
                  </a:lnTo>
                  <a:lnTo>
                    <a:pt x="1314" y="656"/>
                  </a:lnTo>
                  <a:lnTo>
                    <a:pt x="1466" y="548"/>
                  </a:lnTo>
                  <a:lnTo>
                    <a:pt x="1626" y="448"/>
                  </a:lnTo>
                  <a:lnTo>
                    <a:pt x="1791" y="359"/>
                  </a:lnTo>
                  <a:lnTo>
                    <a:pt x="1961" y="277"/>
                  </a:lnTo>
                  <a:lnTo>
                    <a:pt x="2136" y="205"/>
                  </a:lnTo>
                  <a:lnTo>
                    <a:pt x="2318" y="144"/>
                  </a:lnTo>
                  <a:lnTo>
                    <a:pt x="2501" y="94"/>
                  </a:lnTo>
                  <a:lnTo>
                    <a:pt x="2691" y="54"/>
                  </a:lnTo>
                  <a:lnTo>
                    <a:pt x="2884" y="24"/>
                  </a:lnTo>
                  <a:lnTo>
                    <a:pt x="3080" y="6"/>
                  </a:lnTo>
                  <a:lnTo>
                    <a:pt x="32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16" name="Group 115">
            <a:extLst>
              <a:ext uri="{FF2B5EF4-FFF2-40B4-BE49-F238E27FC236}">
                <a16:creationId xmlns:a16="http://schemas.microsoft.com/office/drawing/2014/main" id="{A983CFFA-4AAD-C54B-8F5D-39A44A3A5728}"/>
              </a:ext>
            </a:extLst>
          </p:cNvPr>
          <p:cNvGrpSpPr/>
          <p:nvPr/>
        </p:nvGrpSpPr>
        <p:grpSpPr>
          <a:xfrm>
            <a:off x="6559823" y="5962570"/>
            <a:ext cx="842841" cy="831472"/>
            <a:chOff x="6427961" y="5218442"/>
            <a:chExt cx="1090878" cy="1090878"/>
          </a:xfrm>
          <a:solidFill>
            <a:srgbClr val="113454"/>
          </a:solidFill>
          <a:effectLst/>
        </p:grpSpPr>
        <p:sp>
          <p:nvSpPr>
            <p:cNvPr id="118" name="Oval 117">
              <a:extLst>
                <a:ext uri="{FF2B5EF4-FFF2-40B4-BE49-F238E27FC236}">
                  <a16:creationId xmlns:a16="http://schemas.microsoft.com/office/drawing/2014/main" id="{241F0A02-5F98-7644-93F4-65366E4F3A0B}"/>
                </a:ext>
              </a:extLst>
            </p:cNvPr>
            <p:cNvSpPr/>
            <p:nvPr/>
          </p:nvSpPr>
          <p:spPr>
            <a:xfrm rot="10800000" flipV="1">
              <a:off x="6427961" y="521844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113454"/>
                </a:solidFill>
              </a:endParaRPr>
            </a:p>
          </p:txBody>
        </p:sp>
        <p:grpSp>
          <p:nvGrpSpPr>
            <p:cNvPr id="119" name="Group 118">
              <a:extLst>
                <a:ext uri="{FF2B5EF4-FFF2-40B4-BE49-F238E27FC236}">
                  <a16:creationId xmlns:a16="http://schemas.microsoft.com/office/drawing/2014/main" id="{4877A3C7-6ABE-E74C-A307-B1EF7F2B6EA7}"/>
                </a:ext>
              </a:extLst>
            </p:cNvPr>
            <p:cNvGrpSpPr/>
            <p:nvPr/>
          </p:nvGrpSpPr>
          <p:grpSpPr>
            <a:xfrm>
              <a:off x="6737657" y="5533773"/>
              <a:ext cx="480386" cy="480093"/>
              <a:chOff x="3500438" y="1303338"/>
              <a:chExt cx="5207000" cy="5203826"/>
            </a:xfrm>
            <a:grpFill/>
          </p:grpSpPr>
          <p:sp>
            <p:nvSpPr>
              <p:cNvPr id="120" name="Freeform 11">
                <a:extLst>
                  <a:ext uri="{FF2B5EF4-FFF2-40B4-BE49-F238E27FC236}">
                    <a16:creationId xmlns:a16="http://schemas.microsoft.com/office/drawing/2014/main" id="{51CBE118-02A6-464F-B9EB-F897782361D4}"/>
                  </a:ext>
                </a:extLst>
              </p:cNvPr>
              <p:cNvSpPr>
                <a:spLocks/>
              </p:cNvSpPr>
              <p:nvPr/>
            </p:nvSpPr>
            <p:spPr bwMode="auto">
              <a:xfrm>
                <a:off x="4343400" y="5464176"/>
                <a:ext cx="3519488" cy="1042988"/>
              </a:xfrm>
              <a:custGeom>
                <a:avLst/>
                <a:gdLst>
                  <a:gd name="T0" fmla="*/ 710 w 4436"/>
                  <a:gd name="T1" fmla="*/ 0 h 1314"/>
                  <a:gd name="T2" fmla="*/ 3728 w 4436"/>
                  <a:gd name="T3" fmla="*/ 0 h 1314"/>
                  <a:gd name="T4" fmla="*/ 3728 w 4436"/>
                  <a:gd name="T5" fmla="*/ 397 h 1314"/>
                  <a:gd name="T6" fmla="*/ 3893 w 4436"/>
                  <a:gd name="T7" fmla="*/ 397 h 1314"/>
                  <a:gd name="T8" fmla="*/ 3975 w 4436"/>
                  <a:gd name="T9" fmla="*/ 403 h 1314"/>
                  <a:gd name="T10" fmla="*/ 4051 w 4436"/>
                  <a:gd name="T11" fmla="*/ 421 h 1314"/>
                  <a:gd name="T12" fmla="*/ 4123 w 4436"/>
                  <a:gd name="T13" fmla="*/ 449 h 1314"/>
                  <a:gd name="T14" fmla="*/ 4189 w 4436"/>
                  <a:gd name="T15" fmla="*/ 485 h 1314"/>
                  <a:gd name="T16" fmla="*/ 4250 w 4436"/>
                  <a:gd name="T17" fmla="*/ 531 h 1314"/>
                  <a:gd name="T18" fmla="*/ 4304 w 4436"/>
                  <a:gd name="T19" fmla="*/ 584 h 1314"/>
                  <a:gd name="T20" fmla="*/ 4350 w 4436"/>
                  <a:gd name="T21" fmla="*/ 644 h 1314"/>
                  <a:gd name="T22" fmla="*/ 4386 w 4436"/>
                  <a:gd name="T23" fmla="*/ 712 h 1314"/>
                  <a:gd name="T24" fmla="*/ 4414 w 4436"/>
                  <a:gd name="T25" fmla="*/ 784 h 1314"/>
                  <a:gd name="T26" fmla="*/ 4430 w 4436"/>
                  <a:gd name="T27" fmla="*/ 860 h 1314"/>
                  <a:gd name="T28" fmla="*/ 4436 w 4436"/>
                  <a:gd name="T29" fmla="*/ 939 h 1314"/>
                  <a:gd name="T30" fmla="*/ 4436 w 4436"/>
                  <a:gd name="T31" fmla="*/ 1314 h 1314"/>
                  <a:gd name="T32" fmla="*/ 0 w 4436"/>
                  <a:gd name="T33" fmla="*/ 1314 h 1314"/>
                  <a:gd name="T34" fmla="*/ 0 w 4436"/>
                  <a:gd name="T35" fmla="*/ 939 h 1314"/>
                  <a:gd name="T36" fmla="*/ 6 w 4436"/>
                  <a:gd name="T37" fmla="*/ 860 h 1314"/>
                  <a:gd name="T38" fmla="*/ 24 w 4436"/>
                  <a:gd name="T39" fmla="*/ 784 h 1314"/>
                  <a:gd name="T40" fmla="*/ 52 w 4436"/>
                  <a:gd name="T41" fmla="*/ 712 h 1314"/>
                  <a:gd name="T42" fmla="*/ 88 w 4436"/>
                  <a:gd name="T43" fmla="*/ 644 h 1314"/>
                  <a:gd name="T44" fmla="*/ 134 w 4436"/>
                  <a:gd name="T45" fmla="*/ 584 h 1314"/>
                  <a:gd name="T46" fmla="*/ 188 w 4436"/>
                  <a:gd name="T47" fmla="*/ 531 h 1314"/>
                  <a:gd name="T48" fmla="*/ 247 w 4436"/>
                  <a:gd name="T49" fmla="*/ 485 h 1314"/>
                  <a:gd name="T50" fmla="*/ 315 w 4436"/>
                  <a:gd name="T51" fmla="*/ 449 h 1314"/>
                  <a:gd name="T52" fmla="*/ 387 w 4436"/>
                  <a:gd name="T53" fmla="*/ 421 h 1314"/>
                  <a:gd name="T54" fmla="*/ 463 w 4436"/>
                  <a:gd name="T55" fmla="*/ 403 h 1314"/>
                  <a:gd name="T56" fmla="*/ 543 w 4436"/>
                  <a:gd name="T57" fmla="*/ 397 h 1314"/>
                  <a:gd name="T58" fmla="*/ 710 w 4436"/>
                  <a:gd name="T59" fmla="*/ 397 h 1314"/>
                  <a:gd name="T60" fmla="*/ 710 w 4436"/>
                  <a:gd name="T6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36" h="1314">
                    <a:moveTo>
                      <a:pt x="710" y="0"/>
                    </a:moveTo>
                    <a:lnTo>
                      <a:pt x="3728" y="0"/>
                    </a:lnTo>
                    <a:lnTo>
                      <a:pt x="3728" y="397"/>
                    </a:lnTo>
                    <a:lnTo>
                      <a:pt x="3893" y="397"/>
                    </a:lnTo>
                    <a:lnTo>
                      <a:pt x="3975" y="403"/>
                    </a:lnTo>
                    <a:lnTo>
                      <a:pt x="4051" y="421"/>
                    </a:lnTo>
                    <a:lnTo>
                      <a:pt x="4123" y="449"/>
                    </a:lnTo>
                    <a:lnTo>
                      <a:pt x="4189" y="485"/>
                    </a:lnTo>
                    <a:lnTo>
                      <a:pt x="4250" y="531"/>
                    </a:lnTo>
                    <a:lnTo>
                      <a:pt x="4304" y="584"/>
                    </a:lnTo>
                    <a:lnTo>
                      <a:pt x="4350" y="644"/>
                    </a:lnTo>
                    <a:lnTo>
                      <a:pt x="4386" y="712"/>
                    </a:lnTo>
                    <a:lnTo>
                      <a:pt x="4414" y="784"/>
                    </a:lnTo>
                    <a:lnTo>
                      <a:pt x="4430" y="860"/>
                    </a:lnTo>
                    <a:lnTo>
                      <a:pt x="4436" y="939"/>
                    </a:lnTo>
                    <a:lnTo>
                      <a:pt x="4436" y="1314"/>
                    </a:lnTo>
                    <a:lnTo>
                      <a:pt x="0" y="1314"/>
                    </a:lnTo>
                    <a:lnTo>
                      <a:pt x="0" y="939"/>
                    </a:lnTo>
                    <a:lnTo>
                      <a:pt x="6" y="860"/>
                    </a:lnTo>
                    <a:lnTo>
                      <a:pt x="24" y="784"/>
                    </a:lnTo>
                    <a:lnTo>
                      <a:pt x="52" y="712"/>
                    </a:lnTo>
                    <a:lnTo>
                      <a:pt x="88" y="644"/>
                    </a:lnTo>
                    <a:lnTo>
                      <a:pt x="134" y="584"/>
                    </a:lnTo>
                    <a:lnTo>
                      <a:pt x="188" y="531"/>
                    </a:lnTo>
                    <a:lnTo>
                      <a:pt x="247" y="485"/>
                    </a:lnTo>
                    <a:lnTo>
                      <a:pt x="315" y="449"/>
                    </a:lnTo>
                    <a:lnTo>
                      <a:pt x="387" y="421"/>
                    </a:lnTo>
                    <a:lnTo>
                      <a:pt x="463" y="403"/>
                    </a:lnTo>
                    <a:lnTo>
                      <a:pt x="543" y="397"/>
                    </a:lnTo>
                    <a:lnTo>
                      <a:pt x="710" y="397"/>
                    </a:lnTo>
                    <a:lnTo>
                      <a:pt x="7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sp>
            <p:nvSpPr>
              <p:cNvPr id="121" name="Freeform 12">
                <a:extLst>
                  <a:ext uri="{FF2B5EF4-FFF2-40B4-BE49-F238E27FC236}">
                    <a16:creationId xmlns:a16="http://schemas.microsoft.com/office/drawing/2014/main" id="{B6A7DA9C-03B1-BC4E-80E9-9BA0ECBF87E1}"/>
                  </a:ext>
                </a:extLst>
              </p:cNvPr>
              <p:cNvSpPr>
                <a:spLocks noEditPoints="1"/>
              </p:cNvSpPr>
              <p:nvPr/>
            </p:nvSpPr>
            <p:spPr bwMode="auto">
              <a:xfrm>
                <a:off x="3500438" y="1303338"/>
                <a:ext cx="5207000" cy="3852863"/>
              </a:xfrm>
              <a:custGeom>
                <a:avLst/>
                <a:gdLst>
                  <a:gd name="T0" fmla="*/ 2082 w 6560"/>
                  <a:gd name="T1" fmla="*/ 1692 h 4854"/>
                  <a:gd name="T2" fmla="*/ 3279 w 6560"/>
                  <a:gd name="T3" fmla="*/ 2709 h 4854"/>
                  <a:gd name="T4" fmla="*/ 4478 w 6560"/>
                  <a:gd name="T5" fmla="*/ 1692 h 4854"/>
                  <a:gd name="T6" fmla="*/ 5319 w 6560"/>
                  <a:gd name="T7" fmla="*/ 801 h 4854"/>
                  <a:gd name="T8" fmla="*/ 5513 w 6560"/>
                  <a:gd name="T9" fmla="*/ 1874 h 4854"/>
                  <a:gd name="T10" fmla="*/ 5768 w 6560"/>
                  <a:gd name="T11" fmla="*/ 1678 h 4854"/>
                  <a:gd name="T12" fmla="*/ 5974 w 6560"/>
                  <a:gd name="T13" fmla="*/ 1401 h 4854"/>
                  <a:gd name="T14" fmla="*/ 6111 w 6560"/>
                  <a:gd name="T15" fmla="*/ 1058 h 4854"/>
                  <a:gd name="T16" fmla="*/ 5319 w 6560"/>
                  <a:gd name="T17" fmla="*/ 801 h 4854"/>
                  <a:gd name="T18" fmla="*/ 449 w 6560"/>
                  <a:gd name="T19" fmla="*/ 1058 h 4854"/>
                  <a:gd name="T20" fmla="*/ 586 w 6560"/>
                  <a:gd name="T21" fmla="*/ 1401 h 4854"/>
                  <a:gd name="T22" fmla="*/ 790 w 6560"/>
                  <a:gd name="T23" fmla="*/ 1678 h 4854"/>
                  <a:gd name="T24" fmla="*/ 1047 w 6560"/>
                  <a:gd name="T25" fmla="*/ 1874 h 4854"/>
                  <a:gd name="T26" fmla="*/ 1241 w 6560"/>
                  <a:gd name="T27" fmla="*/ 801 h 4854"/>
                  <a:gd name="T28" fmla="*/ 5319 w 6560"/>
                  <a:gd name="T29" fmla="*/ 0 h 4854"/>
                  <a:gd name="T30" fmla="*/ 6560 w 6560"/>
                  <a:gd name="T31" fmla="*/ 608 h 4854"/>
                  <a:gd name="T32" fmla="*/ 6522 w 6560"/>
                  <a:gd name="T33" fmla="*/ 1013 h 4854"/>
                  <a:gd name="T34" fmla="*/ 6410 w 6560"/>
                  <a:gd name="T35" fmla="*/ 1389 h 4854"/>
                  <a:gd name="T36" fmla="*/ 6229 w 6560"/>
                  <a:gd name="T37" fmla="*/ 1728 h 4854"/>
                  <a:gd name="T38" fmla="*/ 5994 w 6560"/>
                  <a:gd name="T39" fmla="*/ 2003 h 4854"/>
                  <a:gd name="T40" fmla="*/ 5722 w 6560"/>
                  <a:gd name="T41" fmla="*/ 2203 h 4854"/>
                  <a:gd name="T42" fmla="*/ 5423 w 6560"/>
                  <a:gd name="T43" fmla="*/ 2322 h 4854"/>
                  <a:gd name="T44" fmla="*/ 5313 w 6560"/>
                  <a:gd name="T45" fmla="*/ 2502 h 4854"/>
                  <a:gd name="T46" fmla="*/ 5226 w 6560"/>
                  <a:gd name="T47" fmla="*/ 2952 h 4854"/>
                  <a:gd name="T48" fmla="*/ 5046 w 6560"/>
                  <a:gd name="T49" fmla="*/ 3361 h 4854"/>
                  <a:gd name="T50" fmla="*/ 4787 w 6560"/>
                  <a:gd name="T51" fmla="*/ 3718 h 4854"/>
                  <a:gd name="T52" fmla="*/ 4456 w 6560"/>
                  <a:gd name="T53" fmla="*/ 4009 h 4854"/>
                  <a:gd name="T54" fmla="*/ 4069 w 6560"/>
                  <a:gd name="T55" fmla="*/ 4224 h 4854"/>
                  <a:gd name="T56" fmla="*/ 3784 w 6560"/>
                  <a:gd name="T57" fmla="*/ 4854 h 4854"/>
                  <a:gd name="T58" fmla="*/ 2631 w 6560"/>
                  <a:gd name="T59" fmla="*/ 4278 h 4854"/>
                  <a:gd name="T60" fmla="*/ 2226 w 6560"/>
                  <a:gd name="T61" fmla="*/ 4090 h 4854"/>
                  <a:gd name="T62" fmla="*/ 1877 w 6560"/>
                  <a:gd name="T63" fmla="*/ 3821 h 4854"/>
                  <a:gd name="T64" fmla="*/ 1592 w 6560"/>
                  <a:gd name="T65" fmla="*/ 3486 h 4854"/>
                  <a:gd name="T66" fmla="*/ 1382 w 6560"/>
                  <a:gd name="T67" fmla="*/ 3094 h 4854"/>
                  <a:gd name="T68" fmla="*/ 1265 w 6560"/>
                  <a:gd name="T69" fmla="*/ 2655 h 4854"/>
                  <a:gd name="T70" fmla="*/ 1241 w 6560"/>
                  <a:gd name="T71" fmla="*/ 2344 h 4854"/>
                  <a:gd name="T72" fmla="*/ 933 w 6560"/>
                  <a:gd name="T73" fmla="*/ 2250 h 4854"/>
                  <a:gd name="T74" fmla="*/ 652 w 6560"/>
                  <a:gd name="T75" fmla="*/ 2079 h 4854"/>
                  <a:gd name="T76" fmla="*/ 407 w 6560"/>
                  <a:gd name="T77" fmla="*/ 1830 h 4854"/>
                  <a:gd name="T78" fmla="*/ 203 w 6560"/>
                  <a:gd name="T79" fmla="*/ 1507 h 4854"/>
                  <a:gd name="T80" fmla="*/ 68 w 6560"/>
                  <a:gd name="T81" fmla="*/ 1142 h 4854"/>
                  <a:gd name="T82" fmla="*/ 4 w 6560"/>
                  <a:gd name="T83" fmla="*/ 743 h 4854"/>
                  <a:gd name="T84" fmla="*/ 1241 w 6560"/>
                  <a:gd name="T85" fmla="*/ 413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60" h="4854">
                    <a:moveTo>
                      <a:pt x="3279" y="823"/>
                    </a:moveTo>
                    <a:lnTo>
                      <a:pt x="2910" y="1571"/>
                    </a:lnTo>
                    <a:lnTo>
                      <a:pt x="2082" y="1692"/>
                    </a:lnTo>
                    <a:lnTo>
                      <a:pt x="2681" y="2274"/>
                    </a:lnTo>
                    <a:lnTo>
                      <a:pt x="2539" y="3098"/>
                    </a:lnTo>
                    <a:lnTo>
                      <a:pt x="3279" y="2709"/>
                    </a:lnTo>
                    <a:lnTo>
                      <a:pt x="4019" y="3098"/>
                    </a:lnTo>
                    <a:lnTo>
                      <a:pt x="3877" y="2274"/>
                    </a:lnTo>
                    <a:lnTo>
                      <a:pt x="4478" y="1692"/>
                    </a:lnTo>
                    <a:lnTo>
                      <a:pt x="3650" y="1571"/>
                    </a:lnTo>
                    <a:lnTo>
                      <a:pt x="3279" y="823"/>
                    </a:lnTo>
                    <a:close/>
                    <a:moveTo>
                      <a:pt x="5319" y="801"/>
                    </a:moveTo>
                    <a:lnTo>
                      <a:pt x="5319" y="1947"/>
                    </a:lnTo>
                    <a:lnTo>
                      <a:pt x="5417" y="1916"/>
                    </a:lnTo>
                    <a:lnTo>
                      <a:pt x="5513" y="1874"/>
                    </a:lnTo>
                    <a:lnTo>
                      <a:pt x="5603" y="1818"/>
                    </a:lnTo>
                    <a:lnTo>
                      <a:pt x="5688" y="1754"/>
                    </a:lnTo>
                    <a:lnTo>
                      <a:pt x="5768" y="1678"/>
                    </a:lnTo>
                    <a:lnTo>
                      <a:pt x="5844" y="1595"/>
                    </a:lnTo>
                    <a:lnTo>
                      <a:pt x="5912" y="1503"/>
                    </a:lnTo>
                    <a:lnTo>
                      <a:pt x="5974" y="1401"/>
                    </a:lnTo>
                    <a:lnTo>
                      <a:pt x="6027" y="1294"/>
                    </a:lnTo>
                    <a:lnTo>
                      <a:pt x="6073" y="1180"/>
                    </a:lnTo>
                    <a:lnTo>
                      <a:pt x="6111" y="1058"/>
                    </a:lnTo>
                    <a:lnTo>
                      <a:pt x="6139" y="933"/>
                    </a:lnTo>
                    <a:lnTo>
                      <a:pt x="6159" y="801"/>
                    </a:lnTo>
                    <a:lnTo>
                      <a:pt x="5319" y="801"/>
                    </a:lnTo>
                    <a:close/>
                    <a:moveTo>
                      <a:pt x="401" y="801"/>
                    </a:moveTo>
                    <a:lnTo>
                      <a:pt x="421" y="933"/>
                    </a:lnTo>
                    <a:lnTo>
                      <a:pt x="449" y="1058"/>
                    </a:lnTo>
                    <a:lnTo>
                      <a:pt x="487" y="1180"/>
                    </a:lnTo>
                    <a:lnTo>
                      <a:pt x="533" y="1294"/>
                    </a:lnTo>
                    <a:lnTo>
                      <a:pt x="586" y="1401"/>
                    </a:lnTo>
                    <a:lnTo>
                      <a:pt x="648" y="1503"/>
                    </a:lnTo>
                    <a:lnTo>
                      <a:pt x="716" y="1595"/>
                    </a:lnTo>
                    <a:lnTo>
                      <a:pt x="790" y="1678"/>
                    </a:lnTo>
                    <a:lnTo>
                      <a:pt x="872" y="1754"/>
                    </a:lnTo>
                    <a:lnTo>
                      <a:pt x="957" y="1818"/>
                    </a:lnTo>
                    <a:lnTo>
                      <a:pt x="1047" y="1874"/>
                    </a:lnTo>
                    <a:lnTo>
                      <a:pt x="1143" y="1916"/>
                    </a:lnTo>
                    <a:lnTo>
                      <a:pt x="1241" y="1947"/>
                    </a:lnTo>
                    <a:lnTo>
                      <a:pt x="1241" y="801"/>
                    </a:lnTo>
                    <a:lnTo>
                      <a:pt x="401" y="801"/>
                    </a:lnTo>
                    <a:close/>
                    <a:moveTo>
                      <a:pt x="1241" y="0"/>
                    </a:moveTo>
                    <a:lnTo>
                      <a:pt x="5319" y="0"/>
                    </a:lnTo>
                    <a:lnTo>
                      <a:pt x="5319" y="413"/>
                    </a:lnTo>
                    <a:lnTo>
                      <a:pt x="6560" y="413"/>
                    </a:lnTo>
                    <a:lnTo>
                      <a:pt x="6560" y="608"/>
                    </a:lnTo>
                    <a:lnTo>
                      <a:pt x="6556" y="743"/>
                    </a:lnTo>
                    <a:lnTo>
                      <a:pt x="6542" y="879"/>
                    </a:lnTo>
                    <a:lnTo>
                      <a:pt x="6522" y="1013"/>
                    </a:lnTo>
                    <a:lnTo>
                      <a:pt x="6492" y="1142"/>
                    </a:lnTo>
                    <a:lnTo>
                      <a:pt x="6454" y="1268"/>
                    </a:lnTo>
                    <a:lnTo>
                      <a:pt x="6410" y="1389"/>
                    </a:lnTo>
                    <a:lnTo>
                      <a:pt x="6357" y="1507"/>
                    </a:lnTo>
                    <a:lnTo>
                      <a:pt x="6297" y="1621"/>
                    </a:lnTo>
                    <a:lnTo>
                      <a:pt x="6229" y="1728"/>
                    </a:lnTo>
                    <a:lnTo>
                      <a:pt x="6153" y="1830"/>
                    </a:lnTo>
                    <a:lnTo>
                      <a:pt x="6075" y="1922"/>
                    </a:lnTo>
                    <a:lnTo>
                      <a:pt x="5994" y="2003"/>
                    </a:lnTo>
                    <a:lnTo>
                      <a:pt x="5908" y="2079"/>
                    </a:lnTo>
                    <a:lnTo>
                      <a:pt x="5816" y="2145"/>
                    </a:lnTo>
                    <a:lnTo>
                      <a:pt x="5722" y="2203"/>
                    </a:lnTo>
                    <a:lnTo>
                      <a:pt x="5627" y="2250"/>
                    </a:lnTo>
                    <a:lnTo>
                      <a:pt x="5527" y="2290"/>
                    </a:lnTo>
                    <a:lnTo>
                      <a:pt x="5423" y="2322"/>
                    </a:lnTo>
                    <a:lnTo>
                      <a:pt x="5319" y="2344"/>
                    </a:lnTo>
                    <a:lnTo>
                      <a:pt x="5319" y="2346"/>
                    </a:lnTo>
                    <a:lnTo>
                      <a:pt x="5313" y="2502"/>
                    </a:lnTo>
                    <a:lnTo>
                      <a:pt x="5295" y="2655"/>
                    </a:lnTo>
                    <a:lnTo>
                      <a:pt x="5266" y="2807"/>
                    </a:lnTo>
                    <a:lnTo>
                      <a:pt x="5226" y="2952"/>
                    </a:lnTo>
                    <a:lnTo>
                      <a:pt x="5176" y="3094"/>
                    </a:lnTo>
                    <a:lnTo>
                      <a:pt x="5116" y="3229"/>
                    </a:lnTo>
                    <a:lnTo>
                      <a:pt x="5046" y="3361"/>
                    </a:lnTo>
                    <a:lnTo>
                      <a:pt x="4968" y="3486"/>
                    </a:lnTo>
                    <a:lnTo>
                      <a:pt x="4883" y="3604"/>
                    </a:lnTo>
                    <a:lnTo>
                      <a:pt x="4787" y="3718"/>
                    </a:lnTo>
                    <a:lnTo>
                      <a:pt x="4683" y="3821"/>
                    </a:lnTo>
                    <a:lnTo>
                      <a:pt x="4573" y="3919"/>
                    </a:lnTo>
                    <a:lnTo>
                      <a:pt x="4456" y="4009"/>
                    </a:lnTo>
                    <a:lnTo>
                      <a:pt x="4332" y="4090"/>
                    </a:lnTo>
                    <a:lnTo>
                      <a:pt x="4202" y="4162"/>
                    </a:lnTo>
                    <a:lnTo>
                      <a:pt x="4069" y="4224"/>
                    </a:lnTo>
                    <a:lnTo>
                      <a:pt x="3929" y="4278"/>
                    </a:lnTo>
                    <a:lnTo>
                      <a:pt x="3784" y="4320"/>
                    </a:lnTo>
                    <a:lnTo>
                      <a:pt x="3784" y="4854"/>
                    </a:lnTo>
                    <a:lnTo>
                      <a:pt x="2776" y="4854"/>
                    </a:lnTo>
                    <a:lnTo>
                      <a:pt x="2776" y="4320"/>
                    </a:lnTo>
                    <a:lnTo>
                      <a:pt x="2631" y="4278"/>
                    </a:lnTo>
                    <a:lnTo>
                      <a:pt x="2491" y="4224"/>
                    </a:lnTo>
                    <a:lnTo>
                      <a:pt x="2356" y="4162"/>
                    </a:lnTo>
                    <a:lnTo>
                      <a:pt x="2226" y="4090"/>
                    </a:lnTo>
                    <a:lnTo>
                      <a:pt x="2104" y="4009"/>
                    </a:lnTo>
                    <a:lnTo>
                      <a:pt x="1987" y="3919"/>
                    </a:lnTo>
                    <a:lnTo>
                      <a:pt x="1877" y="3821"/>
                    </a:lnTo>
                    <a:lnTo>
                      <a:pt x="1773" y="3718"/>
                    </a:lnTo>
                    <a:lnTo>
                      <a:pt x="1677" y="3604"/>
                    </a:lnTo>
                    <a:lnTo>
                      <a:pt x="1592" y="3486"/>
                    </a:lnTo>
                    <a:lnTo>
                      <a:pt x="1512" y="3361"/>
                    </a:lnTo>
                    <a:lnTo>
                      <a:pt x="1444" y="3229"/>
                    </a:lnTo>
                    <a:lnTo>
                      <a:pt x="1382" y="3094"/>
                    </a:lnTo>
                    <a:lnTo>
                      <a:pt x="1332" y="2952"/>
                    </a:lnTo>
                    <a:lnTo>
                      <a:pt x="1294" y="2807"/>
                    </a:lnTo>
                    <a:lnTo>
                      <a:pt x="1265" y="2655"/>
                    </a:lnTo>
                    <a:lnTo>
                      <a:pt x="1247" y="2502"/>
                    </a:lnTo>
                    <a:lnTo>
                      <a:pt x="1241" y="2346"/>
                    </a:lnTo>
                    <a:lnTo>
                      <a:pt x="1241" y="2344"/>
                    </a:lnTo>
                    <a:lnTo>
                      <a:pt x="1137" y="2322"/>
                    </a:lnTo>
                    <a:lnTo>
                      <a:pt x="1033" y="2290"/>
                    </a:lnTo>
                    <a:lnTo>
                      <a:pt x="933" y="2250"/>
                    </a:lnTo>
                    <a:lnTo>
                      <a:pt x="836" y="2203"/>
                    </a:lnTo>
                    <a:lnTo>
                      <a:pt x="742" y="2145"/>
                    </a:lnTo>
                    <a:lnTo>
                      <a:pt x="652" y="2079"/>
                    </a:lnTo>
                    <a:lnTo>
                      <a:pt x="566" y="2003"/>
                    </a:lnTo>
                    <a:lnTo>
                      <a:pt x="485" y="1922"/>
                    </a:lnTo>
                    <a:lnTo>
                      <a:pt x="407" y="1830"/>
                    </a:lnTo>
                    <a:lnTo>
                      <a:pt x="331" y="1728"/>
                    </a:lnTo>
                    <a:lnTo>
                      <a:pt x="263" y="1621"/>
                    </a:lnTo>
                    <a:lnTo>
                      <a:pt x="203" y="1507"/>
                    </a:lnTo>
                    <a:lnTo>
                      <a:pt x="150" y="1389"/>
                    </a:lnTo>
                    <a:lnTo>
                      <a:pt x="106" y="1268"/>
                    </a:lnTo>
                    <a:lnTo>
                      <a:pt x="68" y="1142"/>
                    </a:lnTo>
                    <a:lnTo>
                      <a:pt x="38" y="1013"/>
                    </a:lnTo>
                    <a:lnTo>
                      <a:pt x="18" y="879"/>
                    </a:lnTo>
                    <a:lnTo>
                      <a:pt x="4" y="743"/>
                    </a:lnTo>
                    <a:lnTo>
                      <a:pt x="0" y="608"/>
                    </a:lnTo>
                    <a:lnTo>
                      <a:pt x="0" y="413"/>
                    </a:lnTo>
                    <a:lnTo>
                      <a:pt x="1241" y="413"/>
                    </a:lnTo>
                    <a:lnTo>
                      <a:pt x="1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solidFill>
                    <a:srgbClr val="113454"/>
                  </a:solidFill>
                </a:endParaRPr>
              </a:p>
            </p:txBody>
          </p:sp>
        </p:grpSp>
      </p:grpSp>
      <p:grpSp>
        <p:nvGrpSpPr>
          <p:cNvPr id="122" name="Group 121">
            <a:extLst>
              <a:ext uri="{FF2B5EF4-FFF2-40B4-BE49-F238E27FC236}">
                <a16:creationId xmlns:a16="http://schemas.microsoft.com/office/drawing/2014/main" id="{51FE2FF9-5E7A-E648-8E73-8BC63B63A2AE}"/>
              </a:ext>
            </a:extLst>
          </p:cNvPr>
          <p:cNvGrpSpPr/>
          <p:nvPr/>
        </p:nvGrpSpPr>
        <p:grpSpPr>
          <a:xfrm>
            <a:off x="6559824" y="4647134"/>
            <a:ext cx="842841" cy="831472"/>
            <a:chOff x="6427962" y="3903006"/>
            <a:chExt cx="1090878" cy="1090878"/>
          </a:xfrm>
          <a:solidFill>
            <a:srgbClr val="176AAE"/>
          </a:solidFill>
          <a:effectLst/>
        </p:grpSpPr>
        <p:sp>
          <p:nvSpPr>
            <p:cNvPr id="123" name="Oval 122">
              <a:extLst>
                <a:ext uri="{FF2B5EF4-FFF2-40B4-BE49-F238E27FC236}">
                  <a16:creationId xmlns:a16="http://schemas.microsoft.com/office/drawing/2014/main" id="{725685E4-15BB-1F48-A956-CBB9E0C2F330}"/>
                </a:ext>
              </a:extLst>
            </p:cNvPr>
            <p:cNvSpPr/>
            <p:nvPr/>
          </p:nvSpPr>
          <p:spPr>
            <a:xfrm rot="10800000" flipV="1">
              <a:off x="6427962" y="390300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4" name="Group 123">
              <a:extLst>
                <a:ext uri="{FF2B5EF4-FFF2-40B4-BE49-F238E27FC236}">
                  <a16:creationId xmlns:a16="http://schemas.microsoft.com/office/drawing/2014/main" id="{F3012DC2-FCE0-3F4B-BCE5-524B82025C76}"/>
                </a:ext>
              </a:extLst>
            </p:cNvPr>
            <p:cNvGrpSpPr/>
            <p:nvPr/>
          </p:nvGrpSpPr>
          <p:grpSpPr>
            <a:xfrm>
              <a:off x="6696203" y="4286992"/>
              <a:ext cx="554398" cy="322906"/>
              <a:chOff x="1127125" y="4879975"/>
              <a:chExt cx="7307263" cy="4256087"/>
            </a:xfrm>
            <a:grpFill/>
          </p:grpSpPr>
          <p:sp>
            <p:nvSpPr>
              <p:cNvPr id="125" name="Freeform 17">
                <a:extLst>
                  <a:ext uri="{FF2B5EF4-FFF2-40B4-BE49-F238E27FC236}">
                    <a16:creationId xmlns:a16="http://schemas.microsoft.com/office/drawing/2014/main" id="{11704827-238C-FD4A-8602-1016762973BD}"/>
                  </a:ext>
                </a:extLst>
              </p:cNvPr>
              <p:cNvSpPr>
                <a:spLocks/>
              </p:cNvSpPr>
              <p:nvPr/>
            </p:nvSpPr>
            <p:spPr bwMode="auto">
              <a:xfrm>
                <a:off x="1127125" y="4879975"/>
                <a:ext cx="1825625" cy="3040062"/>
              </a:xfrm>
              <a:custGeom>
                <a:avLst/>
                <a:gdLst>
                  <a:gd name="T0" fmla="*/ 133 w 1150"/>
                  <a:gd name="T1" fmla="*/ 3 h 1915"/>
                  <a:gd name="T2" fmla="*/ 225 w 1150"/>
                  <a:gd name="T3" fmla="*/ 11 h 1915"/>
                  <a:gd name="T4" fmla="*/ 336 w 1150"/>
                  <a:gd name="T5" fmla="*/ 21 h 1915"/>
                  <a:gd name="T6" fmla="*/ 462 w 1150"/>
                  <a:gd name="T7" fmla="*/ 33 h 1915"/>
                  <a:gd name="T8" fmla="*/ 593 w 1150"/>
                  <a:gd name="T9" fmla="*/ 50 h 1915"/>
                  <a:gd name="T10" fmla="*/ 723 w 1150"/>
                  <a:gd name="T11" fmla="*/ 71 h 1915"/>
                  <a:gd name="T12" fmla="*/ 847 w 1150"/>
                  <a:gd name="T13" fmla="*/ 98 h 1915"/>
                  <a:gd name="T14" fmla="*/ 958 w 1150"/>
                  <a:gd name="T15" fmla="*/ 128 h 1915"/>
                  <a:gd name="T16" fmla="*/ 1049 w 1150"/>
                  <a:gd name="T17" fmla="*/ 166 h 1915"/>
                  <a:gd name="T18" fmla="*/ 1113 w 1150"/>
                  <a:gd name="T19" fmla="*/ 210 h 1915"/>
                  <a:gd name="T20" fmla="*/ 1139 w 1150"/>
                  <a:gd name="T21" fmla="*/ 234 h 1915"/>
                  <a:gd name="T22" fmla="*/ 1149 w 1150"/>
                  <a:gd name="T23" fmla="*/ 263 h 1915"/>
                  <a:gd name="T24" fmla="*/ 1150 w 1150"/>
                  <a:gd name="T25" fmla="*/ 287 h 1915"/>
                  <a:gd name="T26" fmla="*/ 1138 w 1150"/>
                  <a:gd name="T27" fmla="*/ 406 h 1915"/>
                  <a:gd name="T28" fmla="*/ 1116 w 1150"/>
                  <a:gd name="T29" fmla="*/ 538 h 1915"/>
                  <a:gd name="T30" fmla="*/ 1086 w 1150"/>
                  <a:gd name="T31" fmla="*/ 680 h 1915"/>
                  <a:gd name="T32" fmla="*/ 1053 w 1150"/>
                  <a:gd name="T33" fmla="*/ 828 h 1915"/>
                  <a:gd name="T34" fmla="*/ 1015 w 1150"/>
                  <a:gd name="T35" fmla="*/ 979 h 1915"/>
                  <a:gd name="T36" fmla="*/ 975 w 1150"/>
                  <a:gd name="T37" fmla="*/ 1128 h 1915"/>
                  <a:gd name="T38" fmla="*/ 934 w 1150"/>
                  <a:gd name="T39" fmla="*/ 1273 h 1915"/>
                  <a:gd name="T40" fmla="*/ 895 w 1150"/>
                  <a:gd name="T41" fmla="*/ 1411 h 1915"/>
                  <a:gd name="T42" fmla="*/ 859 w 1150"/>
                  <a:gd name="T43" fmla="*/ 1535 h 1915"/>
                  <a:gd name="T44" fmla="*/ 825 w 1150"/>
                  <a:gd name="T45" fmla="*/ 1645 h 1915"/>
                  <a:gd name="T46" fmla="*/ 799 w 1150"/>
                  <a:gd name="T47" fmla="*/ 1737 h 1915"/>
                  <a:gd name="T48" fmla="*/ 779 w 1150"/>
                  <a:gd name="T49" fmla="*/ 1805 h 1915"/>
                  <a:gd name="T50" fmla="*/ 768 w 1150"/>
                  <a:gd name="T51" fmla="*/ 1847 h 1915"/>
                  <a:gd name="T52" fmla="*/ 754 w 1150"/>
                  <a:gd name="T53" fmla="*/ 1878 h 1915"/>
                  <a:gd name="T54" fmla="*/ 716 w 1150"/>
                  <a:gd name="T55" fmla="*/ 1906 h 1915"/>
                  <a:gd name="T56" fmla="*/ 672 w 1150"/>
                  <a:gd name="T57" fmla="*/ 1915 h 1915"/>
                  <a:gd name="T58" fmla="*/ 68 w 1150"/>
                  <a:gd name="T59" fmla="*/ 1911 h 1915"/>
                  <a:gd name="T60" fmla="*/ 27 w 1150"/>
                  <a:gd name="T61" fmla="*/ 1889 h 1915"/>
                  <a:gd name="T62" fmla="*/ 3 w 1150"/>
                  <a:gd name="T63" fmla="*/ 1846 h 1915"/>
                  <a:gd name="T64" fmla="*/ 0 w 1150"/>
                  <a:gd name="T65" fmla="*/ 96 h 1915"/>
                  <a:gd name="T66" fmla="*/ 8 w 1150"/>
                  <a:gd name="T67" fmla="*/ 65 h 1915"/>
                  <a:gd name="T68" fmla="*/ 27 w 1150"/>
                  <a:gd name="T69" fmla="*/ 32 h 1915"/>
                  <a:gd name="T70" fmla="*/ 53 w 1150"/>
                  <a:gd name="T71" fmla="*/ 8 h 1915"/>
                  <a:gd name="T72" fmla="*/ 81 w 1150"/>
                  <a:gd name="T73"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0" h="1915">
                    <a:moveTo>
                      <a:pt x="96" y="0"/>
                    </a:moveTo>
                    <a:lnTo>
                      <a:pt x="133" y="3"/>
                    </a:lnTo>
                    <a:lnTo>
                      <a:pt x="176" y="7"/>
                    </a:lnTo>
                    <a:lnTo>
                      <a:pt x="225" y="11"/>
                    </a:lnTo>
                    <a:lnTo>
                      <a:pt x="279" y="15"/>
                    </a:lnTo>
                    <a:lnTo>
                      <a:pt x="336" y="21"/>
                    </a:lnTo>
                    <a:lnTo>
                      <a:pt x="398" y="26"/>
                    </a:lnTo>
                    <a:lnTo>
                      <a:pt x="462" y="33"/>
                    </a:lnTo>
                    <a:lnTo>
                      <a:pt x="526" y="42"/>
                    </a:lnTo>
                    <a:lnTo>
                      <a:pt x="593" y="50"/>
                    </a:lnTo>
                    <a:lnTo>
                      <a:pt x="659" y="60"/>
                    </a:lnTo>
                    <a:lnTo>
                      <a:pt x="723" y="71"/>
                    </a:lnTo>
                    <a:lnTo>
                      <a:pt x="786" y="84"/>
                    </a:lnTo>
                    <a:lnTo>
                      <a:pt x="847" y="98"/>
                    </a:lnTo>
                    <a:lnTo>
                      <a:pt x="905" y="111"/>
                    </a:lnTo>
                    <a:lnTo>
                      <a:pt x="958" y="128"/>
                    </a:lnTo>
                    <a:lnTo>
                      <a:pt x="1007" y="146"/>
                    </a:lnTo>
                    <a:lnTo>
                      <a:pt x="1049" y="166"/>
                    </a:lnTo>
                    <a:lnTo>
                      <a:pt x="1085" y="187"/>
                    </a:lnTo>
                    <a:lnTo>
                      <a:pt x="1113" y="210"/>
                    </a:lnTo>
                    <a:lnTo>
                      <a:pt x="1128" y="222"/>
                    </a:lnTo>
                    <a:lnTo>
                      <a:pt x="1139" y="234"/>
                    </a:lnTo>
                    <a:lnTo>
                      <a:pt x="1146" y="249"/>
                    </a:lnTo>
                    <a:lnTo>
                      <a:pt x="1149" y="263"/>
                    </a:lnTo>
                    <a:lnTo>
                      <a:pt x="1150" y="276"/>
                    </a:lnTo>
                    <a:lnTo>
                      <a:pt x="1150" y="287"/>
                    </a:lnTo>
                    <a:lnTo>
                      <a:pt x="1145" y="344"/>
                    </a:lnTo>
                    <a:lnTo>
                      <a:pt x="1138" y="406"/>
                    </a:lnTo>
                    <a:lnTo>
                      <a:pt x="1128" y="470"/>
                    </a:lnTo>
                    <a:lnTo>
                      <a:pt x="1116" y="538"/>
                    </a:lnTo>
                    <a:lnTo>
                      <a:pt x="1102" y="608"/>
                    </a:lnTo>
                    <a:lnTo>
                      <a:pt x="1086" y="680"/>
                    </a:lnTo>
                    <a:lnTo>
                      <a:pt x="1071" y="753"/>
                    </a:lnTo>
                    <a:lnTo>
                      <a:pt x="1053" y="828"/>
                    </a:lnTo>
                    <a:lnTo>
                      <a:pt x="1035" y="903"/>
                    </a:lnTo>
                    <a:lnTo>
                      <a:pt x="1015" y="979"/>
                    </a:lnTo>
                    <a:lnTo>
                      <a:pt x="995" y="1054"/>
                    </a:lnTo>
                    <a:lnTo>
                      <a:pt x="975" y="1128"/>
                    </a:lnTo>
                    <a:lnTo>
                      <a:pt x="955" y="1202"/>
                    </a:lnTo>
                    <a:lnTo>
                      <a:pt x="934" y="1273"/>
                    </a:lnTo>
                    <a:lnTo>
                      <a:pt x="914" y="1342"/>
                    </a:lnTo>
                    <a:lnTo>
                      <a:pt x="895" y="1411"/>
                    </a:lnTo>
                    <a:lnTo>
                      <a:pt x="875" y="1475"/>
                    </a:lnTo>
                    <a:lnTo>
                      <a:pt x="859" y="1535"/>
                    </a:lnTo>
                    <a:lnTo>
                      <a:pt x="841" y="1592"/>
                    </a:lnTo>
                    <a:lnTo>
                      <a:pt x="825" y="1645"/>
                    </a:lnTo>
                    <a:lnTo>
                      <a:pt x="811" y="1694"/>
                    </a:lnTo>
                    <a:lnTo>
                      <a:pt x="799" y="1737"/>
                    </a:lnTo>
                    <a:lnTo>
                      <a:pt x="787" y="1773"/>
                    </a:lnTo>
                    <a:lnTo>
                      <a:pt x="779" y="1805"/>
                    </a:lnTo>
                    <a:lnTo>
                      <a:pt x="772" y="1829"/>
                    </a:lnTo>
                    <a:lnTo>
                      <a:pt x="768" y="1847"/>
                    </a:lnTo>
                    <a:lnTo>
                      <a:pt x="767" y="1857"/>
                    </a:lnTo>
                    <a:lnTo>
                      <a:pt x="754" y="1878"/>
                    </a:lnTo>
                    <a:lnTo>
                      <a:pt x="736" y="1894"/>
                    </a:lnTo>
                    <a:lnTo>
                      <a:pt x="716" y="1906"/>
                    </a:lnTo>
                    <a:lnTo>
                      <a:pt x="694" y="1913"/>
                    </a:lnTo>
                    <a:lnTo>
                      <a:pt x="672" y="1915"/>
                    </a:lnTo>
                    <a:lnTo>
                      <a:pt x="96" y="1915"/>
                    </a:lnTo>
                    <a:lnTo>
                      <a:pt x="68" y="1911"/>
                    </a:lnTo>
                    <a:lnTo>
                      <a:pt x="46" y="1903"/>
                    </a:lnTo>
                    <a:lnTo>
                      <a:pt x="27" y="1889"/>
                    </a:lnTo>
                    <a:lnTo>
                      <a:pt x="13" y="1869"/>
                    </a:lnTo>
                    <a:lnTo>
                      <a:pt x="3" y="1846"/>
                    </a:lnTo>
                    <a:lnTo>
                      <a:pt x="0" y="1819"/>
                    </a:lnTo>
                    <a:lnTo>
                      <a:pt x="0" y="96"/>
                    </a:lnTo>
                    <a:lnTo>
                      <a:pt x="3" y="82"/>
                    </a:lnTo>
                    <a:lnTo>
                      <a:pt x="8" y="65"/>
                    </a:lnTo>
                    <a:lnTo>
                      <a:pt x="17" y="49"/>
                    </a:lnTo>
                    <a:lnTo>
                      <a:pt x="27" y="32"/>
                    </a:lnTo>
                    <a:lnTo>
                      <a:pt x="38" y="19"/>
                    </a:lnTo>
                    <a:lnTo>
                      <a:pt x="53" y="8"/>
                    </a:lnTo>
                    <a:lnTo>
                      <a:pt x="67" y="3"/>
                    </a:lnTo>
                    <a:lnTo>
                      <a:pt x="81" y="0"/>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6" name="Freeform 18">
                <a:extLst>
                  <a:ext uri="{FF2B5EF4-FFF2-40B4-BE49-F238E27FC236}">
                    <a16:creationId xmlns:a16="http://schemas.microsoft.com/office/drawing/2014/main" id="{C7C13500-F273-7743-AC9C-9016AAA40C16}"/>
                  </a:ext>
                </a:extLst>
              </p:cNvPr>
              <p:cNvSpPr>
                <a:spLocks/>
              </p:cNvSpPr>
              <p:nvPr/>
            </p:nvSpPr>
            <p:spPr bwMode="auto">
              <a:xfrm>
                <a:off x="3711575" y="5519738"/>
                <a:ext cx="3168650" cy="2338387"/>
              </a:xfrm>
              <a:custGeom>
                <a:avLst/>
                <a:gdLst>
                  <a:gd name="T0" fmla="*/ 790 w 1996"/>
                  <a:gd name="T1" fmla="*/ 4 h 1473"/>
                  <a:gd name="T2" fmla="*/ 898 w 1996"/>
                  <a:gd name="T3" fmla="*/ 29 h 1473"/>
                  <a:gd name="T4" fmla="*/ 1019 w 1996"/>
                  <a:gd name="T5" fmla="*/ 75 h 1473"/>
                  <a:gd name="T6" fmla="*/ 1212 w 1996"/>
                  <a:gd name="T7" fmla="*/ 152 h 1473"/>
                  <a:gd name="T8" fmla="*/ 1424 w 1996"/>
                  <a:gd name="T9" fmla="*/ 231 h 1473"/>
                  <a:gd name="T10" fmla="*/ 1552 w 1996"/>
                  <a:gd name="T11" fmla="*/ 298 h 1473"/>
                  <a:gd name="T12" fmla="*/ 1592 w 1996"/>
                  <a:gd name="T13" fmla="*/ 382 h 1473"/>
                  <a:gd name="T14" fmla="*/ 1636 w 1996"/>
                  <a:gd name="T15" fmla="*/ 489 h 1473"/>
                  <a:gd name="T16" fmla="*/ 1685 w 1996"/>
                  <a:gd name="T17" fmla="*/ 615 h 1473"/>
                  <a:gd name="T18" fmla="*/ 1738 w 1996"/>
                  <a:gd name="T19" fmla="*/ 755 h 1473"/>
                  <a:gd name="T20" fmla="*/ 1794 w 1996"/>
                  <a:gd name="T21" fmla="*/ 903 h 1473"/>
                  <a:gd name="T22" fmla="*/ 1848 w 1996"/>
                  <a:gd name="T23" fmla="*/ 1054 h 1473"/>
                  <a:gd name="T24" fmla="*/ 1902 w 1996"/>
                  <a:gd name="T25" fmla="*/ 1203 h 1473"/>
                  <a:gd name="T26" fmla="*/ 1952 w 1996"/>
                  <a:gd name="T27" fmla="*/ 1345 h 1473"/>
                  <a:gd name="T28" fmla="*/ 1996 w 1996"/>
                  <a:gd name="T29" fmla="*/ 1473 h 1473"/>
                  <a:gd name="T30" fmla="*/ 1938 w 1996"/>
                  <a:gd name="T31" fmla="*/ 1426 h 1473"/>
                  <a:gd name="T32" fmla="*/ 1840 w 1996"/>
                  <a:gd name="T33" fmla="*/ 1321 h 1473"/>
                  <a:gd name="T34" fmla="*/ 1724 w 1996"/>
                  <a:gd name="T35" fmla="*/ 1210 h 1473"/>
                  <a:gd name="T36" fmla="*/ 1593 w 1996"/>
                  <a:gd name="T37" fmla="*/ 1094 h 1473"/>
                  <a:gd name="T38" fmla="*/ 1452 w 1996"/>
                  <a:gd name="T39" fmla="*/ 977 h 1473"/>
                  <a:gd name="T40" fmla="*/ 1307 w 1996"/>
                  <a:gd name="T41" fmla="*/ 861 h 1473"/>
                  <a:gd name="T42" fmla="*/ 1178 w 1996"/>
                  <a:gd name="T43" fmla="*/ 750 h 1473"/>
                  <a:gd name="T44" fmla="*/ 1057 w 1996"/>
                  <a:gd name="T45" fmla="*/ 648 h 1473"/>
                  <a:gd name="T46" fmla="*/ 951 w 1996"/>
                  <a:gd name="T47" fmla="*/ 556 h 1473"/>
                  <a:gd name="T48" fmla="*/ 866 w 1996"/>
                  <a:gd name="T49" fmla="*/ 478 h 1473"/>
                  <a:gd name="T50" fmla="*/ 835 w 1996"/>
                  <a:gd name="T51" fmla="*/ 471 h 1473"/>
                  <a:gd name="T52" fmla="*/ 801 w 1996"/>
                  <a:gd name="T53" fmla="*/ 461 h 1473"/>
                  <a:gd name="T54" fmla="*/ 750 w 1996"/>
                  <a:gd name="T55" fmla="*/ 458 h 1473"/>
                  <a:gd name="T56" fmla="*/ 676 w 1996"/>
                  <a:gd name="T57" fmla="*/ 488 h 1473"/>
                  <a:gd name="T58" fmla="*/ 616 w 1996"/>
                  <a:gd name="T59" fmla="*/ 516 h 1473"/>
                  <a:gd name="T60" fmla="*/ 568 w 1996"/>
                  <a:gd name="T61" fmla="*/ 535 h 1473"/>
                  <a:gd name="T62" fmla="*/ 529 w 1996"/>
                  <a:gd name="T63" fmla="*/ 549 h 1473"/>
                  <a:gd name="T64" fmla="*/ 482 w 1996"/>
                  <a:gd name="T65" fmla="*/ 555 h 1473"/>
                  <a:gd name="T66" fmla="*/ 444 w 1996"/>
                  <a:gd name="T67" fmla="*/ 563 h 1473"/>
                  <a:gd name="T68" fmla="*/ 416 w 1996"/>
                  <a:gd name="T69" fmla="*/ 581 h 1473"/>
                  <a:gd name="T70" fmla="*/ 371 w 1996"/>
                  <a:gd name="T71" fmla="*/ 641 h 1473"/>
                  <a:gd name="T72" fmla="*/ 304 w 1996"/>
                  <a:gd name="T73" fmla="*/ 711 h 1473"/>
                  <a:gd name="T74" fmla="*/ 240 w 1996"/>
                  <a:gd name="T75" fmla="*/ 751 h 1473"/>
                  <a:gd name="T76" fmla="*/ 177 w 1996"/>
                  <a:gd name="T77" fmla="*/ 768 h 1473"/>
                  <a:gd name="T78" fmla="*/ 119 w 1996"/>
                  <a:gd name="T79" fmla="*/ 768 h 1473"/>
                  <a:gd name="T80" fmla="*/ 66 w 1996"/>
                  <a:gd name="T81" fmla="*/ 755 h 1473"/>
                  <a:gd name="T82" fmla="*/ 25 w 1996"/>
                  <a:gd name="T83" fmla="*/ 737 h 1473"/>
                  <a:gd name="T84" fmla="*/ 7 w 1996"/>
                  <a:gd name="T85" fmla="*/ 726 h 1473"/>
                  <a:gd name="T86" fmla="*/ 3 w 1996"/>
                  <a:gd name="T87" fmla="*/ 716 h 1473"/>
                  <a:gd name="T88" fmla="*/ 0 w 1996"/>
                  <a:gd name="T89" fmla="*/ 686 h 1473"/>
                  <a:gd name="T90" fmla="*/ 8 w 1996"/>
                  <a:gd name="T91" fmla="*/ 631 h 1473"/>
                  <a:gd name="T92" fmla="*/ 32 w 1996"/>
                  <a:gd name="T93" fmla="*/ 564 h 1473"/>
                  <a:gd name="T94" fmla="*/ 71 w 1996"/>
                  <a:gd name="T95" fmla="*/ 491 h 1473"/>
                  <a:gd name="T96" fmla="*/ 121 w 1996"/>
                  <a:gd name="T97" fmla="*/ 414 h 1473"/>
                  <a:gd name="T98" fmla="*/ 180 w 1996"/>
                  <a:gd name="T99" fmla="*/ 340 h 1473"/>
                  <a:gd name="T100" fmla="*/ 269 w 1996"/>
                  <a:gd name="T101" fmla="*/ 251 h 1473"/>
                  <a:gd name="T102" fmla="*/ 371 w 1996"/>
                  <a:gd name="T103" fmla="*/ 157 h 1473"/>
                  <a:gd name="T104" fmla="*/ 466 w 1996"/>
                  <a:gd name="T105" fmla="*/ 86 h 1473"/>
                  <a:gd name="T106" fmla="*/ 557 w 1996"/>
                  <a:gd name="T107" fmla="*/ 35 h 1473"/>
                  <a:gd name="T108" fmla="*/ 646 w 1996"/>
                  <a:gd name="T109" fmla="*/ 7 h 1473"/>
                  <a:gd name="T110" fmla="*/ 741 w 1996"/>
                  <a:gd name="T111" fmla="*/ 0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96" h="1473">
                    <a:moveTo>
                      <a:pt x="741" y="0"/>
                    </a:moveTo>
                    <a:lnTo>
                      <a:pt x="790" y="4"/>
                    </a:lnTo>
                    <a:lnTo>
                      <a:pt x="842" y="14"/>
                    </a:lnTo>
                    <a:lnTo>
                      <a:pt x="898" y="29"/>
                    </a:lnTo>
                    <a:lnTo>
                      <a:pt x="956" y="50"/>
                    </a:lnTo>
                    <a:lnTo>
                      <a:pt x="1019" y="75"/>
                    </a:lnTo>
                    <a:lnTo>
                      <a:pt x="1113" y="113"/>
                    </a:lnTo>
                    <a:lnTo>
                      <a:pt x="1212" y="152"/>
                    </a:lnTo>
                    <a:lnTo>
                      <a:pt x="1315" y="192"/>
                    </a:lnTo>
                    <a:lnTo>
                      <a:pt x="1424" y="231"/>
                    </a:lnTo>
                    <a:lnTo>
                      <a:pt x="1537" y="267"/>
                    </a:lnTo>
                    <a:lnTo>
                      <a:pt x="1552" y="298"/>
                    </a:lnTo>
                    <a:lnTo>
                      <a:pt x="1571" y="337"/>
                    </a:lnTo>
                    <a:lnTo>
                      <a:pt x="1592" y="382"/>
                    </a:lnTo>
                    <a:lnTo>
                      <a:pt x="1613" y="433"/>
                    </a:lnTo>
                    <a:lnTo>
                      <a:pt x="1636" y="489"/>
                    </a:lnTo>
                    <a:lnTo>
                      <a:pt x="1660" y="550"/>
                    </a:lnTo>
                    <a:lnTo>
                      <a:pt x="1685" y="615"/>
                    </a:lnTo>
                    <a:lnTo>
                      <a:pt x="1712" y="684"/>
                    </a:lnTo>
                    <a:lnTo>
                      <a:pt x="1738" y="755"/>
                    </a:lnTo>
                    <a:lnTo>
                      <a:pt x="1766" y="828"/>
                    </a:lnTo>
                    <a:lnTo>
                      <a:pt x="1794" y="903"/>
                    </a:lnTo>
                    <a:lnTo>
                      <a:pt x="1821" y="978"/>
                    </a:lnTo>
                    <a:lnTo>
                      <a:pt x="1848" y="1054"/>
                    </a:lnTo>
                    <a:lnTo>
                      <a:pt x="1875" y="1129"/>
                    </a:lnTo>
                    <a:lnTo>
                      <a:pt x="1902" y="1203"/>
                    </a:lnTo>
                    <a:lnTo>
                      <a:pt x="1927" y="1275"/>
                    </a:lnTo>
                    <a:lnTo>
                      <a:pt x="1952" y="1345"/>
                    </a:lnTo>
                    <a:lnTo>
                      <a:pt x="1974" y="1411"/>
                    </a:lnTo>
                    <a:lnTo>
                      <a:pt x="1996" y="1473"/>
                    </a:lnTo>
                    <a:lnTo>
                      <a:pt x="1977" y="1473"/>
                    </a:lnTo>
                    <a:lnTo>
                      <a:pt x="1938" y="1426"/>
                    </a:lnTo>
                    <a:lnTo>
                      <a:pt x="1892" y="1374"/>
                    </a:lnTo>
                    <a:lnTo>
                      <a:pt x="1840" y="1321"/>
                    </a:lnTo>
                    <a:lnTo>
                      <a:pt x="1784" y="1267"/>
                    </a:lnTo>
                    <a:lnTo>
                      <a:pt x="1724" y="1210"/>
                    </a:lnTo>
                    <a:lnTo>
                      <a:pt x="1660" y="1153"/>
                    </a:lnTo>
                    <a:lnTo>
                      <a:pt x="1593" y="1094"/>
                    </a:lnTo>
                    <a:lnTo>
                      <a:pt x="1523" y="1036"/>
                    </a:lnTo>
                    <a:lnTo>
                      <a:pt x="1452" y="977"/>
                    </a:lnTo>
                    <a:lnTo>
                      <a:pt x="1379" y="918"/>
                    </a:lnTo>
                    <a:lnTo>
                      <a:pt x="1307" y="861"/>
                    </a:lnTo>
                    <a:lnTo>
                      <a:pt x="1241" y="804"/>
                    </a:lnTo>
                    <a:lnTo>
                      <a:pt x="1178" y="750"/>
                    </a:lnTo>
                    <a:lnTo>
                      <a:pt x="1117" y="698"/>
                    </a:lnTo>
                    <a:lnTo>
                      <a:pt x="1057" y="648"/>
                    </a:lnTo>
                    <a:lnTo>
                      <a:pt x="1001" y="601"/>
                    </a:lnTo>
                    <a:lnTo>
                      <a:pt x="951" y="556"/>
                    </a:lnTo>
                    <a:lnTo>
                      <a:pt x="905" y="516"/>
                    </a:lnTo>
                    <a:lnTo>
                      <a:pt x="866" y="478"/>
                    </a:lnTo>
                    <a:lnTo>
                      <a:pt x="852" y="475"/>
                    </a:lnTo>
                    <a:lnTo>
                      <a:pt x="835" y="471"/>
                    </a:lnTo>
                    <a:lnTo>
                      <a:pt x="818" y="465"/>
                    </a:lnTo>
                    <a:lnTo>
                      <a:pt x="801" y="461"/>
                    </a:lnTo>
                    <a:lnTo>
                      <a:pt x="789" y="458"/>
                    </a:lnTo>
                    <a:lnTo>
                      <a:pt x="750" y="458"/>
                    </a:lnTo>
                    <a:lnTo>
                      <a:pt x="711" y="472"/>
                    </a:lnTo>
                    <a:lnTo>
                      <a:pt x="676" y="488"/>
                    </a:lnTo>
                    <a:lnTo>
                      <a:pt x="645" y="502"/>
                    </a:lnTo>
                    <a:lnTo>
                      <a:pt x="616" y="516"/>
                    </a:lnTo>
                    <a:lnTo>
                      <a:pt x="591" y="525"/>
                    </a:lnTo>
                    <a:lnTo>
                      <a:pt x="568" y="535"/>
                    </a:lnTo>
                    <a:lnTo>
                      <a:pt x="549" y="542"/>
                    </a:lnTo>
                    <a:lnTo>
                      <a:pt x="529" y="549"/>
                    </a:lnTo>
                    <a:lnTo>
                      <a:pt x="508" y="553"/>
                    </a:lnTo>
                    <a:lnTo>
                      <a:pt x="482" y="555"/>
                    </a:lnTo>
                    <a:lnTo>
                      <a:pt x="461" y="556"/>
                    </a:lnTo>
                    <a:lnTo>
                      <a:pt x="444" y="563"/>
                    </a:lnTo>
                    <a:lnTo>
                      <a:pt x="429" y="571"/>
                    </a:lnTo>
                    <a:lnTo>
                      <a:pt x="416" y="581"/>
                    </a:lnTo>
                    <a:lnTo>
                      <a:pt x="405" y="592"/>
                    </a:lnTo>
                    <a:lnTo>
                      <a:pt x="371" y="641"/>
                    </a:lnTo>
                    <a:lnTo>
                      <a:pt x="338" y="680"/>
                    </a:lnTo>
                    <a:lnTo>
                      <a:pt x="304" y="711"/>
                    </a:lnTo>
                    <a:lnTo>
                      <a:pt x="272" y="734"/>
                    </a:lnTo>
                    <a:lnTo>
                      <a:pt x="240" y="751"/>
                    </a:lnTo>
                    <a:lnTo>
                      <a:pt x="208" y="762"/>
                    </a:lnTo>
                    <a:lnTo>
                      <a:pt x="177" y="768"/>
                    </a:lnTo>
                    <a:lnTo>
                      <a:pt x="148" y="771"/>
                    </a:lnTo>
                    <a:lnTo>
                      <a:pt x="119" y="768"/>
                    </a:lnTo>
                    <a:lnTo>
                      <a:pt x="92" y="762"/>
                    </a:lnTo>
                    <a:lnTo>
                      <a:pt x="66" y="755"/>
                    </a:lnTo>
                    <a:lnTo>
                      <a:pt x="40" y="746"/>
                    </a:lnTo>
                    <a:lnTo>
                      <a:pt x="25" y="737"/>
                    </a:lnTo>
                    <a:lnTo>
                      <a:pt x="14" y="732"/>
                    </a:lnTo>
                    <a:lnTo>
                      <a:pt x="7" y="726"/>
                    </a:lnTo>
                    <a:lnTo>
                      <a:pt x="4" y="722"/>
                    </a:lnTo>
                    <a:lnTo>
                      <a:pt x="3" y="716"/>
                    </a:lnTo>
                    <a:lnTo>
                      <a:pt x="3" y="708"/>
                    </a:lnTo>
                    <a:lnTo>
                      <a:pt x="0" y="686"/>
                    </a:lnTo>
                    <a:lnTo>
                      <a:pt x="1" y="661"/>
                    </a:lnTo>
                    <a:lnTo>
                      <a:pt x="8" y="631"/>
                    </a:lnTo>
                    <a:lnTo>
                      <a:pt x="18" y="599"/>
                    </a:lnTo>
                    <a:lnTo>
                      <a:pt x="32" y="564"/>
                    </a:lnTo>
                    <a:lnTo>
                      <a:pt x="50" y="528"/>
                    </a:lnTo>
                    <a:lnTo>
                      <a:pt x="71" y="491"/>
                    </a:lnTo>
                    <a:lnTo>
                      <a:pt x="95" y="453"/>
                    </a:lnTo>
                    <a:lnTo>
                      <a:pt x="121" y="414"/>
                    </a:lnTo>
                    <a:lnTo>
                      <a:pt x="149" y="376"/>
                    </a:lnTo>
                    <a:lnTo>
                      <a:pt x="180" y="340"/>
                    </a:lnTo>
                    <a:lnTo>
                      <a:pt x="214" y="305"/>
                    </a:lnTo>
                    <a:lnTo>
                      <a:pt x="269" y="251"/>
                    </a:lnTo>
                    <a:lnTo>
                      <a:pt x="321" y="202"/>
                    </a:lnTo>
                    <a:lnTo>
                      <a:pt x="371" y="157"/>
                    </a:lnTo>
                    <a:lnTo>
                      <a:pt x="420" y="118"/>
                    </a:lnTo>
                    <a:lnTo>
                      <a:pt x="466" y="86"/>
                    </a:lnTo>
                    <a:lnTo>
                      <a:pt x="512" y="58"/>
                    </a:lnTo>
                    <a:lnTo>
                      <a:pt x="557" y="35"/>
                    </a:lnTo>
                    <a:lnTo>
                      <a:pt x="602" y="18"/>
                    </a:lnTo>
                    <a:lnTo>
                      <a:pt x="646" y="7"/>
                    </a:lnTo>
                    <a:lnTo>
                      <a:pt x="692" y="0"/>
                    </a:lnTo>
                    <a:lnTo>
                      <a:pt x="7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7" name="Freeform 19">
                <a:extLst>
                  <a:ext uri="{FF2B5EF4-FFF2-40B4-BE49-F238E27FC236}">
                    <a16:creationId xmlns:a16="http://schemas.microsoft.com/office/drawing/2014/main" id="{3B585351-4BB9-884B-BA6B-840B53DA721B}"/>
                  </a:ext>
                </a:extLst>
              </p:cNvPr>
              <p:cNvSpPr>
                <a:spLocks/>
              </p:cNvSpPr>
              <p:nvPr/>
            </p:nvSpPr>
            <p:spPr bwMode="auto">
              <a:xfrm>
                <a:off x="6302375" y="5183188"/>
                <a:ext cx="2132013" cy="3040062"/>
              </a:xfrm>
              <a:custGeom>
                <a:avLst/>
                <a:gdLst>
                  <a:gd name="T0" fmla="*/ 1273 w 1343"/>
                  <a:gd name="T1" fmla="*/ 4 h 1915"/>
                  <a:gd name="T2" fmla="*/ 1317 w 1343"/>
                  <a:gd name="T3" fmla="*/ 26 h 1915"/>
                  <a:gd name="T4" fmla="*/ 1340 w 1343"/>
                  <a:gd name="T5" fmla="*/ 70 h 1915"/>
                  <a:gd name="T6" fmla="*/ 1343 w 1343"/>
                  <a:gd name="T7" fmla="*/ 1819 h 1915"/>
                  <a:gd name="T8" fmla="*/ 1331 w 1343"/>
                  <a:gd name="T9" fmla="*/ 1869 h 1915"/>
                  <a:gd name="T10" fmla="*/ 1297 w 1343"/>
                  <a:gd name="T11" fmla="*/ 1903 h 1915"/>
                  <a:gd name="T12" fmla="*/ 1247 w 1343"/>
                  <a:gd name="T13" fmla="*/ 1915 h 1915"/>
                  <a:gd name="T14" fmla="*/ 649 w 1343"/>
                  <a:gd name="T15" fmla="*/ 1911 h 1915"/>
                  <a:gd name="T16" fmla="*/ 607 w 1343"/>
                  <a:gd name="T17" fmla="*/ 1882 h 1915"/>
                  <a:gd name="T18" fmla="*/ 575 w 1343"/>
                  <a:gd name="T19" fmla="*/ 1839 h 1915"/>
                  <a:gd name="T20" fmla="*/ 556 w 1343"/>
                  <a:gd name="T21" fmla="*/ 1761 h 1915"/>
                  <a:gd name="T22" fmla="*/ 525 w 1343"/>
                  <a:gd name="T23" fmla="*/ 1656 h 1915"/>
                  <a:gd name="T24" fmla="*/ 486 w 1343"/>
                  <a:gd name="T25" fmla="*/ 1533 h 1915"/>
                  <a:gd name="T26" fmla="*/ 440 w 1343"/>
                  <a:gd name="T27" fmla="*/ 1394 h 1915"/>
                  <a:gd name="T28" fmla="*/ 388 w 1343"/>
                  <a:gd name="T29" fmla="*/ 1246 h 1915"/>
                  <a:gd name="T30" fmla="*/ 334 w 1343"/>
                  <a:gd name="T31" fmla="*/ 1093 h 1915"/>
                  <a:gd name="T32" fmla="*/ 277 w 1343"/>
                  <a:gd name="T33" fmla="*/ 940 h 1915"/>
                  <a:gd name="T34" fmla="*/ 221 w 1343"/>
                  <a:gd name="T35" fmla="*/ 790 h 1915"/>
                  <a:gd name="T36" fmla="*/ 166 w 1343"/>
                  <a:gd name="T37" fmla="*/ 654 h 1915"/>
                  <a:gd name="T38" fmla="*/ 116 w 1343"/>
                  <a:gd name="T39" fmla="*/ 531 h 1915"/>
                  <a:gd name="T40" fmla="*/ 71 w 1343"/>
                  <a:gd name="T41" fmla="*/ 429 h 1915"/>
                  <a:gd name="T42" fmla="*/ 35 w 1343"/>
                  <a:gd name="T43" fmla="*/ 353 h 1915"/>
                  <a:gd name="T44" fmla="*/ 10 w 1343"/>
                  <a:gd name="T45" fmla="*/ 312 h 1915"/>
                  <a:gd name="T46" fmla="*/ 1 w 1343"/>
                  <a:gd name="T47" fmla="*/ 279 h 1915"/>
                  <a:gd name="T48" fmla="*/ 0 w 1343"/>
                  <a:gd name="T49" fmla="*/ 249 h 1915"/>
                  <a:gd name="T50" fmla="*/ 64 w 1343"/>
                  <a:gd name="T51" fmla="*/ 191 h 1915"/>
                  <a:gd name="T52" fmla="*/ 101 w 1343"/>
                  <a:gd name="T53" fmla="*/ 178 h 1915"/>
                  <a:gd name="T54" fmla="*/ 165 w 1343"/>
                  <a:gd name="T55" fmla="*/ 156 h 1915"/>
                  <a:gd name="T56" fmla="*/ 258 w 1343"/>
                  <a:gd name="T57" fmla="*/ 128 h 1915"/>
                  <a:gd name="T58" fmla="*/ 380 w 1343"/>
                  <a:gd name="T59" fmla="*/ 96 h 1915"/>
                  <a:gd name="T60" fmla="*/ 526 w 1343"/>
                  <a:gd name="T61" fmla="*/ 65 h 1915"/>
                  <a:gd name="T62" fmla="*/ 701 w 1343"/>
                  <a:gd name="T63" fmla="*/ 36 h 1915"/>
                  <a:gd name="T64" fmla="*/ 901 w 1343"/>
                  <a:gd name="T65" fmla="*/ 15 h 1915"/>
                  <a:gd name="T66" fmla="*/ 1125 w 1343"/>
                  <a:gd name="T67" fmla="*/ 3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3" h="1915">
                    <a:moveTo>
                      <a:pt x="1247" y="0"/>
                    </a:moveTo>
                    <a:lnTo>
                      <a:pt x="1273" y="4"/>
                    </a:lnTo>
                    <a:lnTo>
                      <a:pt x="1297" y="12"/>
                    </a:lnTo>
                    <a:lnTo>
                      <a:pt x="1317" y="26"/>
                    </a:lnTo>
                    <a:lnTo>
                      <a:pt x="1331" y="46"/>
                    </a:lnTo>
                    <a:lnTo>
                      <a:pt x="1340" y="70"/>
                    </a:lnTo>
                    <a:lnTo>
                      <a:pt x="1343" y="96"/>
                    </a:lnTo>
                    <a:lnTo>
                      <a:pt x="1343" y="1819"/>
                    </a:lnTo>
                    <a:lnTo>
                      <a:pt x="1340" y="1847"/>
                    </a:lnTo>
                    <a:lnTo>
                      <a:pt x="1331" y="1869"/>
                    </a:lnTo>
                    <a:lnTo>
                      <a:pt x="1317" y="1889"/>
                    </a:lnTo>
                    <a:lnTo>
                      <a:pt x="1297" y="1903"/>
                    </a:lnTo>
                    <a:lnTo>
                      <a:pt x="1273" y="1913"/>
                    </a:lnTo>
                    <a:lnTo>
                      <a:pt x="1247" y="1915"/>
                    </a:lnTo>
                    <a:lnTo>
                      <a:pt x="672" y="1915"/>
                    </a:lnTo>
                    <a:lnTo>
                      <a:pt x="649" y="1911"/>
                    </a:lnTo>
                    <a:lnTo>
                      <a:pt x="627" y="1900"/>
                    </a:lnTo>
                    <a:lnTo>
                      <a:pt x="607" y="1882"/>
                    </a:lnTo>
                    <a:lnTo>
                      <a:pt x="589" y="1861"/>
                    </a:lnTo>
                    <a:lnTo>
                      <a:pt x="575" y="1839"/>
                    </a:lnTo>
                    <a:lnTo>
                      <a:pt x="567" y="1802"/>
                    </a:lnTo>
                    <a:lnTo>
                      <a:pt x="556" y="1761"/>
                    </a:lnTo>
                    <a:lnTo>
                      <a:pt x="542" y="1712"/>
                    </a:lnTo>
                    <a:lnTo>
                      <a:pt x="525" y="1656"/>
                    </a:lnTo>
                    <a:lnTo>
                      <a:pt x="507" y="1597"/>
                    </a:lnTo>
                    <a:lnTo>
                      <a:pt x="486" y="1533"/>
                    </a:lnTo>
                    <a:lnTo>
                      <a:pt x="464" y="1465"/>
                    </a:lnTo>
                    <a:lnTo>
                      <a:pt x="440" y="1394"/>
                    </a:lnTo>
                    <a:lnTo>
                      <a:pt x="415" y="1321"/>
                    </a:lnTo>
                    <a:lnTo>
                      <a:pt x="388" y="1246"/>
                    </a:lnTo>
                    <a:lnTo>
                      <a:pt x="362" y="1170"/>
                    </a:lnTo>
                    <a:lnTo>
                      <a:pt x="334" y="1093"/>
                    </a:lnTo>
                    <a:lnTo>
                      <a:pt x="304" y="1015"/>
                    </a:lnTo>
                    <a:lnTo>
                      <a:pt x="277" y="940"/>
                    </a:lnTo>
                    <a:lnTo>
                      <a:pt x="249" y="864"/>
                    </a:lnTo>
                    <a:lnTo>
                      <a:pt x="221" y="790"/>
                    </a:lnTo>
                    <a:lnTo>
                      <a:pt x="193" y="721"/>
                    </a:lnTo>
                    <a:lnTo>
                      <a:pt x="166" y="654"/>
                    </a:lnTo>
                    <a:lnTo>
                      <a:pt x="141" y="590"/>
                    </a:lnTo>
                    <a:lnTo>
                      <a:pt x="116" y="531"/>
                    </a:lnTo>
                    <a:lnTo>
                      <a:pt x="94" y="477"/>
                    </a:lnTo>
                    <a:lnTo>
                      <a:pt x="71" y="429"/>
                    </a:lnTo>
                    <a:lnTo>
                      <a:pt x="52" y="387"/>
                    </a:lnTo>
                    <a:lnTo>
                      <a:pt x="35" y="353"/>
                    </a:lnTo>
                    <a:lnTo>
                      <a:pt x="20" y="326"/>
                    </a:lnTo>
                    <a:lnTo>
                      <a:pt x="10" y="312"/>
                    </a:lnTo>
                    <a:lnTo>
                      <a:pt x="4" y="297"/>
                    </a:lnTo>
                    <a:lnTo>
                      <a:pt x="1" y="279"/>
                    </a:lnTo>
                    <a:lnTo>
                      <a:pt x="0" y="263"/>
                    </a:lnTo>
                    <a:lnTo>
                      <a:pt x="0" y="249"/>
                    </a:lnTo>
                    <a:lnTo>
                      <a:pt x="57" y="192"/>
                    </a:lnTo>
                    <a:lnTo>
                      <a:pt x="64" y="191"/>
                    </a:lnTo>
                    <a:lnTo>
                      <a:pt x="80" y="185"/>
                    </a:lnTo>
                    <a:lnTo>
                      <a:pt x="101" y="178"/>
                    </a:lnTo>
                    <a:lnTo>
                      <a:pt x="130" y="167"/>
                    </a:lnTo>
                    <a:lnTo>
                      <a:pt x="165" y="156"/>
                    </a:lnTo>
                    <a:lnTo>
                      <a:pt x="208" y="142"/>
                    </a:lnTo>
                    <a:lnTo>
                      <a:pt x="258" y="128"/>
                    </a:lnTo>
                    <a:lnTo>
                      <a:pt x="316" y="111"/>
                    </a:lnTo>
                    <a:lnTo>
                      <a:pt x="380" y="96"/>
                    </a:lnTo>
                    <a:lnTo>
                      <a:pt x="450" y="81"/>
                    </a:lnTo>
                    <a:lnTo>
                      <a:pt x="526" y="65"/>
                    </a:lnTo>
                    <a:lnTo>
                      <a:pt x="610" y="50"/>
                    </a:lnTo>
                    <a:lnTo>
                      <a:pt x="701" y="36"/>
                    </a:lnTo>
                    <a:lnTo>
                      <a:pt x="797" y="25"/>
                    </a:lnTo>
                    <a:lnTo>
                      <a:pt x="901" y="15"/>
                    </a:lnTo>
                    <a:lnTo>
                      <a:pt x="1010" y="7"/>
                    </a:lnTo>
                    <a:lnTo>
                      <a:pt x="1125" y="3"/>
                    </a:lnTo>
                    <a:lnTo>
                      <a:pt x="12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28" name="Freeform 20">
                <a:extLst>
                  <a:ext uri="{FF2B5EF4-FFF2-40B4-BE49-F238E27FC236}">
                    <a16:creationId xmlns:a16="http://schemas.microsoft.com/office/drawing/2014/main" id="{D0B5955C-984B-3340-955D-3493721E8714}"/>
                  </a:ext>
                </a:extLst>
              </p:cNvPr>
              <p:cNvSpPr>
                <a:spLocks/>
              </p:cNvSpPr>
              <p:nvPr/>
            </p:nvSpPr>
            <p:spPr bwMode="auto">
              <a:xfrm>
                <a:off x="2709863" y="5791200"/>
                <a:ext cx="3954463" cy="3344862"/>
              </a:xfrm>
              <a:custGeom>
                <a:avLst/>
                <a:gdLst>
                  <a:gd name="T0" fmla="*/ 627 w 2491"/>
                  <a:gd name="T1" fmla="*/ 71 h 2107"/>
                  <a:gd name="T2" fmla="*/ 505 w 2491"/>
                  <a:gd name="T3" fmla="*/ 251 h 2107"/>
                  <a:gd name="T4" fmla="*/ 426 w 2491"/>
                  <a:gd name="T5" fmla="*/ 452 h 2107"/>
                  <a:gd name="T6" fmla="*/ 431 w 2491"/>
                  <a:gd name="T7" fmla="*/ 622 h 2107"/>
                  <a:gd name="T8" fmla="*/ 502 w 2491"/>
                  <a:gd name="T9" fmla="*/ 724 h 2107"/>
                  <a:gd name="T10" fmla="*/ 657 w 2491"/>
                  <a:gd name="T11" fmla="*/ 785 h 2107"/>
                  <a:gd name="T12" fmla="*/ 895 w 2491"/>
                  <a:gd name="T13" fmla="*/ 771 h 2107"/>
                  <a:gd name="T14" fmla="*/ 1104 w 2491"/>
                  <a:gd name="T15" fmla="*/ 629 h 2107"/>
                  <a:gd name="T16" fmla="*/ 1226 w 2491"/>
                  <a:gd name="T17" fmla="*/ 566 h 2107"/>
                  <a:gd name="T18" fmla="*/ 1304 w 2491"/>
                  <a:gd name="T19" fmla="*/ 537 h 2107"/>
                  <a:gd name="T20" fmla="*/ 1339 w 2491"/>
                  <a:gd name="T21" fmla="*/ 512 h 2107"/>
                  <a:gd name="T22" fmla="*/ 1488 w 2491"/>
                  <a:gd name="T23" fmla="*/ 601 h 2107"/>
                  <a:gd name="T24" fmla="*/ 1784 w 2491"/>
                  <a:gd name="T25" fmla="*/ 844 h 2107"/>
                  <a:gd name="T26" fmla="*/ 2033 w 2491"/>
                  <a:gd name="T27" fmla="*/ 1043 h 2107"/>
                  <a:gd name="T28" fmla="*/ 2260 w 2491"/>
                  <a:gd name="T29" fmla="*/ 1238 h 2107"/>
                  <a:gd name="T30" fmla="*/ 2426 w 2491"/>
                  <a:gd name="T31" fmla="*/ 1415 h 2107"/>
                  <a:gd name="T32" fmla="*/ 2491 w 2491"/>
                  <a:gd name="T33" fmla="*/ 1548 h 2107"/>
                  <a:gd name="T34" fmla="*/ 2471 w 2491"/>
                  <a:gd name="T35" fmla="*/ 1626 h 2107"/>
                  <a:gd name="T36" fmla="*/ 2410 w 2491"/>
                  <a:gd name="T37" fmla="*/ 1668 h 2107"/>
                  <a:gd name="T38" fmla="*/ 1784 w 2491"/>
                  <a:gd name="T39" fmla="*/ 1111 h 2107"/>
                  <a:gd name="T40" fmla="*/ 1693 w 2491"/>
                  <a:gd name="T41" fmla="*/ 1086 h 2107"/>
                  <a:gd name="T42" fmla="*/ 1624 w 2491"/>
                  <a:gd name="T43" fmla="*/ 1155 h 2107"/>
                  <a:gd name="T44" fmla="*/ 1650 w 2491"/>
                  <a:gd name="T45" fmla="*/ 1245 h 2107"/>
                  <a:gd name="T46" fmla="*/ 2140 w 2491"/>
                  <a:gd name="T47" fmla="*/ 1833 h 2107"/>
                  <a:gd name="T48" fmla="*/ 2058 w 2491"/>
                  <a:gd name="T49" fmla="*/ 1870 h 2107"/>
                  <a:gd name="T50" fmla="*/ 1968 w 2491"/>
                  <a:gd name="T51" fmla="*/ 1866 h 2107"/>
                  <a:gd name="T52" fmla="*/ 1434 w 2491"/>
                  <a:gd name="T53" fmla="*/ 1354 h 2107"/>
                  <a:gd name="T54" fmla="*/ 1343 w 2491"/>
                  <a:gd name="T55" fmla="*/ 1379 h 2107"/>
                  <a:gd name="T56" fmla="*/ 1318 w 2491"/>
                  <a:gd name="T57" fmla="*/ 1470 h 2107"/>
                  <a:gd name="T58" fmla="*/ 1774 w 2491"/>
                  <a:gd name="T59" fmla="*/ 1981 h 2107"/>
                  <a:gd name="T60" fmla="*/ 1714 w 2491"/>
                  <a:gd name="T61" fmla="*/ 2058 h 2107"/>
                  <a:gd name="T62" fmla="*/ 1631 w 2491"/>
                  <a:gd name="T63" fmla="*/ 2073 h 2107"/>
                  <a:gd name="T64" fmla="*/ 1189 w 2491"/>
                  <a:gd name="T65" fmla="*/ 1666 h 2107"/>
                  <a:gd name="T66" fmla="*/ 1099 w 2491"/>
                  <a:gd name="T67" fmla="*/ 1641 h 2107"/>
                  <a:gd name="T68" fmla="*/ 1029 w 2491"/>
                  <a:gd name="T69" fmla="*/ 1709 h 2107"/>
                  <a:gd name="T70" fmla="*/ 1055 w 2491"/>
                  <a:gd name="T71" fmla="*/ 1800 h 2107"/>
                  <a:gd name="T72" fmla="*/ 1252 w 2491"/>
                  <a:gd name="T73" fmla="*/ 2100 h 2107"/>
                  <a:gd name="T74" fmla="*/ 1127 w 2491"/>
                  <a:gd name="T75" fmla="*/ 2058 h 2107"/>
                  <a:gd name="T76" fmla="*/ 1036 w 2491"/>
                  <a:gd name="T77" fmla="*/ 2002 h 2107"/>
                  <a:gd name="T78" fmla="*/ 898 w 2491"/>
                  <a:gd name="T79" fmla="*/ 1899 h 2107"/>
                  <a:gd name="T80" fmla="*/ 695 w 2491"/>
                  <a:gd name="T81" fmla="*/ 1747 h 2107"/>
                  <a:gd name="T82" fmla="*/ 458 w 2491"/>
                  <a:gd name="T83" fmla="*/ 1562 h 2107"/>
                  <a:gd name="T84" fmla="*/ 211 w 2491"/>
                  <a:gd name="T85" fmla="*/ 1359 h 2107"/>
                  <a:gd name="T86" fmla="*/ 98 w 2491"/>
                  <a:gd name="T87" fmla="*/ 1252 h 2107"/>
                  <a:gd name="T88" fmla="*/ 24 w 2491"/>
                  <a:gd name="T89" fmla="*/ 1083 h 2107"/>
                  <a:gd name="T90" fmla="*/ 123 w 2491"/>
                  <a:gd name="T91" fmla="*/ 757 h 2107"/>
                  <a:gd name="T92" fmla="*/ 223 w 2491"/>
                  <a:gd name="T93" fmla="*/ 377 h 2107"/>
                  <a:gd name="T94" fmla="*/ 307 w 2491"/>
                  <a:gd name="T95" fmla="*/ 0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1" h="2107">
                    <a:moveTo>
                      <a:pt x="307" y="0"/>
                    </a:moveTo>
                    <a:lnTo>
                      <a:pt x="691" y="0"/>
                    </a:lnTo>
                    <a:lnTo>
                      <a:pt x="659" y="34"/>
                    </a:lnTo>
                    <a:lnTo>
                      <a:pt x="627" y="71"/>
                    </a:lnTo>
                    <a:lnTo>
                      <a:pt x="595" y="112"/>
                    </a:lnTo>
                    <a:lnTo>
                      <a:pt x="563" y="156"/>
                    </a:lnTo>
                    <a:lnTo>
                      <a:pt x="533" y="202"/>
                    </a:lnTo>
                    <a:lnTo>
                      <a:pt x="505" y="251"/>
                    </a:lnTo>
                    <a:lnTo>
                      <a:pt x="479" y="301"/>
                    </a:lnTo>
                    <a:lnTo>
                      <a:pt x="458" y="352"/>
                    </a:lnTo>
                    <a:lnTo>
                      <a:pt x="440" y="402"/>
                    </a:lnTo>
                    <a:lnTo>
                      <a:pt x="426" y="452"/>
                    </a:lnTo>
                    <a:lnTo>
                      <a:pt x="419" y="501"/>
                    </a:lnTo>
                    <a:lnTo>
                      <a:pt x="417" y="548"/>
                    </a:lnTo>
                    <a:lnTo>
                      <a:pt x="423" y="594"/>
                    </a:lnTo>
                    <a:lnTo>
                      <a:pt x="431" y="622"/>
                    </a:lnTo>
                    <a:lnTo>
                      <a:pt x="444" y="651"/>
                    </a:lnTo>
                    <a:lnTo>
                      <a:pt x="461" y="678"/>
                    </a:lnTo>
                    <a:lnTo>
                      <a:pt x="480" y="701"/>
                    </a:lnTo>
                    <a:lnTo>
                      <a:pt x="502" y="724"/>
                    </a:lnTo>
                    <a:lnTo>
                      <a:pt x="530" y="742"/>
                    </a:lnTo>
                    <a:lnTo>
                      <a:pt x="561" y="757"/>
                    </a:lnTo>
                    <a:lnTo>
                      <a:pt x="595" y="767"/>
                    </a:lnTo>
                    <a:lnTo>
                      <a:pt x="657" y="785"/>
                    </a:lnTo>
                    <a:lnTo>
                      <a:pt x="719" y="795"/>
                    </a:lnTo>
                    <a:lnTo>
                      <a:pt x="779" y="795"/>
                    </a:lnTo>
                    <a:lnTo>
                      <a:pt x="838" y="788"/>
                    </a:lnTo>
                    <a:lnTo>
                      <a:pt x="895" y="771"/>
                    </a:lnTo>
                    <a:lnTo>
                      <a:pt x="949" y="747"/>
                    </a:lnTo>
                    <a:lnTo>
                      <a:pt x="1004" y="715"/>
                    </a:lnTo>
                    <a:lnTo>
                      <a:pt x="1054" y="676"/>
                    </a:lnTo>
                    <a:lnTo>
                      <a:pt x="1104" y="629"/>
                    </a:lnTo>
                    <a:lnTo>
                      <a:pt x="1150" y="575"/>
                    </a:lnTo>
                    <a:lnTo>
                      <a:pt x="1181" y="573"/>
                    </a:lnTo>
                    <a:lnTo>
                      <a:pt x="1205" y="570"/>
                    </a:lnTo>
                    <a:lnTo>
                      <a:pt x="1226" y="566"/>
                    </a:lnTo>
                    <a:lnTo>
                      <a:pt x="1244" y="559"/>
                    </a:lnTo>
                    <a:lnTo>
                      <a:pt x="1262" y="552"/>
                    </a:lnTo>
                    <a:lnTo>
                      <a:pt x="1282" y="545"/>
                    </a:lnTo>
                    <a:lnTo>
                      <a:pt x="1304" y="537"/>
                    </a:lnTo>
                    <a:lnTo>
                      <a:pt x="1307" y="529"/>
                    </a:lnTo>
                    <a:lnTo>
                      <a:pt x="1315" y="523"/>
                    </a:lnTo>
                    <a:lnTo>
                      <a:pt x="1326" y="517"/>
                    </a:lnTo>
                    <a:lnTo>
                      <a:pt x="1339" y="512"/>
                    </a:lnTo>
                    <a:lnTo>
                      <a:pt x="1351" y="506"/>
                    </a:lnTo>
                    <a:lnTo>
                      <a:pt x="1363" y="498"/>
                    </a:lnTo>
                    <a:lnTo>
                      <a:pt x="1423" y="548"/>
                    </a:lnTo>
                    <a:lnTo>
                      <a:pt x="1488" y="601"/>
                    </a:lnTo>
                    <a:lnTo>
                      <a:pt x="1558" y="657"/>
                    </a:lnTo>
                    <a:lnTo>
                      <a:pt x="1632" y="715"/>
                    </a:lnTo>
                    <a:lnTo>
                      <a:pt x="1707" y="778"/>
                    </a:lnTo>
                    <a:lnTo>
                      <a:pt x="1784" y="844"/>
                    </a:lnTo>
                    <a:lnTo>
                      <a:pt x="1846" y="892"/>
                    </a:lnTo>
                    <a:lnTo>
                      <a:pt x="1908" y="943"/>
                    </a:lnTo>
                    <a:lnTo>
                      <a:pt x="1971" y="993"/>
                    </a:lnTo>
                    <a:lnTo>
                      <a:pt x="2033" y="1043"/>
                    </a:lnTo>
                    <a:lnTo>
                      <a:pt x="2094" y="1092"/>
                    </a:lnTo>
                    <a:lnTo>
                      <a:pt x="2153" y="1142"/>
                    </a:lnTo>
                    <a:lnTo>
                      <a:pt x="2209" y="1191"/>
                    </a:lnTo>
                    <a:lnTo>
                      <a:pt x="2260" y="1238"/>
                    </a:lnTo>
                    <a:lnTo>
                      <a:pt x="2309" y="1284"/>
                    </a:lnTo>
                    <a:lnTo>
                      <a:pt x="2354" y="1330"/>
                    </a:lnTo>
                    <a:lnTo>
                      <a:pt x="2393" y="1373"/>
                    </a:lnTo>
                    <a:lnTo>
                      <a:pt x="2426" y="1415"/>
                    </a:lnTo>
                    <a:lnTo>
                      <a:pt x="2454" y="1456"/>
                    </a:lnTo>
                    <a:lnTo>
                      <a:pt x="2474" y="1495"/>
                    </a:lnTo>
                    <a:lnTo>
                      <a:pt x="2485" y="1523"/>
                    </a:lnTo>
                    <a:lnTo>
                      <a:pt x="2491" y="1548"/>
                    </a:lnTo>
                    <a:lnTo>
                      <a:pt x="2491" y="1571"/>
                    </a:lnTo>
                    <a:lnTo>
                      <a:pt x="2486" y="1592"/>
                    </a:lnTo>
                    <a:lnTo>
                      <a:pt x="2479" y="1610"/>
                    </a:lnTo>
                    <a:lnTo>
                      <a:pt x="2471" y="1626"/>
                    </a:lnTo>
                    <a:lnTo>
                      <a:pt x="2463" y="1638"/>
                    </a:lnTo>
                    <a:lnTo>
                      <a:pt x="2456" y="1647"/>
                    </a:lnTo>
                    <a:lnTo>
                      <a:pt x="2432" y="1658"/>
                    </a:lnTo>
                    <a:lnTo>
                      <a:pt x="2410" y="1668"/>
                    </a:lnTo>
                    <a:lnTo>
                      <a:pt x="2386" y="1673"/>
                    </a:lnTo>
                    <a:lnTo>
                      <a:pt x="2364" y="1673"/>
                    </a:lnTo>
                    <a:lnTo>
                      <a:pt x="2340" y="1666"/>
                    </a:lnTo>
                    <a:lnTo>
                      <a:pt x="1784" y="1111"/>
                    </a:lnTo>
                    <a:lnTo>
                      <a:pt x="1763" y="1095"/>
                    </a:lnTo>
                    <a:lnTo>
                      <a:pt x="1741" y="1086"/>
                    </a:lnTo>
                    <a:lnTo>
                      <a:pt x="1717" y="1082"/>
                    </a:lnTo>
                    <a:lnTo>
                      <a:pt x="1693" y="1086"/>
                    </a:lnTo>
                    <a:lnTo>
                      <a:pt x="1670" y="1095"/>
                    </a:lnTo>
                    <a:lnTo>
                      <a:pt x="1650" y="1111"/>
                    </a:lnTo>
                    <a:lnTo>
                      <a:pt x="1633" y="1132"/>
                    </a:lnTo>
                    <a:lnTo>
                      <a:pt x="1624" y="1155"/>
                    </a:lnTo>
                    <a:lnTo>
                      <a:pt x="1621" y="1178"/>
                    </a:lnTo>
                    <a:lnTo>
                      <a:pt x="1624" y="1202"/>
                    </a:lnTo>
                    <a:lnTo>
                      <a:pt x="1633" y="1224"/>
                    </a:lnTo>
                    <a:lnTo>
                      <a:pt x="1650" y="1245"/>
                    </a:lnTo>
                    <a:lnTo>
                      <a:pt x="2186" y="1782"/>
                    </a:lnTo>
                    <a:lnTo>
                      <a:pt x="2174" y="1803"/>
                    </a:lnTo>
                    <a:lnTo>
                      <a:pt x="2157" y="1819"/>
                    </a:lnTo>
                    <a:lnTo>
                      <a:pt x="2140" y="1833"/>
                    </a:lnTo>
                    <a:lnTo>
                      <a:pt x="2123" y="1846"/>
                    </a:lnTo>
                    <a:lnTo>
                      <a:pt x="2110" y="1859"/>
                    </a:lnTo>
                    <a:lnTo>
                      <a:pt x="2084" y="1866"/>
                    </a:lnTo>
                    <a:lnTo>
                      <a:pt x="2058" y="1870"/>
                    </a:lnTo>
                    <a:lnTo>
                      <a:pt x="2031" y="1872"/>
                    </a:lnTo>
                    <a:lnTo>
                      <a:pt x="2006" y="1872"/>
                    </a:lnTo>
                    <a:lnTo>
                      <a:pt x="1985" y="1870"/>
                    </a:lnTo>
                    <a:lnTo>
                      <a:pt x="1968" y="1866"/>
                    </a:lnTo>
                    <a:lnTo>
                      <a:pt x="1956" y="1859"/>
                    </a:lnTo>
                    <a:lnTo>
                      <a:pt x="1477" y="1379"/>
                    </a:lnTo>
                    <a:lnTo>
                      <a:pt x="1456" y="1364"/>
                    </a:lnTo>
                    <a:lnTo>
                      <a:pt x="1434" y="1354"/>
                    </a:lnTo>
                    <a:lnTo>
                      <a:pt x="1410" y="1351"/>
                    </a:lnTo>
                    <a:lnTo>
                      <a:pt x="1386" y="1354"/>
                    </a:lnTo>
                    <a:lnTo>
                      <a:pt x="1364" y="1364"/>
                    </a:lnTo>
                    <a:lnTo>
                      <a:pt x="1343" y="1379"/>
                    </a:lnTo>
                    <a:lnTo>
                      <a:pt x="1326" y="1400"/>
                    </a:lnTo>
                    <a:lnTo>
                      <a:pt x="1318" y="1422"/>
                    </a:lnTo>
                    <a:lnTo>
                      <a:pt x="1314" y="1446"/>
                    </a:lnTo>
                    <a:lnTo>
                      <a:pt x="1318" y="1470"/>
                    </a:lnTo>
                    <a:lnTo>
                      <a:pt x="1326" y="1493"/>
                    </a:lnTo>
                    <a:lnTo>
                      <a:pt x="1343" y="1513"/>
                    </a:lnTo>
                    <a:lnTo>
                      <a:pt x="1784" y="1953"/>
                    </a:lnTo>
                    <a:lnTo>
                      <a:pt x="1774" y="1981"/>
                    </a:lnTo>
                    <a:lnTo>
                      <a:pt x="1763" y="2005"/>
                    </a:lnTo>
                    <a:lnTo>
                      <a:pt x="1751" y="2026"/>
                    </a:lnTo>
                    <a:lnTo>
                      <a:pt x="1734" y="2043"/>
                    </a:lnTo>
                    <a:lnTo>
                      <a:pt x="1714" y="2058"/>
                    </a:lnTo>
                    <a:lnTo>
                      <a:pt x="1688" y="2069"/>
                    </a:lnTo>
                    <a:lnTo>
                      <a:pt x="1668" y="2070"/>
                    </a:lnTo>
                    <a:lnTo>
                      <a:pt x="1650" y="2072"/>
                    </a:lnTo>
                    <a:lnTo>
                      <a:pt x="1631" y="2073"/>
                    </a:lnTo>
                    <a:lnTo>
                      <a:pt x="1611" y="2072"/>
                    </a:lnTo>
                    <a:lnTo>
                      <a:pt x="1592" y="2065"/>
                    </a:lnTo>
                    <a:lnTo>
                      <a:pt x="1573" y="2050"/>
                    </a:lnTo>
                    <a:lnTo>
                      <a:pt x="1189" y="1666"/>
                    </a:lnTo>
                    <a:lnTo>
                      <a:pt x="1168" y="1651"/>
                    </a:lnTo>
                    <a:lnTo>
                      <a:pt x="1146" y="1641"/>
                    </a:lnTo>
                    <a:lnTo>
                      <a:pt x="1122" y="1638"/>
                    </a:lnTo>
                    <a:lnTo>
                      <a:pt x="1099" y="1641"/>
                    </a:lnTo>
                    <a:lnTo>
                      <a:pt x="1076" y="1651"/>
                    </a:lnTo>
                    <a:lnTo>
                      <a:pt x="1055" y="1666"/>
                    </a:lnTo>
                    <a:lnTo>
                      <a:pt x="1039" y="1687"/>
                    </a:lnTo>
                    <a:lnTo>
                      <a:pt x="1029" y="1709"/>
                    </a:lnTo>
                    <a:lnTo>
                      <a:pt x="1026" y="1733"/>
                    </a:lnTo>
                    <a:lnTo>
                      <a:pt x="1029" y="1757"/>
                    </a:lnTo>
                    <a:lnTo>
                      <a:pt x="1039" y="1780"/>
                    </a:lnTo>
                    <a:lnTo>
                      <a:pt x="1055" y="1800"/>
                    </a:lnTo>
                    <a:lnTo>
                      <a:pt x="1363" y="2107"/>
                    </a:lnTo>
                    <a:lnTo>
                      <a:pt x="1304" y="2107"/>
                    </a:lnTo>
                    <a:lnTo>
                      <a:pt x="1280" y="2105"/>
                    </a:lnTo>
                    <a:lnTo>
                      <a:pt x="1252" y="2100"/>
                    </a:lnTo>
                    <a:lnTo>
                      <a:pt x="1222" y="2093"/>
                    </a:lnTo>
                    <a:lnTo>
                      <a:pt x="1189" y="2083"/>
                    </a:lnTo>
                    <a:lnTo>
                      <a:pt x="1157" y="2072"/>
                    </a:lnTo>
                    <a:lnTo>
                      <a:pt x="1127" y="2058"/>
                    </a:lnTo>
                    <a:lnTo>
                      <a:pt x="1099" y="2044"/>
                    </a:lnTo>
                    <a:lnTo>
                      <a:pt x="1075" y="2030"/>
                    </a:lnTo>
                    <a:lnTo>
                      <a:pt x="1058" y="2019"/>
                    </a:lnTo>
                    <a:lnTo>
                      <a:pt x="1036" y="2002"/>
                    </a:lnTo>
                    <a:lnTo>
                      <a:pt x="1009" y="1983"/>
                    </a:lnTo>
                    <a:lnTo>
                      <a:pt x="976" y="1958"/>
                    </a:lnTo>
                    <a:lnTo>
                      <a:pt x="940" y="1930"/>
                    </a:lnTo>
                    <a:lnTo>
                      <a:pt x="898" y="1899"/>
                    </a:lnTo>
                    <a:lnTo>
                      <a:pt x="852" y="1866"/>
                    </a:lnTo>
                    <a:lnTo>
                      <a:pt x="803" y="1828"/>
                    </a:lnTo>
                    <a:lnTo>
                      <a:pt x="751" y="1789"/>
                    </a:lnTo>
                    <a:lnTo>
                      <a:pt x="695" y="1747"/>
                    </a:lnTo>
                    <a:lnTo>
                      <a:pt x="639" y="1702"/>
                    </a:lnTo>
                    <a:lnTo>
                      <a:pt x="579" y="1658"/>
                    </a:lnTo>
                    <a:lnTo>
                      <a:pt x="519" y="1610"/>
                    </a:lnTo>
                    <a:lnTo>
                      <a:pt x="458" y="1562"/>
                    </a:lnTo>
                    <a:lnTo>
                      <a:pt x="396" y="1511"/>
                    </a:lnTo>
                    <a:lnTo>
                      <a:pt x="335" y="1461"/>
                    </a:lnTo>
                    <a:lnTo>
                      <a:pt x="272" y="1411"/>
                    </a:lnTo>
                    <a:lnTo>
                      <a:pt x="211" y="1359"/>
                    </a:lnTo>
                    <a:lnTo>
                      <a:pt x="186" y="1340"/>
                    </a:lnTo>
                    <a:lnTo>
                      <a:pt x="158" y="1315"/>
                    </a:lnTo>
                    <a:lnTo>
                      <a:pt x="128" y="1286"/>
                    </a:lnTo>
                    <a:lnTo>
                      <a:pt x="98" y="1252"/>
                    </a:lnTo>
                    <a:lnTo>
                      <a:pt x="65" y="1219"/>
                    </a:lnTo>
                    <a:lnTo>
                      <a:pt x="33" y="1184"/>
                    </a:lnTo>
                    <a:lnTo>
                      <a:pt x="0" y="1149"/>
                    </a:lnTo>
                    <a:lnTo>
                      <a:pt x="24" y="1083"/>
                    </a:lnTo>
                    <a:lnTo>
                      <a:pt x="47" y="1011"/>
                    </a:lnTo>
                    <a:lnTo>
                      <a:pt x="71" y="932"/>
                    </a:lnTo>
                    <a:lnTo>
                      <a:pt x="98" y="846"/>
                    </a:lnTo>
                    <a:lnTo>
                      <a:pt x="123" y="757"/>
                    </a:lnTo>
                    <a:lnTo>
                      <a:pt x="148" y="665"/>
                    </a:lnTo>
                    <a:lnTo>
                      <a:pt x="173" y="570"/>
                    </a:lnTo>
                    <a:lnTo>
                      <a:pt x="198" y="474"/>
                    </a:lnTo>
                    <a:lnTo>
                      <a:pt x="223" y="377"/>
                    </a:lnTo>
                    <a:lnTo>
                      <a:pt x="246" y="279"/>
                    </a:lnTo>
                    <a:lnTo>
                      <a:pt x="268" y="184"/>
                    </a:lnTo>
                    <a:lnTo>
                      <a:pt x="289" y="91"/>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29" name="Group 128">
            <a:extLst>
              <a:ext uri="{FF2B5EF4-FFF2-40B4-BE49-F238E27FC236}">
                <a16:creationId xmlns:a16="http://schemas.microsoft.com/office/drawing/2014/main" id="{0658F7D6-BA0B-174C-8249-AD13F0A6F0A1}"/>
              </a:ext>
            </a:extLst>
          </p:cNvPr>
          <p:cNvGrpSpPr/>
          <p:nvPr/>
        </p:nvGrpSpPr>
        <p:grpSpPr>
          <a:xfrm>
            <a:off x="6559825" y="3354980"/>
            <a:ext cx="842841" cy="831472"/>
            <a:chOff x="6427963" y="2610852"/>
            <a:chExt cx="1090878" cy="1090878"/>
          </a:xfrm>
          <a:solidFill>
            <a:srgbClr val="154D7F"/>
          </a:solidFill>
          <a:effectLst/>
        </p:grpSpPr>
        <p:sp>
          <p:nvSpPr>
            <p:cNvPr id="130" name="Oval 129">
              <a:extLst>
                <a:ext uri="{FF2B5EF4-FFF2-40B4-BE49-F238E27FC236}">
                  <a16:creationId xmlns:a16="http://schemas.microsoft.com/office/drawing/2014/main" id="{41CA0B1F-184E-3E4A-9F36-32B680687198}"/>
                </a:ext>
              </a:extLst>
            </p:cNvPr>
            <p:cNvSpPr/>
            <p:nvPr/>
          </p:nvSpPr>
          <p:spPr>
            <a:xfrm rot="10800000" flipV="1">
              <a:off x="6427963" y="261085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Freeform 25">
              <a:extLst>
                <a:ext uri="{FF2B5EF4-FFF2-40B4-BE49-F238E27FC236}">
                  <a16:creationId xmlns:a16="http://schemas.microsoft.com/office/drawing/2014/main" id="{FF9EF946-9E24-0E40-84DD-F035FC921248}"/>
                </a:ext>
              </a:extLst>
            </p:cNvPr>
            <p:cNvSpPr>
              <a:spLocks noEditPoints="1"/>
            </p:cNvSpPr>
            <p:nvPr/>
          </p:nvSpPr>
          <p:spPr bwMode="auto">
            <a:xfrm>
              <a:off x="6812464" y="2938696"/>
              <a:ext cx="321876" cy="435190"/>
            </a:xfrm>
            <a:custGeom>
              <a:avLst/>
              <a:gdLst>
                <a:gd name="T0" fmla="*/ 3524 w 4453"/>
                <a:gd name="T1" fmla="*/ 3959 h 6023"/>
                <a:gd name="T2" fmla="*/ 3593 w 4453"/>
                <a:gd name="T3" fmla="*/ 4012 h 6023"/>
                <a:gd name="T4" fmla="*/ 3604 w 4453"/>
                <a:gd name="T5" fmla="*/ 4102 h 6023"/>
                <a:gd name="T6" fmla="*/ 3551 w 4453"/>
                <a:gd name="T7" fmla="*/ 4170 h 6023"/>
                <a:gd name="T8" fmla="*/ 858 w 4453"/>
                <a:gd name="T9" fmla="*/ 4186 h 6023"/>
                <a:gd name="T10" fmla="*/ 775 w 4453"/>
                <a:gd name="T11" fmla="*/ 4151 h 6023"/>
                <a:gd name="T12" fmla="*/ 741 w 4453"/>
                <a:gd name="T13" fmla="*/ 4071 h 6023"/>
                <a:gd name="T14" fmla="*/ 775 w 4453"/>
                <a:gd name="T15" fmla="*/ 3988 h 6023"/>
                <a:gd name="T16" fmla="*/ 858 w 4453"/>
                <a:gd name="T17" fmla="*/ 3954 h 6023"/>
                <a:gd name="T18" fmla="*/ 3524 w 4453"/>
                <a:gd name="T19" fmla="*/ 3189 h 6023"/>
                <a:gd name="T20" fmla="*/ 3593 w 4453"/>
                <a:gd name="T21" fmla="*/ 3242 h 6023"/>
                <a:gd name="T22" fmla="*/ 3604 w 4453"/>
                <a:gd name="T23" fmla="*/ 3332 h 6023"/>
                <a:gd name="T24" fmla="*/ 3551 w 4453"/>
                <a:gd name="T25" fmla="*/ 3402 h 6023"/>
                <a:gd name="T26" fmla="*/ 858 w 4453"/>
                <a:gd name="T27" fmla="*/ 3418 h 6023"/>
                <a:gd name="T28" fmla="*/ 775 w 4453"/>
                <a:gd name="T29" fmla="*/ 3384 h 6023"/>
                <a:gd name="T30" fmla="*/ 741 w 4453"/>
                <a:gd name="T31" fmla="*/ 3301 h 6023"/>
                <a:gd name="T32" fmla="*/ 775 w 4453"/>
                <a:gd name="T33" fmla="*/ 3220 h 6023"/>
                <a:gd name="T34" fmla="*/ 858 w 4453"/>
                <a:gd name="T35" fmla="*/ 3186 h 6023"/>
                <a:gd name="T36" fmla="*/ 3524 w 4453"/>
                <a:gd name="T37" fmla="*/ 2434 h 6023"/>
                <a:gd name="T38" fmla="*/ 3593 w 4453"/>
                <a:gd name="T39" fmla="*/ 2487 h 6023"/>
                <a:gd name="T40" fmla="*/ 3604 w 4453"/>
                <a:gd name="T41" fmla="*/ 2577 h 6023"/>
                <a:gd name="T42" fmla="*/ 3551 w 4453"/>
                <a:gd name="T43" fmla="*/ 2647 h 6023"/>
                <a:gd name="T44" fmla="*/ 858 w 4453"/>
                <a:gd name="T45" fmla="*/ 2663 h 6023"/>
                <a:gd name="T46" fmla="*/ 775 w 4453"/>
                <a:gd name="T47" fmla="*/ 2628 h 6023"/>
                <a:gd name="T48" fmla="*/ 741 w 4453"/>
                <a:gd name="T49" fmla="*/ 2546 h 6023"/>
                <a:gd name="T50" fmla="*/ 775 w 4453"/>
                <a:gd name="T51" fmla="*/ 2465 h 6023"/>
                <a:gd name="T52" fmla="*/ 858 w 4453"/>
                <a:gd name="T53" fmla="*/ 2431 h 6023"/>
                <a:gd name="T54" fmla="*/ 3524 w 4453"/>
                <a:gd name="T55" fmla="*/ 1653 h 6023"/>
                <a:gd name="T56" fmla="*/ 3593 w 4453"/>
                <a:gd name="T57" fmla="*/ 1707 h 6023"/>
                <a:gd name="T58" fmla="*/ 3604 w 4453"/>
                <a:gd name="T59" fmla="*/ 1796 h 6023"/>
                <a:gd name="T60" fmla="*/ 3551 w 4453"/>
                <a:gd name="T61" fmla="*/ 1866 h 6023"/>
                <a:gd name="T62" fmla="*/ 858 w 4453"/>
                <a:gd name="T63" fmla="*/ 1883 h 6023"/>
                <a:gd name="T64" fmla="*/ 775 w 4453"/>
                <a:gd name="T65" fmla="*/ 1848 h 6023"/>
                <a:gd name="T66" fmla="*/ 741 w 4453"/>
                <a:gd name="T67" fmla="*/ 1765 h 6023"/>
                <a:gd name="T68" fmla="*/ 775 w 4453"/>
                <a:gd name="T69" fmla="*/ 1683 h 6023"/>
                <a:gd name="T70" fmla="*/ 858 w 4453"/>
                <a:gd name="T71" fmla="*/ 1650 h 6023"/>
                <a:gd name="T72" fmla="*/ 3951 w 4453"/>
                <a:gd name="T73" fmla="*/ 1052 h 6023"/>
                <a:gd name="T74" fmla="*/ 346 w 4453"/>
                <a:gd name="T75" fmla="*/ 316 h 6023"/>
                <a:gd name="T76" fmla="*/ 310 w 4453"/>
                <a:gd name="T77" fmla="*/ 369 h 6023"/>
                <a:gd name="T78" fmla="*/ 328 w 4453"/>
                <a:gd name="T79" fmla="*/ 5696 h 6023"/>
                <a:gd name="T80" fmla="*/ 4085 w 4453"/>
                <a:gd name="T81" fmla="*/ 5713 h 6023"/>
                <a:gd name="T82" fmla="*/ 4140 w 4453"/>
                <a:gd name="T83" fmla="*/ 5676 h 6023"/>
                <a:gd name="T84" fmla="*/ 3335 w 4453"/>
                <a:gd name="T85" fmla="*/ 1364 h 6023"/>
                <a:gd name="T86" fmla="*/ 3225 w 4453"/>
                <a:gd name="T87" fmla="*/ 1318 h 6023"/>
                <a:gd name="T88" fmla="*/ 3179 w 4453"/>
                <a:gd name="T89" fmla="*/ 1208 h 6023"/>
                <a:gd name="T90" fmla="*/ 370 w 4453"/>
                <a:gd name="T91" fmla="*/ 0 h 6023"/>
                <a:gd name="T92" fmla="*/ 4453 w 4453"/>
                <a:gd name="T93" fmla="*/ 5654 h 6023"/>
                <a:gd name="T94" fmla="*/ 4413 w 4453"/>
                <a:gd name="T95" fmla="*/ 5823 h 6023"/>
                <a:gd name="T96" fmla="*/ 4303 w 4453"/>
                <a:gd name="T97" fmla="*/ 5951 h 6023"/>
                <a:gd name="T98" fmla="*/ 4143 w 4453"/>
                <a:gd name="T99" fmla="*/ 6019 h 6023"/>
                <a:gd name="T100" fmla="*/ 310 w 4453"/>
                <a:gd name="T101" fmla="*/ 6019 h 6023"/>
                <a:gd name="T102" fmla="*/ 152 w 4453"/>
                <a:gd name="T103" fmla="*/ 5951 h 6023"/>
                <a:gd name="T104" fmla="*/ 42 w 4453"/>
                <a:gd name="T105" fmla="*/ 5823 h 6023"/>
                <a:gd name="T106" fmla="*/ 0 w 4453"/>
                <a:gd name="T107" fmla="*/ 5654 h 6023"/>
                <a:gd name="T108" fmla="*/ 18 w 4453"/>
                <a:gd name="T109" fmla="*/ 253 h 6023"/>
                <a:gd name="T110" fmla="*/ 108 w 4453"/>
                <a:gd name="T111" fmla="*/ 108 h 6023"/>
                <a:gd name="T112" fmla="*/ 253 w 4453"/>
                <a:gd name="T113" fmla="*/ 19 h 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53" h="6023">
                  <a:moveTo>
                    <a:pt x="858" y="3954"/>
                  </a:moveTo>
                  <a:lnTo>
                    <a:pt x="3492" y="3954"/>
                  </a:lnTo>
                  <a:lnTo>
                    <a:pt x="3524" y="3959"/>
                  </a:lnTo>
                  <a:lnTo>
                    <a:pt x="3551" y="3970"/>
                  </a:lnTo>
                  <a:lnTo>
                    <a:pt x="3575" y="3988"/>
                  </a:lnTo>
                  <a:lnTo>
                    <a:pt x="3593" y="4012"/>
                  </a:lnTo>
                  <a:lnTo>
                    <a:pt x="3604" y="4040"/>
                  </a:lnTo>
                  <a:lnTo>
                    <a:pt x="3610" y="4071"/>
                  </a:lnTo>
                  <a:lnTo>
                    <a:pt x="3604" y="4102"/>
                  </a:lnTo>
                  <a:lnTo>
                    <a:pt x="3593" y="4129"/>
                  </a:lnTo>
                  <a:lnTo>
                    <a:pt x="3575" y="4151"/>
                  </a:lnTo>
                  <a:lnTo>
                    <a:pt x="3551" y="4170"/>
                  </a:lnTo>
                  <a:lnTo>
                    <a:pt x="3524" y="4183"/>
                  </a:lnTo>
                  <a:lnTo>
                    <a:pt x="3492" y="4186"/>
                  </a:lnTo>
                  <a:lnTo>
                    <a:pt x="858" y="4186"/>
                  </a:lnTo>
                  <a:lnTo>
                    <a:pt x="827" y="4183"/>
                  </a:lnTo>
                  <a:lnTo>
                    <a:pt x="799" y="4170"/>
                  </a:lnTo>
                  <a:lnTo>
                    <a:pt x="775" y="4151"/>
                  </a:lnTo>
                  <a:lnTo>
                    <a:pt x="757" y="4129"/>
                  </a:lnTo>
                  <a:lnTo>
                    <a:pt x="746" y="4102"/>
                  </a:lnTo>
                  <a:lnTo>
                    <a:pt x="741" y="4071"/>
                  </a:lnTo>
                  <a:lnTo>
                    <a:pt x="746" y="4040"/>
                  </a:lnTo>
                  <a:lnTo>
                    <a:pt x="757" y="4012"/>
                  </a:lnTo>
                  <a:lnTo>
                    <a:pt x="775" y="3988"/>
                  </a:lnTo>
                  <a:lnTo>
                    <a:pt x="799" y="3970"/>
                  </a:lnTo>
                  <a:lnTo>
                    <a:pt x="827" y="3959"/>
                  </a:lnTo>
                  <a:lnTo>
                    <a:pt x="858" y="3954"/>
                  </a:lnTo>
                  <a:close/>
                  <a:moveTo>
                    <a:pt x="858" y="3186"/>
                  </a:moveTo>
                  <a:lnTo>
                    <a:pt x="3492" y="3186"/>
                  </a:lnTo>
                  <a:lnTo>
                    <a:pt x="3524" y="3189"/>
                  </a:lnTo>
                  <a:lnTo>
                    <a:pt x="3551" y="3202"/>
                  </a:lnTo>
                  <a:lnTo>
                    <a:pt x="3575" y="3220"/>
                  </a:lnTo>
                  <a:lnTo>
                    <a:pt x="3593" y="3242"/>
                  </a:lnTo>
                  <a:lnTo>
                    <a:pt x="3604" y="3272"/>
                  </a:lnTo>
                  <a:lnTo>
                    <a:pt x="3610" y="3301"/>
                  </a:lnTo>
                  <a:lnTo>
                    <a:pt x="3604" y="3332"/>
                  </a:lnTo>
                  <a:lnTo>
                    <a:pt x="3593" y="3360"/>
                  </a:lnTo>
                  <a:lnTo>
                    <a:pt x="3575" y="3384"/>
                  </a:lnTo>
                  <a:lnTo>
                    <a:pt x="3551" y="3402"/>
                  </a:lnTo>
                  <a:lnTo>
                    <a:pt x="3524" y="3415"/>
                  </a:lnTo>
                  <a:lnTo>
                    <a:pt x="3492" y="3418"/>
                  </a:lnTo>
                  <a:lnTo>
                    <a:pt x="858" y="3418"/>
                  </a:lnTo>
                  <a:lnTo>
                    <a:pt x="827" y="3415"/>
                  </a:lnTo>
                  <a:lnTo>
                    <a:pt x="799" y="3402"/>
                  </a:lnTo>
                  <a:lnTo>
                    <a:pt x="775" y="3384"/>
                  </a:lnTo>
                  <a:lnTo>
                    <a:pt x="757" y="3360"/>
                  </a:lnTo>
                  <a:lnTo>
                    <a:pt x="746" y="3332"/>
                  </a:lnTo>
                  <a:lnTo>
                    <a:pt x="741" y="3301"/>
                  </a:lnTo>
                  <a:lnTo>
                    <a:pt x="746" y="3272"/>
                  </a:lnTo>
                  <a:lnTo>
                    <a:pt x="757" y="3242"/>
                  </a:lnTo>
                  <a:lnTo>
                    <a:pt x="775" y="3220"/>
                  </a:lnTo>
                  <a:lnTo>
                    <a:pt x="799" y="3202"/>
                  </a:lnTo>
                  <a:lnTo>
                    <a:pt x="827" y="3189"/>
                  </a:lnTo>
                  <a:lnTo>
                    <a:pt x="858" y="3186"/>
                  </a:lnTo>
                  <a:close/>
                  <a:moveTo>
                    <a:pt x="858" y="2431"/>
                  </a:moveTo>
                  <a:lnTo>
                    <a:pt x="3492" y="2431"/>
                  </a:lnTo>
                  <a:lnTo>
                    <a:pt x="3524" y="2434"/>
                  </a:lnTo>
                  <a:lnTo>
                    <a:pt x="3551" y="2447"/>
                  </a:lnTo>
                  <a:lnTo>
                    <a:pt x="3575" y="2465"/>
                  </a:lnTo>
                  <a:lnTo>
                    <a:pt x="3593" y="2487"/>
                  </a:lnTo>
                  <a:lnTo>
                    <a:pt x="3604" y="2515"/>
                  </a:lnTo>
                  <a:lnTo>
                    <a:pt x="3610" y="2546"/>
                  </a:lnTo>
                  <a:lnTo>
                    <a:pt x="3604" y="2577"/>
                  </a:lnTo>
                  <a:lnTo>
                    <a:pt x="3593" y="2605"/>
                  </a:lnTo>
                  <a:lnTo>
                    <a:pt x="3575" y="2628"/>
                  </a:lnTo>
                  <a:lnTo>
                    <a:pt x="3551" y="2647"/>
                  </a:lnTo>
                  <a:lnTo>
                    <a:pt x="3524" y="2658"/>
                  </a:lnTo>
                  <a:lnTo>
                    <a:pt x="3492" y="2663"/>
                  </a:lnTo>
                  <a:lnTo>
                    <a:pt x="858" y="2663"/>
                  </a:lnTo>
                  <a:lnTo>
                    <a:pt x="827" y="2658"/>
                  </a:lnTo>
                  <a:lnTo>
                    <a:pt x="799" y="2647"/>
                  </a:lnTo>
                  <a:lnTo>
                    <a:pt x="775" y="2628"/>
                  </a:lnTo>
                  <a:lnTo>
                    <a:pt x="757" y="2605"/>
                  </a:lnTo>
                  <a:lnTo>
                    <a:pt x="746" y="2577"/>
                  </a:lnTo>
                  <a:lnTo>
                    <a:pt x="741" y="2546"/>
                  </a:lnTo>
                  <a:lnTo>
                    <a:pt x="746" y="2515"/>
                  </a:lnTo>
                  <a:lnTo>
                    <a:pt x="757" y="2487"/>
                  </a:lnTo>
                  <a:lnTo>
                    <a:pt x="775" y="2465"/>
                  </a:lnTo>
                  <a:lnTo>
                    <a:pt x="799" y="2447"/>
                  </a:lnTo>
                  <a:lnTo>
                    <a:pt x="827" y="2434"/>
                  </a:lnTo>
                  <a:lnTo>
                    <a:pt x="858" y="2431"/>
                  </a:lnTo>
                  <a:close/>
                  <a:moveTo>
                    <a:pt x="858" y="1650"/>
                  </a:moveTo>
                  <a:lnTo>
                    <a:pt x="3492" y="1650"/>
                  </a:lnTo>
                  <a:lnTo>
                    <a:pt x="3524" y="1653"/>
                  </a:lnTo>
                  <a:lnTo>
                    <a:pt x="3551" y="1664"/>
                  </a:lnTo>
                  <a:lnTo>
                    <a:pt x="3575" y="1683"/>
                  </a:lnTo>
                  <a:lnTo>
                    <a:pt x="3593" y="1707"/>
                  </a:lnTo>
                  <a:lnTo>
                    <a:pt x="3604" y="1734"/>
                  </a:lnTo>
                  <a:lnTo>
                    <a:pt x="3610" y="1765"/>
                  </a:lnTo>
                  <a:lnTo>
                    <a:pt x="3604" y="1796"/>
                  </a:lnTo>
                  <a:lnTo>
                    <a:pt x="3593" y="1824"/>
                  </a:lnTo>
                  <a:lnTo>
                    <a:pt x="3575" y="1848"/>
                  </a:lnTo>
                  <a:lnTo>
                    <a:pt x="3551" y="1866"/>
                  </a:lnTo>
                  <a:lnTo>
                    <a:pt x="3524" y="1877"/>
                  </a:lnTo>
                  <a:lnTo>
                    <a:pt x="3492" y="1883"/>
                  </a:lnTo>
                  <a:lnTo>
                    <a:pt x="858" y="1883"/>
                  </a:lnTo>
                  <a:lnTo>
                    <a:pt x="827" y="1877"/>
                  </a:lnTo>
                  <a:lnTo>
                    <a:pt x="799" y="1866"/>
                  </a:lnTo>
                  <a:lnTo>
                    <a:pt x="775" y="1848"/>
                  </a:lnTo>
                  <a:lnTo>
                    <a:pt x="757" y="1824"/>
                  </a:lnTo>
                  <a:lnTo>
                    <a:pt x="746" y="1796"/>
                  </a:lnTo>
                  <a:lnTo>
                    <a:pt x="741" y="1765"/>
                  </a:lnTo>
                  <a:lnTo>
                    <a:pt x="746" y="1734"/>
                  </a:lnTo>
                  <a:lnTo>
                    <a:pt x="757" y="1707"/>
                  </a:lnTo>
                  <a:lnTo>
                    <a:pt x="775" y="1683"/>
                  </a:lnTo>
                  <a:lnTo>
                    <a:pt x="799" y="1664"/>
                  </a:lnTo>
                  <a:lnTo>
                    <a:pt x="827" y="1653"/>
                  </a:lnTo>
                  <a:lnTo>
                    <a:pt x="858" y="1650"/>
                  </a:lnTo>
                  <a:close/>
                  <a:moveTo>
                    <a:pt x="3489" y="552"/>
                  </a:moveTo>
                  <a:lnTo>
                    <a:pt x="3489" y="1052"/>
                  </a:lnTo>
                  <a:lnTo>
                    <a:pt x="3951" y="1052"/>
                  </a:lnTo>
                  <a:lnTo>
                    <a:pt x="3489" y="552"/>
                  </a:lnTo>
                  <a:close/>
                  <a:moveTo>
                    <a:pt x="370" y="310"/>
                  </a:moveTo>
                  <a:lnTo>
                    <a:pt x="346" y="316"/>
                  </a:lnTo>
                  <a:lnTo>
                    <a:pt x="328" y="327"/>
                  </a:lnTo>
                  <a:lnTo>
                    <a:pt x="315" y="347"/>
                  </a:lnTo>
                  <a:lnTo>
                    <a:pt x="310" y="369"/>
                  </a:lnTo>
                  <a:lnTo>
                    <a:pt x="310" y="5654"/>
                  </a:lnTo>
                  <a:lnTo>
                    <a:pt x="315" y="5676"/>
                  </a:lnTo>
                  <a:lnTo>
                    <a:pt x="328" y="5696"/>
                  </a:lnTo>
                  <a:lnTo>
                    <a:pt x="346" y="5707"/>
                  </a:lnTo>
                  <a:lnTo>
                    <a:pt x="370" y="5713"/>
                  </a:lnTo>
                  <a:lnTo>
                    <a:pt x="4085" y="5713"/>
                  </a:lnTo>
                  <a:lnTo>
                    <a:pt x="4107" y="5707"/>
                  </a:lnTo>
                  <a:lnTo>
                    <a:pt x="4127" y="5696"/>
                  </a:lnTo>
                  <a:lnTo>
                    <a:pt x="4140" y="5676"/>
                  </a:lnTo>
                  <a:lnTo>
                    <a:pt x="4143" y="5654"/>
                  </a:lnTo>
                  <a:lnTo>
                    <a:pt x="4143" y="1364"/>
                  </a:lnTo>
                  <a:lnTo>
                    <a:pt x="3335" y="1364"/>
                  </a:lnTo>
                  <a:lnTo>
                    <a:pt x="3293" y="1358"/>
                  </a:lnTo>
                  <a:lnTo>
                    <a:pt x="3256" y="1342"/>
                  </a:lnTo>
                  <a:lnTo>
                    <a:pt x="3225" y="1318"/>
                  </a:lnTo>
                  <a:lnTo>
                    <a:pt x="3201" y="1287"/>
                  </a:lnTo>
                  <a:lnTo>
                    <a:pt x="3184" y="1250"/>
                  </a:lnTo>
                  <a:lnTo>
                    <a:pt x="3179" y="1208"/>
                  </a:lnTo>
                  <a:lnTo>
                    <a:pt x="3179" y="310"/>
                  </a:lnTo>
                  <a:lnTo>
                    <a:pt x="370" y="310"/>
                  </a:lnTo>
                  <a:close/>
                  <a:moveTo>
                    <a:pt x="370" y="0"/>
                  </a:moveTo>
                  <a:lnTo>
                    <a:pt x="3403" y="0"/>
                  </a:lnTo>
                  <a:lnTo>
                    <a:pt x="4453" y="1142"/>
                  </a:lnTo>
                  <a:lnTo>
                    <a:pt x="4453" y="5654"/>
                  </a:lnTo>
                  <a:lnTo>
                    <a:pt x="4449" y="5713"/>
                  </a:lnTo>
                  <a:lnTo>
                    <a:pt x="4435" y="5770"/>
                  </a:lnTo>
                  <a:lnTo>
                    <a:pt x="4413" y="5823"/>
                  </a:lnTo>
                  <a:lnTo>
                    <a:pt x="4382" y="5872"/>
                  </a:lnTo>
                  <a:lnTo>
                    <a:pt x="4345" y="5915"/>
                  </a:lnTo>
                  <a:lnTo>
                    <a:pt x="4303" y="5951"/>
                  </a:lnTo>
                  <a:lnTo>
                    <a:pt x="4253" y="5982"/>
                  </a:lnTo>
                  <a:lnTo>
                    <a:pt x="4200" y="6004"/>
                  </a:lnTo>
                  <a:lnTo>
                    <a:pt x="4143" y="6019"/>
                  </a:lnTo>
                  <a:lnTo>
                    <a:pt x="4085" y="6023"/>
                  </a:lnTo>
                  <a:lnTo>
                    <a:pt x="370" y="6023"/>
                  </a:lnTo>
                  <a:lnTo>
                    <a:pt x="310" y="6019"/>
                  </a:lnTo>
                  <a:lnTo>
                    <a:pt x="253" y="6004"/>
                  </a:lnTo>
                  <a:lnTo>
                    <a:pt x="200" y="5982"/>
                  </a:lnTo>
                  <a:lnTo>
                    <a:pt x="152" y="5951"/>
                  </a:lnTo>
                  <a:lnTo>
                    <a:pt x="108" y="5915"/>
                  </a:lnTo>
                  <a:lnTo>
                    <a:pt x="71" y="5872"/>
                  </a:lnTo>
                  <a:lnTo>
                    <a:pt x="42" y="5823"/>
                  </a:lnTo>
                  <a:lnTo>
                    <a:pt x="18" y="5770"/>
                  </a:lnTo>
                  <a:lnTo>
                    <a:pt x="5" y="5713"/>
                  </a:lnTo>
                  <a:lnTo>
                    <a:pt x="0" y="5654"/>
                  </a:lnTo>
                  <a:lnTo>
                    <a:pt x="0" y="369"/>
                  </a:lnTo>
                  <a:lnTo>
                    <a:pt x="5" y="310"/>
                  </a:lnTo>
                  <a:lnTo>
                    <a:pt x="18" y="253"/>
                  </a:lnTo>
                  <a:lnTo>
                    <a:pt x="42" y="200"/>
                  </a:lnTo>
                  <a:lnTo>
                    <a:pt x="71" y="151"/>
                  </a:lnTo>
                  <a:lnTo>
                    <a:pt x="108" y="108"/>
                  </a:lnTo>
                  <a:lnTo>
                    <a:pt x="152" y="72"/>
                  </a:lnTo>
                  <a:lnTo>
                    <a:pt x="200" y="41"/>
                  </a:lnTo>
                  <a:lnTo>
                    <a:pt x="253" y="19"/>
                  </a:lnTo>
                  <a:lnTo>
                    <a:pt x="310" y="4"/>
                  </a:lnTo>
                  <a:lnTo>
                    <a:pt x="3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2" name="Group 131">
            <a:extLst>
              <a:ext uri="{FF2B5EF4-FFF2-40B4-BE49-F238E27FC236}">
                <a16:creationId xmlns:a16="http://schemas.microsoft.com/office/drawing/2014/main" id="{3635457F-A293-F54D-80B4-4925BE554888}"/>
              </a:ext>
            </a:extLst>
          </p:cNvPr>
          <p:cNvGrpSpPr/>
          <p:nvPr/>
        </p:nvGrpSpPr>
        <p:grpSpPr>
          <a:xfrm>
            <a:off x="6559825" y="2040628"/>
            <a:ext cx="842841" cy="831472"/>
            <a:chOff x="6427963" y="1296500"/>
            <a:chExt cx="1090878" cy="1090878"/>
          </a:xfrm>
          <a:solidFill>
            <a:srgbClr val="113454"/>
          </a:solidFill>
          <a:effectLst/>
        </p:grpSpPr>
        <p:sp>
          <p:nvSpPr>
            <p:cNvPr id="133" name="Oval 132">
              <a:extLst>
                <a:ext uri="{FF2B5EF4-FFF2-40B4-BE49-F238E27FC236}">
                  <a16:creationId xmlns:a16="http://schemas.microsoft.com/office/drawing/2014/main" id="{D9D21657-02A4-5546-B470-5B61EDF69BF5}"/>
                </a:ext>
              </a:extLst>
            </p:cNvPr>
            <p:cNvSpPr/>
            <p:nvPr/>
          </p:nvSpPr>
          <p:spPr>
            <a:xfrm>
              <a:off x="6427963" y="1296500"/>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4" name="Freeform 30">
              <a:extLst>
                <a:ext uri="{FF2B5EF4-FFF2-40B4-BE49-F238E27FC236}">
                  <a16:creationId xmlns:a16="http://schemas.microsoft.com/office/drawing/2014/main" id="{A90146F1-9722-1942-893A-9C3D8329473D}"/>
                </a:ext>
              </a:extLst>
            </p:cNvPr>
            <p:cNvSpPr>
              <a:spLocks noEditPoints="1"/>
            </p:cNvSpPr>
            <p:nvPr/>
          </p:nvSpPr>
          <p:spPr bwMode="auto">
            <a:xfrm>
              <a:off x="6771039" y="1584392"/>
              <a:ext cx="404727" cy="515094"/>
            </a:xfrm>
            <a:custGeom>
              <a:avLst/>
              <a:gdLst>
                <a:gd name="T0" fmla="*/ 993 w 2743"/>
                <a:gd name="T1" fmla="*/ 226 h 3491"/>
                <a:gd name="T2" fmla="*/ 590 w 2743"/>
                <a:gd name="T3" fmla="*/ 444 h 3491"/>
                <a:gd name="T4" fmla="*/ 433 w 2743"/>
                <a:gd name="T5" fmla="*/ 660 h 3491"/>
                <a:gd name="T6" fmla="*/ 437 w 2743"/>
                <a:gd name="T7" fmla="*/ 920 h 3491"/>
                <a:gd name="T8" fmla="*/ 598 w 2743"/>
                <a:gd name="T9" fmla="*/ 1098 h 3491"/>
                <a:gd name="T10" fmla="*/ 871 w 2743"/>
                <a:gd name="T11" fmla="*/ 1153 h 3491"/>
                <a:gd name="T12" fmla="*/ 1177 w 2743"/>
                <a:gd name="T13" fmla="*/ 1194 h 3491"/>
                <a:gd name="T14" fmla="*/ 1343 w 2743"/>
                <a:gd name="T15" fmla="*/ 1318 h 3491"/>
                <a:gd name="T16" fmla="*/ 1400 w 2743"/>
                <a:gd name="T17" fmla="*/ 1471 h 3491"/>
                <a:gd name="T18" fmla="*/ 1517 w 2743"/>
                <a:gd name="T19" fmla="*/ 1588 h 3491"/>
                <a:gd name="T20" fmla="*/ 1690 w 2743"/>
                <a:gd name="T21" fmla="*/ 1640 h 3491"/>
                <a:gd name="T22" fmla="*/ 1787 w 2743"/>
                <a:gd name="T23" fmla="*/ 1781 h 3491"/>
                <a:gd name="T24" fmla="*/ 1954 w 2743"/>
                <a:gd name="T25" fmla="*/ 1853 h 3491"/>
                <a:gd name="T26" fmla="*/ 2312 w 2743"/>
                <a:gd name="T27" fmla="*/ 1743 h 3491"/>
                <a:gd name="T28" fmla="*/ 2537 w 2743"/>
                <a:gd name="T29" fmla="*/ 1418 h 3491"/>
                <a:gd name="T30" fmla="*/ 2560 w 2743"/>
                <a:gd name="T31" fmla="*/ 1154 h 3491"/>
                <a:gd name="T32" fmla="*/ 2495 w 2743"/>
                <a:gd name="T33" fmla="*/ 881 h 3491"/>
                <a:gd name="T34" fmla="*/ 2255 w 2743"/>
                <a:gd name="T35" fmla="*/ 521 h 3491"/>
                <a:gd name="T36" fmla="*/ 2042 w 2743"/>
                <a:gd name="T37" fmla="*/ 343 h 3491"/>
                <a:gd name="T38" fmla="*/ 1695 w 2743"/>
                <a:gd name="T39" fmla="*/ 217 h 3491"/>
                <a:gd name="T40" fmla="*/ 1416 w 2743"/>
                <a:gd name="T41" fmla="*/ 2 h 3491"/>
                <a:gd name="T42" fmla="*/ 1908 w 2743"/>
                <a:gd name="T43" fmla="*/ 81 h 3491"/>
                <a:gd name="T44" fmla="*/ 2227 w 2743"/>
                <a:gd name="T45" fmla="*/ 247 h 3491"/>
                <a:gd name="T46" fmla="*/ 2473 w 2743"/>
                <a:gd name="T47" fmla="*/ 493 h 3491"/>
                <a:gd name="T48" fmla="*/ 2704 w 2743"/>
                <a:gd name="T49" fmla="*/ 922 h 3491"/>
                <a:gd name="T50" fmla="*/ 2743 w 2743"/>
                <a:gd name="T51" fmla="*/ 1210 h 3491"/>
                <a:gd name="T52" fmla="*/ 2727 w 2743"/>
                <a:gd name="T53" fmla="*/ 1341 h 3491"/>
                <a:gd name="T54" fmla="*/ 2625 w 2743"/>
                <a:gd name="T55" fmla="*/ 1594 h 3491"/>
                <a:gd name="T56" fmla="*/ 2486 w 2743"/>
                <a:gd name="T57" fmla="*/ 1825 h 3491"/>
                <a:gd name="T58" fmla="*/ 2403 w 2743"/>
                <a:gd name="T59" fmla="*/ 1943 h 3491"/>
                <a:gd name="T60" fmla="*/ 2255 w 2743"/>
                <a:gd name="T61" fmla="*/ 2267 h 3491"/>
                <a:gd name="T62" fmla="*/ 2248 w 2743"/>
                <a:gd name="T63" fmla="*/ 2528 h 3491"/>
                <a:gd name="T64" fmla="*/ 2216 w 2743"/>
                <a:gd name="T65" fmla="*/ 2622 h 3491"/>
                <a:gd name="T66" fmla="*/ 1865 w 2743"/>
                <a:gd name="T67" fmla="*/ 2823 h 3491"/>
                <a:gd name="T68" fmla="*/ 1580 w 2743"/>
                <a:gd name="T69" fmla="*/ 3116 h 3491"/>
                <a:gd name="T70" fmla="*/ 1388 w 2743"/>
                <a:gd name="T71" fmla="*/ 3378 h 3491"/>
                <a:gd name="T72" fmla="*/ 1318 w 2743"/>
                <a:gd name="T73" fmla="*/ 3491 h 3491"/>
                <a:gd name="T74" fmla="*/ 1250 w 2743"/>
                <a:gd name="T75" fmla="*/ 3310 h 3491"/>
                <a:gd name="T76" fmla="*/ 1134 w 2743"/>
                <a:gd name="T77" fmla="*/ 3069 h 3491"/>
                <a:gd name="T78" fmla="*/ 1053 w 2743"/>
                <a:gd name="T79" fmla="*/ 2910 h 3491"/>
                <a:gd name="T80" fmla="*/ 915 w 2743"/>
                <a:gd name="T81" fmla="*/ 2816 h 3491"/>
                <a:gd name="T82" fmla="*/ 716 w 2743"/>
                <a:gd name="T83" fmla="*/ 2818 h 3491"/>
                <a:gd name="T84" fmla="*/ 470 w 2743"/>
                <a:gd name="T85" fmla="*/ 2829 h 3491"/>
                <a:gd name="T86" fmla="*/ 345 w 2743"/>
                <a:gd name="T87" fmla="*/ 2790 h 3491"/>
                <a:gd name="T88" fmla="*/ 300 w 2743"/>
                <a:gd name="T89" fmla="*/ 2733 h 3491"/>
                <a:gd name="T90" fmla="*/ 297 w 2743"/>
                <a:gd name="T91" fmla="*/ 2600 h 3491"/>
                <a:gd name="T92" fmla="*/ 294 w 2743"/>
                <a:gd name="T93" fmla="*/ 2489 h 3491"/>
                <a:gd name="T94" fmla="*/ 231 w 2743"/>
                <a:gd name="T95" fmla="*/ 2377 h 3491"/>
                <a:gd name="T96" fmla="*/ 237 w 2743"/>
                <a:gd name="T97" fmla="*/ 2317 h 3491"/>
                <a:gd name="T98" fmla="*/ 222 w 2743"/>
                <a:gd name="T99" fmla="*/ 2273 h 3491"/>
                <a:gd name="T100" fmla="*/ 173 w 2743"/>
                <a:gd name="T101" fmla="*/ 2224 h 3491"/>
                <a:gd name="T102" fmla="*/ 160 w 2743"/>
                <a:gd name="T103" fmla="*/ 2021 h 3491"/>
                <a:gd name="T104" fmla="*/ 71 w 2743"/>
                <a:gd name="T105" fmla="*/ 2000 h 3491"/>
                <a:gd name="T106" fmla="*/ 4 w 2743"/>
                <a:gd name="T107" fmla="*/ 1932 h 3491"/>
                <a:gd name="T108" fmla="*/ 10 w 2743"/>
                <a:gd name="T109" fmla="*/ 1869 h 3491"/>
                <a:gd name="T110" fmla="*/ 93 w 2743"/>
                <a:gd name="T111" fmla="*/ 1691 h 3491"/>
                <a:gd name="T112" fmla="*/ 170 w 2743"/>
                <a:gd name="T113" fmla="*/ 1547 h 3491"/>
                <a:gd name="T114" fmla="*/ 202 w 2743"/>
                <a:gd name="T115" fmla="*/ 1385 h 3491"/>
                <a:gd name="T116" fmla="*/ 142 w 2743"/>
                <a:gd name="T117" fmla="*/ 1228 h 3491"/>
                <a:gd name="T118" fmla="*/ 143 w 2743"/>
                <a:gd name="T119" fmla="*/ 865 h 3491"/>
                <a:gd name="T120" fmla="*/ 281 w 2743"/>
                <a:gd name="T121" fmla="*/ 524 h 3491"/>
                <a:gd name="T122" fmla="*/ 579 w 2743"/>
                <a:gd name="T123" fmla="*/ 220 h 3491"/>
                <a:gd name="T124" fmla="*/ 1004 w 2743"/>
                <a:gd name="T125" fmla="*/ 3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3" h="3491">
                  <a:moveTo>
                    <a:pt x="1316" y="184"/>
                  </a:moveTo>
                  <a:lnTo>
                    <a:pt x="1268" y="185"/>
                  </a:lnTo>
                  <a:lnTo>
                    <a:pt x="1217" y="188"/>
                  </a:lnTo>
                  <a:lnTo>
                    <a:pt x="1163" y="194"/>
                  </a:lnTo>
                  <a:lnTo>
                    <a:pt x="1108" y="201"/>
                  </a:lnTo>
                  <a:lnTo>
                    <a:pt x="1052" y="212"/>
                  </a:lnTo>
                  <a:lnTo>
                    <a:pt x="993" y="226"/>
                  </a:lnTo>
                  <a:lnTo>
                    <a:pt x="936" y="244"/>
                  </a:lnTo>
                  <a:lnTo>
                    <a:pt x="876" y="265"/>
                  </a:lnTo>
                  <a:lnTo>
                    <a:pt x="818" y="292"/>
                  </a:lnTo>
                  <a:lnTo>
                    <a:pt x="759" y="322"/>
                  </a:lnTo>
                  <a:lnTo>
                    <a:pt x="702" y="358"/>
                  </a:lnTo>
                  <a:lnTo>
                    <a:pt x="646" y="398"/>
                  </a:lnTo>
                  <a:lnTo>
                    <a:pt x="590" y="444"/>
                  </a:lnTo>
                  <a:lnTo>
                    <a:pt x="537" y="498"/>
                  </a:lnTo>
                  <a:lnTo>
                    <a:pt x="514" y="523"/>
                  </a:lnTo>
                  <a:lnTo>
                    <a:pt x="493" y="549"/>
                  </a:lnTo>
                  <a:lnTo>
                    <a:pt x="473" y="576"/>
                  </a:lnTo>
                  <a:lnTo>
                    <a:pt x="458" y="602"/>
                  </a:lnTo>
                  <a:lnTo>
                    <a:pt x="445" y="630"/>
                  </a:lnTo>
                  <a:lnTo>
                    <a:pt x="433" y="660"/>
                  </a:lnTo>
                  <a:lnTo>
                    <a:pt x="426" y="693"/>
                  </a:lnTo>
                  <a:lnTo>
                    <a:pt x="420" y="728"/>
                  </a:lnTo>
                  <a:lnTo>
                    <a:pt x="418" y="768"/>
                  </a:lnTo>
                  <a:lnTo>
                    <a:pt x="418" y="811"/>
                  </a:lnTo>
                  <a:lnTo>
                    <a:pt x="421" y="858"/>
                  </a:lnTo>
                  <a:lnTo>
                    <a:pt x="428" y="890"/>
                  </a:lnTo>
                  <a:lnTo>
                    <a:pt x="437" y="920"/>
                  </a:lnTo>
                  <a:lnTo>
                    <a:pt x="452" y="948"/>
                  </a:lnTo>
                  <a:lnTo>
                    <a:pt x="469" y="975"/>
                  </a:lnTo>
                  <a:lnTo>
                    <a:pt x="489" y="1000"/>
                  </a:lnTo>
                  <a:lnTo>
                    <a:pt x="512" y="1025"/>
                  </a:lnTo>
                  <a:lnTo>
                    <a:pt x="536" y="1051"/>
                  </a:lnTo>
                  <a:lnTo>
                    <a:pt x="566" y="1076"/>
                  </a:lnTo>
                  <a:lnTo>
                    <a:pt x="598" y="1098"/>
                  </a:lnTo>
                  <a:lnTo>
                    <a:pt x="632" y="1115"/>
                  </a:lnTo>
                  <a:lnTo>
                    <a:pt x="668" y="1127"/>
                  </a:lnTo>
                  <a:lnTo>
                    <a:pt x="706" y="1136"/>
                  </a:lnTo>
                  <a:lnTo>
                    <a:pt x="746" y="1143"/>
                  </a:lnTo>
                  <a:lnTo>
                    <a:pt x="787" y="1148"/>
                  </a:lnTo>
                  <a:lnTo>
                    <a:pt x="829" y="1151"/>
                  </a:lnTo>
                  <a:lnTo>
                    <a:pt x="871" y="1153"/>
                  </a:lnTo>
                  <a:lnTo>
                    <a:pt x="915" y="1155"/>
                  </a:lnTo>
                  <a:lnTo>
                    <a:pt x="959" y="1157"/>
                  </a:lnTo>
                  <a:lnTo>
                    <a:pt x="1003" y="1160"/>
                  </a:lnTo>
                  <a:lnTo>
                    <a:pt x="1048" y="1166"/>
                  </a:lnTo>
                  <a:lnTo>
                    <a:pt x="1091" y="1172"/>
                  </a:lnTo>
                  <a:lnTo>
                    <a:pt x="1135" y="1181"/>
                  </a:lnTo>
                  <a:lnTo>
                    <a:pt x="1177" y="1194"/>
                  </a:lnTo>
                  <a:lnTo>
                    <a:pt x="1219" y="1211"/>
                  </a:lnTo>
                  <a:lnTo>
                    <a:pt x="1259" y="1231"/>
                  </a:lnTo>
                  <a:lnTo>
                    <a:pt x="1298" y="1257"/>
                  </a:lnTo>
                  <a:lnTo>
                    <a:pt x="1311" y="1269"/>
                  </a:lnTo>
                  <a:lnTo>
                    <a:pt x="1323" y="1283"/>
                  </a:lnTo>
                  <a:lnTo>
                    <a:pt x="1334" y="1300"/>
                  </a:lnTo>
                  <a:lnTo>
                    <a:pt x="1343" y="1318"/>
                  </a:lnTo>
                  <a:lnTo>
                    <a:pt x="1352" y="1339"/>
                  </a:lnTo>
                  <a:lnTo>
                    <a:pt x="1359" y="1359"/>
                  </a:lnTo>
                  <a:lnTo>
                    <a:pt x="1366" y="1381"/>
                  </a:lnTo>
                  <a:lnTo>
                    <a:pt x="1374" y="1404"/>
                  </a:lnTo>
                  <a:lnTo>
                    <a:pt x="1382" y="1426"/>
                  </a:lnTo>
                  <a:lnTo>
                    <a:pt x="1391" y="1449"/>
                  </a:lnTo>
                  <a:lnTo>
                    <a:pt x="1400" y="1471"/>
                  </a:lnTo>
                  <a:lnTo>
                    <a:pt x="1411" y="1492"/>
                  </a:lnTo>
                  <a:lnTo>
                    <a:pt x="1423" y="1513"/>
                  </a:lnTo>
                  <a:lnTo>
                    <a:pt x="1437" y="1532"/>
                  </a:lnTo>
                  <a:lnTo>
                    <a:pt x="1453" y="1549"/>
                  </a:lnTo>
                  <a:lnTo>
                    <a:pt x="1472" y="1565"/>
                  </a:lnTo>
                  <a:lnTo>
                    <a:pt x="1493" y="1578"/>
                  </a:lnTo>
                  <a:lnTo>
                    <a:pt x="1517" y="1588"/>
                  </a:lnTo>
                  <a:lnTo>
                    <a:pt x="1545" y="1596"/>
                  </a:lnTo>
                  <a:lnTo>
                    <a:pt x="1576" y="1600"/>
                  </a:lnTo>
                  <a:lnTo>
                    <a:pt x="1611" y="1601"/>
                  </a:lnTo>
                  <a:lnTo>
                    <a:pt x="1633" y="1600"/>
                  </a:lnTo>
                  <a:lnTo>
                    <a:pt x="1657" y="1598"/>
                  </a:lnTo>
                  <a:lnTo>
                    <a:pt x="1674" y="1618"/>
                  </a:lnTo>
                  <a:lnTo>
                    <a:pt x="1690" y="1640"/>
                  </a:lnTo>
                  <a:lnTo>
                    <a:pt x="1705" y="1661"/>
                  </a:lnTo>
                  <a:lnTo>
                    <a:pt x="1718" y="1682"/>
                  </a:lnTo>
                  <a:lnTo>
                    <a:pt x="1731" y="1704"/>
                  </a:lnTo>
                  <a:lnTo>
                    <a:pt x="1745" y="1724"/>
                  </a:lnTo>
                  <a:lnTo>
                    <a:pt x="1759" y="1744"/>
                  </a:lnTo>
                  <a:lnTo>
                    <a:pt x="1773" y="1762"/>
                  </a:lnTo>
                  <a:lnTo>
                    <a:pt x="1787" y="1781"/>
                  </a:lnTo>
                  <a:lnTo>
                    <a:pt x="1804" y="1797"/>
                  </a:lnTo>
                  <a:lnTo>
                    <a:pt x="1823" y="1812"/>
                  </a:lnTo>
                  <a:lnTo>
                    <a:pt x="1844" y="1824"/>
                  </a:lnTo>
                  <a:lnTo>
                    <a:pt x="1867" y="1836"/>
                  </a:lnTo>
                  <a:lnTo>
                    <a:pt x="1893" y="1845"/>
                  </a:lnTo>
                  <a:lnTo>
                    <a:pt x="1922" y="1850"/>
                  </a:lnTo>
                  <a:lnTo>
                    <a:pt x="1954" y="1853"/>
                  </a:lnTo>
                  <a:lnTo>
                    <a:pt x="1992" y="1854"/>
                  </a:lnTo>
                  <a:lnTo>
                    <a:pt x="2050" y="1849"/>
                  </a:lnTo>
                  <a:lnTo>
                    <a:pt x="2106" y="1838"/>
                  </a:lnTo>
                  <a:lnTo>
                    <a:pt x="2162" y="1822"/>
                  </a:lnTo>
                  <a:lnTo>
                    <a:pt x="2214" y="1801"/>
                  </a:lnTo>
                  <a:lnTo>
                    <a:pt x="2264" y="1774"/>
                  </a:lnTo>
                  <a:lnTo>
                    <a:pt x="2312" y="1743"/>
                  </a:lnTo>
                  <a:lnTo>
                    <a:pt x="2355" y="1708"/>
                  </a:lnTo>
                  <a:lnTo>
                    <a:pt x="2396" y="1669"/>
                  </a:lnTo>
                  <a:lnTo>
                    <a:pt x="2433" y="1625"/>
                  </a:lnTo>
                  <a:lnTo>
                    <a:pt x="2466" y="1578"/>
                  </a:lnTo>
                  <a:lnTo>
                    <a:pt x="2494" y="1528"/>
                  </a:lnTo>
                  <a:lnTo>
                    <a:pt x="2518" y="1473"/>
                  </a:lnTo>
                  <a:lnTo>
                    <a:pt x="2537" y="1418"/>
                  </a:lnTo>
                  <a:lnTo>
                    <a:pt x="2552" y="1358"/>
                  </a:lnTo>
                  <a:lnTo>
                    <a:pt x="2560" y="1297"/>
                  </a:lnTo>
                  <a:lnTo>
                    <a:pt x="2564" y="1234"/>
                  </a:lnTo>
                  <a:lnTo>
                    <a:pt x="2561" y="1217"/>
                  </a:lnTo>
                  <a:lnTo>
                    <a:pt x="2560" y="1200"/>
                  </a:lnTo>
                  <a:lnTo>
                    <a:pt x="2560" y="1180"/>
                  </a:lnTo>
                  <a:lnTo>
                    <a:pt x="2560" y="1154"/>
                  </a:lnTo>
                  <a:lnTo>
                    <a:pt x="2558" y="1125"/>
                  </a:lnTo>
                  <a:lnTo>
                    <a:pt x="2555" y="1093"/>
                  </a:lnTo>
                  <a:lnTo>
                    <a:pt x="2549" y="1057"/>
                  </a:lnTo>
                  <a:lnTo>
                    <a:pt x="2540" y="1017"/>
                  </a:lnTo>
                  <a:lnTo>
                    <a:pt x="2529" y="975"/>
                  </a:lnTo>
                  <a:lnTo>
                    <a:pt x="2515" y="929"/>
                  </a:lnTo>
                  <a:lnTo>
                    <a:pt x="2495" y="881"/>
                  </a:lnTo>
                  <a:lnTo>
                    <a:pt x="2473" y="830"/>
                  </a:lnTo>
                  <a:lnTo>
                    <a:pt x="2446" y="777"/>
                  </a:lnTo>
                  <a:lnTo>
                    <a:pt x="2413" y="723"/>
                  </a:lnTo>
                  <a:lnTo>
                    <a:pt x="2374" y="666"/>
                  </a:lnTo>
                  <a:lnTo>
                    <a:pt x="2331" y="608"/>
                  </a:lnTo>
                  <a:lnTo>
                    <a:pt x="2280" y="549"/>
                  </a:lnTo>
                  <a:lnTo>
                    <a:pt x="2255" y="521"/>
                  </a:lnTo>
                  <a:lnTo>
                    <a:pt x="2230" y="494"/>
                  </a:lnTo>
                  <a:lnTo>
                    <a:pt x="2203" y="468"/>
                  </a:lnTo>
                  <a:lnTo>
                    <a:pt x="2174" y="441"/>
                  </a:lnTo>
                  <a:lnTo>
                    <a:pt x="2145" y="416"/>
                  </a:lnTo>
                  <a:lnTo>
                    <a:pt x="2113" y="390"/>
                  </a:lnTo>
                  <a:lnTo>
                    <a:pt x="2079" y="366"/>
                  </a:lnTo>
                  <a:lnTo>
                    <a:pt x="2042" y="343"/>
                  </a:lnTo>
                  <a:lnTo>
                    <a:pt x="2002" y="321"/>
                  </a:lnTo>
                  <a:lnTo>
                    <a:pt x="1960" y="299"/>
                  </a:lnTo>
                  <a:lnTo>
                    <a:pt x="1914" y="280"/>
                  </a:lnTo>
                  <a:lnTo>
                    <a:pt x="1865" y="262"/>
                  </a:lnTo>
                  <a:lnTo>
                    <a:pt x="1813" y="245"/>
                  </a:lnTo>
                  <a:lnTo>
                    <a:pt x="1756" y="230"/>
                  </a:lnTo>
                  <a:lnTo>
                    <a:pt x="1695" y="217"/>
                  </a:lnTo>
                  <a:lnTo>
                    <a:pt x="1629" y="206"/>
                  </a:lnTo>
                  <a:lnTo>
                    <a:pt x="1559" y="197"/>
                  </a:lnTo>
                  <a:lnTo>
                    <a:pt x="1483" y="190"/>
                  </a:lnTo>
                  <a:lnTo>
                    <a:pt x="1403" y="186"/>
                  </a:lnTo>
                  <a:lnTo>
                    <a:pt x="1316" y="184"/>
                  </a:lnTo>
                  <a:close/>
                  <a:moveTo>
                    <a:pt x="1328" y="0"/>
                  </a:moveTo>
                  <a:lnTo>
                    <a:pt x="1416" y="2"/>
                  </a:lnTo>
                  <a:lnTo>
                    <a:pt x="1499" y="7"/>
                  </a:lnTo>
                  <a:lnTo>
                    <a:pt x="1578" y="14"/>
                  </a:lnTo>
                  <a:lnTo>
                    <a:pt x="1652" y="24"/>
                  </a:lnTo>
                  <a:lnTo>
                    <a:pt x="1723" y="34"/>
                  </a:lnTo>
                  <a:lnTo>
                    <a:pt x="1787" y="48"/>
                  </a:lnTo>
                  <a:lnTo>
                    <a:pt x="1849" y="64"/>
                  </a:lnTo>
                  <a:lnTo>
                    <a:pt x="1908" y="81"/>
                  </a:lnTo>
                  <a:lnTo>
                    <a:pt x="1962" y="101"/>
                  </a:lnTo>
                  <a:lnTo>
                    <a:pt x="2013" y="122"/>
                  </a:lnTo>
                  <a:lnTo>
                    <a:pt x="2062" y="144"/>
                  </a:lnTo>
                  <a:lnTo>
                    <a:pt x="2106" y="168"/>
                  </a:lnTo>
                  <a:lnTo>
                    <a:pt x="2149" y="194"/>
                  </a:lnTo>
                  <a:lnTo>
                    <a:pt x="2189" y="219"/>
                  </a:lnTo>
                  <a:lnTo>
                    <a:pt x="2227" y="247"/>
                  </a:lnTo>
                  <a:lnTo>
                    <a:pt x="2263" y="275"/>
                  </a:lnTo>
                  <a:lnTo>
                    <a:pt x="2296" y="305"/>
                  </a:lnTo>
                  <a:lnTo>
                    <a:pt x="2329" y="333"/>
                  </a:lnTo>
                  <a:lnTo>
                    <a:pt x="2358" y="364"/>
                  </a:lnTo>
                  <a:lnTo>
                    <a:pt x="2388" y="395"/>
                  </a:lnTo>
                  <a:lnTo>
                    <a:pt x="2417" y="426"/>
                  </a:lnTo>
                  <a:lnTo>
                    <a:pt x="2473" y="493"/>
                  </a:lnTo>
                  <a:lnTo>
                    <a:pt x="2524" y="560"/>
                  </a:lnTo>
                  <a:lnTo>
                    <a:pt x="2568" y="626"/>
                  </a:lnTo>
                  <a:lnTo>
                    <a:pt x="2605" y="689"/>
                  </a:lnTo>
                  <a:lnTo>
                    <a:pt x="2637" y="751"/>
                  </a:lnTo>
                  <a:lnTo>
                    <a:pt x="2665" y="810"/>
                  </a:lnTo>
                  <a:lnTo>
                    <a:pt x="2686" y="868"/>
                  </a:lnTo>
                  <a:lnTo>
                    <a:pt x="2704" y="922"/>
                  </a:lnTo>
                  <a:lnTo>
                    <a:pt x="2718" y="974"/>
                  </a:lnTo>
                  <a:lnTo>
                    <a:pt x="2728" y="1023"/>
                  </a:lnTo>
                  <a:lnTo>
                    <a:pt x="2736" y="1068"/>
                  </a:lnTo>
                  <a:lnTo>
                    <a:pt x="2740" y="1109"/>
                  </a:lnTo>
                  <a:lnTo>
                    <a:pt x="2743" y="1147"/>
                  </a:lnTo>
                  <a:lnTo>
                    <a:pt x="2743" y="1180"/>
                  </a:lnTo>
                  <a:lnTo>
                    <a:pt x="2743" y="1210"/>
                  </a:lnTo>
                  <a:lnTo>
                    <a:pt x="2741" y="1233"/>
                  </a:lnTo>
                  <a:lnTo>
                    <a:pt x="2740" y="1252"/>
                  </a:lnTo>
                  <a:lnTo>
                    <a:pt x="2738" y="1267"/>
                  </a:lnTo>
                  <a:lnTo>
                    <a:pt x="2737" y="1276"/>
                  </a:lnTo>
                  <a:lnTo>
                    <a:pt x="2736" y="1279"/>
                  </a:lnTo>
                  <a:lnTo>
                    <a:pt x="2733" y="1309"/>
                  </a:lnTo>
                  <a:lnTo>
                    <a:pt x="2727" y="1341"/>
                  </a:lnTo>
                  <a:lnTo>
                    <a:pt x="2719" y="1375"/>
                  </a:lnTo>
                  <a:lnTo>
                    <a:pt x="2708" y="1410"/>
                  </a:lnTo>
                  <a:lnTo>
                    <a:pt x="2694" y="1445"/>
                  </a:lnTo>
                  <a:lnTo>
                    <a:pt x="2679" y="1483"/>
                  </a:lnTo>
                  <a:lnTo>
                    <a:pt x="2662" y="1519"/>
                  </a:lnTo>
                  <a:lnTo>
                    <a:pt x="2644" y="1556"/>
                  </a:lnTo>
                  <a:lnTo>
                    <a:pt x="2625" y="1594"/>
                  </a:lnTo>
                  <a:lnTo>
                    <a:pt x="2606" y="1630"/>
                  </a:lnTo>
                  <a:lnTo>
                    <a:pt x="2586" y="1665"/>
                  </a:lnTo>
                  <a:lnTo>
                    <a:pt x="2565" y="1701"/>
                  </a:lnTo>
                  <a:lnTo>
                    <a:pt x="2544" y="1735"/>
                  </a:lnTo>
                  <a:lnTo>
                    <a:pt x="2524" y="1767"/>
                  </a:lnTo>
                  <a:lnTo>
                    <a:pt x="2505" y="1797"/>
                  </a:lnTo>
                  <a:lnTo>
                    <a:pt x="2486" y="1825"/>
                  </a:lnTo>
                  <a:lnTo>
                    <a:pt x="2468" y="1851"/>
                  </a:lnTo>
                  <a:lnTo>
                    <a:pt x="2452" y="1875"/>
                  </a:lnTo>
                  <a:lnTo>
                    <a:pt x="2438" y="1895"/>
                  </a:lnTo>
                  <a:lnTo>
                    <a:pt x="2425" y="1913"/>
                  </a:lnTo>
                  <a:lnTo>
                    <a:pt x="2416" y="1927"/>
                  </a:lnTo>
                  <a:lnTo>
                    <a:pt x="2407" y="1936"/>
                  </a:lnTo>
                  <a:lnTo>
                    <a:pt x="2403" y="1943"/>
                  </a:lnTo>
                  <a:lnTo>
                    <a:pt x="2401" y="1945"/>
                  </a:lnTo>
                  <a:lnTo>
                    <a:pt x="2364" y="2004"/>
                  </a:lnTo>
                  <a:lnTo>
                    <a:pt x="2332" y="2060"/>
                  </a:lnTo>
                  <a:lnTo>
                    <a:pt x="2305" y="2116"/>
                  </a:lnTo>
                  <a:lnTo>
                    <a:pt x="2284" y="2168"/>
                  </a:lnTo>
                  <a:lnTo>
                    <a:pt x="2268" y="2219"/>
                  </a:lnTo>
                  <a:lnTo>
                    <a:pt x="2255" y="2267"/>
                  </a:lnTo>
                  <a:lnTo>
                    <a:pt x="2247" y="2313"/>
                  </a:lnTo>
                  <a:lnTo>
                    <a:pt x="2241" y="2357"/>
                  </a:lnTo>
                  <a:lnTo>
                    <a:pt x="2238" y="2397"/>
                  </a:lnTo>
                  <a:lnTo>
                    <a:pt x="2238" y="2435"/>
                  </a:lnTo>
                  <a:lnTo>
                    <a:pt x="2240" y="2469"/>
                  </a:lnTo>
                  <a:lnTo>
                    <a:pt x="2244" y="2500"/>
                  </a:lnTo>
                  <a:lnTo>
                    <a:pt x="2248" y="2528"/>
                  </a:lnTo>
                  <a:lnTo>
                    <a:pt x="2252" y="2551"/>
                  </a:lnTo>
                  <a:lnTo>
                    <a:pt x="2257" y="2571"/>
                  </a:lnTo>
                  <a:lnTo>
                    <a:pt x="2262" y="2586"/>
                  </a:lnTo>
                  <a:lnTo>
                    <a:pt x="2266" y="2598"/>
                  </a:lnTo>
                  <a:lnTo>
                    <a:pt x="2268" y="2606"/>
                  </a:lnTo>
                  <a:lnTo>
                    <a:pt x="2269" y="2608"/>
                  </a:lnTo>
                  <a:lnTo>
                    <a:pt x="2216" y="2622"/>
                  </a:lnTo>
                  <a:lnTo>
                    <a:pt x="2163" y="2641"/>
                  </a:lnTo>
                  <a:lnTo>
                    <a:pt x="2111" y="2663"/>
                  </a:lnTo>
                  <a:lnTo>
                    <a:pt x="2060" y="2690"/>
                  </a:lnTo>
                  <a:lnTo>
                    <a:pt x="2009" y="2720"/>
                  </a:lnTo>
                  <a:lnTo>
                    <a:pt x="1960" y="2752"/>
                  </a:lnTo>
                  <a:lnTo>
                    <a:pt x="1912" y="2787"/>
                  </a:lnTo>
                  <a:lnTo>
                    <a:pt x="1865" y="2823"/>
                  </a:lnTo>
                  <a:lnTo>
                    <a:pt x="1819" y="2863"/>
                  </a:lnTo>
                  <a:lnTo>
                    <a:pt x="1776" y="2903"/>
                  </a:lnTo>
                  <a:lnTo>
                    <a:pt x="1733" y="2945"/>
                  </a:lnTo>
                  <a:lnTo>
                    <a:pt x="1692" y="2987"/>
                  </a:lnTo>
                  <a:lnTo>
                    <a:pt x="1652" y="3029"/>
                  </a:lnTo>
                  <a:lnTo>
                    <a:pt x="1615" y="3073"/>
                  </a:lnTo>
                  <a:lnTo>
                    <a:pt x="1580" y="3116"/>
                  </a:lnTo>
                  <a:lnTo>
                    <a:pt x="1546" y="3157"/>
                  </a:lnTo>
                  <a:lnTo>
                    <a:pt x="1514" y="3199"/>
                  </a:lnTo>
                  <a:lnTo>
                    <a:pt x="1484" y="3239"/>
                  </a:lnTo>
                  <a:lnTo>
                    <a:pt x="1457" y="3277"/>
                  </a:lnTo>
                  <a:lnTo>
                    <a:pt x="1431" y="3313"/>
                  </a:lnTo>
                  <a:lnTo>
                    <a:pt x="1408" y="3346"/>
                  </a:lnTo>
                  <a:lnTo>
                    <a:pt x="1388" y="3378"/>
                  </a:lnTo>
                  <a:lnTo>
                    <a:pt x="1370" y="3406"/>
                  </a:lnTo>
                  <a:lnTo>
                    <a:pt x="1354" y="3431"/>
                  </a:lnTo>
                  <a:lnTo>
                    <a:pt x="1341" y="3452"/>
                  </a:lnTo>
                  <a:lnTo>
                    <a:pt x="1331" y="3469"/>
                  </a:lnTo>
                  <a:lnTo>
                    <a:pt x="1324" y="3482"/>
                  </a:lnTo>
                  <a:lnTo>
                    <a:pt x="1319" y="3489"/>
                  </a:lnTo>
                  <a:lnTo>
                    <a:pt x="1318" y="3491"/>
                  </a:lnTo>
                  <a:lnTo>
                    <a:pt x="1313" y="3475"/>
                  </a:lnTo>
                  <a:lnTo>
                    <a:pt x="1308" y="3454"/>
                  </a:lnTo>
                  <a:lnTo>
                    <a:pt x="1299" y="3431"/>
                  </a:lnTo>
                  <a:lnTo>
                    <a:pt x="1289" y="3404"/>
                  </a:lnTo>
                  <a:lnTo>
                    <a:pt x="1277" y="3375"/>
                  </a:lnTo>
                  <a:lnTo>
                    <a:pt x="1263" y="3343"/>
                  </a:lnTo>
                  <a:lnTo>
                    <a:pt x="1250" y="3310"/>
                  </a:lnTo>
                  <a:lnTo>
                    <a:pt x="1234" y="3276"/>
                  </a:lnTo>
                  <a:lnTo>
                    <a:pt x="1218" y="3242"/>
                  </a:lnTo>
                  <a:lnTo>
                    <a:pt x="1201" y="3205"/>
                  </a:lnTo>
                  <a:lnTo>
                    <a:pt x="1184" y="3170"/>
                  </a:lnTo>
                  <a:lnTo>
                    <a:pt x="1167" y="3136"/>
                  </a:lnTo>
                  <a:lnTo>
                    <a:pt x="1150" y="3102"/>
                  </a:lnTo>
                  <a:lnTo>
                    <a:pt x="1134" y="3069"/>
                  </a:lnTo>
                  <a:lnTo>
                    <a:pt x="1118" y="3038"/>
                  </a:lnTo>
                  <a:lnTo>
                    <a:pt x="1104" y="3009"/>
                  </a:lnTo>
                  <a:lnTo>
                    <a:pt x="1090" y="2982"/>
                  </a:lnTo>
                  <a:lnTo>
                    <a:pt x="1078" y="2959"/>
                  </a:lnTo>
                  <a:lnTo>
                    <a:pt x="1068" y="2939"/>
                  </a:lnTo>
                  <a:lnTo>
                    <a:pt x="1059" y="2922"/>
                  </a:lnTo>
                  <a:lnTo>
                    <a:pt x="1053" y="2910"/>
                  </a:lnTo>
                  <a:lnTo>
                    <a:pt x="1049" y="2902"/>
                  </a:lnTo>
                  <a:lnTo>
                    <a:pt x="1048" y="2899"/>
                  </a:lnTo>
                  <a:lnTo>
                    <a:pt x="1024" y="2873"/>
                  </a:lnTo>
                  <a:lnTo>
                    <a:pt x="999" y="2853"/>
                  </a:lnTo>
                  <a:lnTo>
                    <a:pt x="971" y="2837"/>
                  </a:lnTo>
                  <a:lnTo>
                    <a:pt x="943" y="2824"/>
                  </a:lnTo>
                  <a:lnTo>
                    <a:pt x="915" y="2816"/>
                  </a:lnTo>
                  <a:lnTo>
                    <a:pt x="885" y="2811"/>
                  </a:lnTo>
                  <a:lnTo>
                    <a:pt x="855" y="2808"/>
                  </a:lnTo>
                  <a:lnTo>
                    <a:pt x="825" y="2807"/>
                  </a:lnTo>
                  <a:lnTo>
                    <a:pt x="797" y="2808"/>
                  </a:lnTo>
                  <a:lnTo>
                    <a:pt x="769" y="2812"/>
                  </a:lnTo>
                  <a:lnTo>
                    <a:pt x="741" y="2815"/>
                  </a:lnTo>
                  <a:lnTo>
                    <a:pt x="716" y="2818"/>
                  </a:lnTo>
                  <a:lnTo>
                    <a:pt x="692" y="2822"/>
                  </a:lnTo>
                  <a:lnTo>
                    <a:pt x="670" y="2825"/>
                  </a:lnTo>
                  <a:lnTo>
                    <a:pt x="621" y="2830"/>
                  </a:lnTo>
                  <a:lnTo>
                    <a:pt x="578" y="2833"/>
                  </a:lnTo>
                  <a:lnTo>
                    <a:pt x="537" y="2833"/>
                  </a:lnTo>
                  <a:lnTo>
                    <a:pt x="502" y="2832"/>
                  </a:lnTo>
                  <a:lnTo>
                    <a:pt x="470" y="2829"/>
                  </a:lnTo>
                  <a:lnTo>
                    <a:pt x="443" y="2824"/>
                  </a:lnTo>
                  <a:lnTo>
                    <a:pt x="418" y="2820"/>
                  </a:lnTo>
                  <a:lnTo>
                    <a:pt x="398" y="2814"/>
                  </a:lnTo>
                  <a:lnTo>
                    <a:pt x="380" y="2808"/>
                  </a:lnTo>
                  <a:lnTo>
                    <a:pt x="366" y="2802"/>
                  </a:lnTo>
                  <a:lnTo>
                    <a:pt x="354" y="2796"/>
                  </a:lnTo>
                  <a:lnTo>
                    <a:pt x="345" y="2790"/>
                  </a:lnTo>
                  <a:lnTo>
                    <a:pt x="337" y="2785"/>
                  </a:lnTo>
                  <a:lnTo>
                    <a:pt x="333" y="2782"/>
                  </a:lnTo>
                  <a:lnTo>
                    <a:pt x="331" y="2779"/>
                  </a:lnTo>
                  <a:lnTo>
                    <a:pt x="330" y="2777"/>
                  </a:lnTo>
                  <a:lnTo>
                    <a:pt x="317" y="2767"/>
                  </a:lnTo>
                  <a:lnTo>
                    <a:pt x="307" y="2751"/>
                  </a:lnTo>
                  <a:lnTo>
                    <a:pt x="300" y="2733"/>
                  </a:lnTo>
                  <a:lnTo>
                    <a:pt x="295" y="2712"/>
                  </a:lnTo>
                  <a:lnTo>
                    <a:pt x="293" y="2691"/>
                  </a:lnTo>
                  <a:lnTo>
                    <a:pt x="292" y="2670"/>
                  </a:lnTo>
                  <a:lnTo>
                    <a:pt x="292" y="2649"/>
                  </a:lnTo>
                  <a:lnTo>
                    <a:pt x="293" y="2630"/>
                  </a:lnTo>
                  <a:lnTo>
                    <a:pt x="295" y="2613"/>
                  </a:lnTo>
                  <a:lnTo>
                    <a:pt x="297" y="2600"/>
                  </a:lnTo>
                  <a:lnTo>
                    <a:pt x="298" y="2592"/>
                  </a:lnTo>
                  <a:lnTo>
                    <a:pt x="298" y="2589"/>
                  </a:lnTo>
                  <a:lnTo>
                    <a:pt x="303" y="2564"/>
                  </a:lnTo>
                  <a:lnTo>
                    <a:pt x="305" y="2542"/>
                  </a:lnTo>
                  <a:lnTo>
                    <a:pt x="303" y="2522"/>
                  </a:lnTo>
                  <a:lnTo>
                    <a:pt x="300" y="2504"/>
                  </a:lnTo>
                  <a:lnTo>
                    <a:pt x="294" y="2489"/>
                  </a:lnTo>
                  <a:lnTo>
                    <a:pt x="286" y="2475"/>
                  </a:lnTo>
                  <a:lnTo>
                    <a:pt x="278" y="2463"/>
                  </a:lnTo>
                  <a:lnTo>
                    <a:pt x="270" y="2451"/>
                  </a:lnTo>
                  <a:lnTo>
                    <a:pt x="262" y="2440"/>
                  </a:lnTo>
                  <a:lnTo>
                    <a:pt x="247" y="2417"/>
                  </a:lnTo>
                  <a:lnTo>
                    <a:pt x="236" y="2395"/>
                  </a:lnTo>
                  <a:lnTo>
                    <a:pt x="231" y="2377"/>
                  </a:lnTo>
                  <a:lnTo>
                    <a:pt x="228" y="2361"/>
                  </a:lnTo>
                  <a:lnTo>
                    <a:pt x="228" y="2347"/>
                  </a:lnTo>
                  <a:lnTo>
                    <a:pt x="229" y="2337"/>
                  </a:lnTo>
                  <a:lnTo>
                    <a:pt x="231" y="2328"/>
                  </a:lnTo>
                  <a:lnTo>
                    <a:pt x="234" y="2323"/>
                  </a:lnTo>
                  <a:lnTo>
                    <a:pt x="236" y="2318"/>
                  </a:lnTo>
                  <a:lnTo>
                    <a:pt x="237" y="2317"/>
                  </a:lnTo>
                  <a:lnTo>
                    <a:pt x="244" y="2307"/>
                  </a:lnTo>
                  <a:lnTo>
                    <a:pt x="247" y="2297"/>
                  </a:lnTo>
                  <a:lnTo>
                    <a:pt x="247" y="2291"/>
                  </a:lnTo>
                  <a:lnTo>
                    <a:pt x="246" y="2285"/>
                  </a:lnTo>
                  <a:lnTo>
                    <a:pt x="245" y="2282"/>
                  </a:lnTo>
                  <a:lnTo>
                    <a:pt x="244" y="2281"/>
                  </a:lnTo>
                  <a:lnTo>
                    <a:pt x="222" y="2273"/>
                  </a:lnTo>
                  <a:lnTo>
                    <a:pt x="204" y="2263"/>
                  </a:lnTo>
                  <a:lnTo>
                    <a:pt x="192" y="2253"/>
                  </a:lnTo>
                  <a:lnTo>
                    <a:pt x="183" y="2244"/>
                  </a:lnTo>
                  <a:lnTo>
                    <a:pt x="178" y="2235"/>
                  </a:lnTo>
                  <a:lnTo>
                    <a:pt x="175" y="2229"/>
                  </a:lnTo>
                  <a:lnTo>
                    <a:pt x="174" y="2225"/>
                  </a:lnTo>
                  <a:lnTo>
                    <a:pt x="173" y="2224"/>
                  </a:lnTo>
                  <a:lnTo>
                    <a:pt x="175" y="2102"/>
                  </a:lnTo>
                  <a:lnTo>
                    <a:pt x="177" y="2078"/>
                  </a:lnTo>
                  <a:lnTo>
                    <a:pt x="176" y="2060"/>
                  </a:lnTo>
                  <a:lnTo>
                    <a:pt x="174" y="2045"/>
                  </a:lnTo>
                  <a:lnTo>
                    <a:pt x="169" y="2035"/>
                  </a:lnTo>
                  <a:lnTo>
                    <a:pt x="165" y="2026"/>
                  </a:lnTo>
                  <a:lnTo>
                    <a:pt x="160" y="2021"/>
                  </a:lnTo>
                  <a:lnTo>
                    <a:pt x="156" y="2016"/>
                  </a:lnTo>
                  <a:lnTo>
                    <a:pt x="151" y="2014"/>
                  </a:lnTo>
                  <a:lnTo>
                    <a:pt x="149" y="2013"/>
                  </a:lnTo>
                  <a:lnTo>
                    <a:pt x="148" y="2013"/>
                  </a:lnTo>
                  <a:lnTo>
                    <a:pt x="117" y="2011"/>
                  </a:lnTo>
                  <a:lnTo>
                    <a:pt x="92" y="2007"/>
                  </a:lnTo>
                  <a:lnTo>
                    <a:pt x="71" y="2000"/>
                  </a:lnTo>
                  <a:lnTo>
                    <a:pt x="52" y="1992"/>
                  </a:lnTo>
                  <a:lnTo>
                    <a:pt x="38" y="1982"/>
                  </a:lnTo>
                  <a:lnTo>
                    <a:pt x="26" y="1973"/>
                  </a:lnTo>
                  <a:lnTo>
                    <a:pt x="17" y="1962"/>
                  </a:lnTo>
                  <a:lnTo>
                    <a:pt x="11" y="1951"/>
                  </a:lnTo>
                  <a:lnTo>
                    <a:pt x="6" y="1941"/>
                  </a:lnTo>
                  <a:lnTo>
                    <a:pt x="4" y="1932"/>
                  </a:lnTo>
                  <a:lnTo>
                    <a:pt x="1" y="1924"/>
                  </a:lnTo>
                  <a:lnTo>
                    <a:pt x="0" y="1918"/>
                  </a:lnTo>
                  <a:lnTo>
                    <a:pt x="0" y="1914"/>
                  </a:lnTo>
                  <a:lnTo>
                    <a:pt x="0" y="1912"/>
                  </a:lnTo>
                  <a:lnTo>
                    <a:pt x="0" y="1901"/>
                  </a:lnTo>
                  <a:lnTo>
                    <a:pt x="4" y="1887"/>
                  </a:lnTo>
                  <a:lnTo>
                    <a:pt x="10" y="1869"/>
                  </a:lnTo>
                  <a:lnTo>
                    <a:pt x="17" y="1848"/>
                  </a:lnTo>
                  <a:lnTo>
                    <a:pt x="28" y="1825"/>
                  </a:lnTo>
                  <a:lnTo>
                    <a:pt x="39" y="1800"/>
                  </a:lnTo>
                  <a:lnTo>
                    <a:pt x="51" y="1773"/>
                  </a:lnTo>
                  <a:lnTo>
                    <a:pt x="65" y="1746"/>
                  </a:lnTo>
                  <a:lnTo>
                    <a:pt x="79" y="1719"/>
                  </a:lnTo>
                  <a:lnTo>
                    <a:pt x="93" y="1691"/>
                  </a:lnTo>
                  <a:lnTo>
                    <a:pt x="107" y="1664"/>
                  </a:lnTo>
                  <a:lnTo>
                    <a:pt x="121" y="1639"/>
                  </a:lnTo>
                  <a:lnTo>
                    <a:pt x="133" y="1615"/>
                  </a:lnTo>
                  <a:lnTo>
                    <a:pt x="145" y="1593"/>
                  </a:lnTo>
                  <a:lnTo>
                    <a:pt x="156" y="1575"/>
                  </a:lnTo>
                  <a:lnTo>
                    <a:pt x="164" y="1559"/>
                  </a:lnTo>
                  <a:lnTo>
                    <a:pt x="170" y="1547"/>
                  </a:lnTo>
                  <a:lnTo>
                    <a:pt x="175" y="1539"/>
                  </a:lnTo>
                  <a:lnTo>
                    <a:pt x="176" y="1537"/>
                  </a:lnTo>
                  <a:lnTo>
                    <a:pt x="191" y="1503"/>
                  </a:lnTo>
                  <a:lnTo>
                    <a:pt x="200" y="1471"/>
                  </a:lnTo>
                  <a:lnTo>
                    <a:pt x="206" y="1440"/>
                  </a:lnTo>
                  <a:lnTo>
                    <a:pt x="206" y="1411"/>
                  </a:lnTo>
                  <a:lnTo>
                    <a:pt x="202" y="1385"/>
                  </a:lnTo>
                  <a:lnTo>
                    <a:pt x="197" y="1359"/>
                  </a:lnTo>
                  <a:lnTo>
                    <a:pt x="189" y="1334"/>
                  </a:lnTo>
                  <a:lnTo>
                    <a:pt x="179" y="1311"/>
                  </a:lnTo>
                  <a:lnTo>
                    <a:pt x="169" y="1289"/>
                  </a:lnTo>
                  <a:lnTo>
                    <a:pt x="159" y="1267"/>
                  </a:lnTo>
                  <a:lnTo>
                    <a:pt x="149" y="1247"/>
                  </a:lnTo>
                  <a:lnTo>
                    <a:pt x="142" y="1228"/>
                  </a:lnTo>
                  <a:lnTo>
                    <a:pt x="135" y="1209"/>
                  </a:lnTo>
                  <a:lnTo>
                    <a:pt x="132" y="1190"/>
                  </a:lnTo>
                  <a:lnTo>
                    <a:pt x="127" y="1119"/>
                  </a:lnTo>
                  <a:lnTo>
                    <a:pt x="126" y="1051"/>
                  </a:lnTo>
                  <a:lnTo>
                    <a:pt x="128" y="985"/>
                  </a:lnTo>
                  <a:lnTo>
                    <a:pt x="133" y="924"/>
                  </a:lnTo>
                  <a:lnTo>
                    <a:pt x="143" y="865"/>
                  </a:lnTo>
                  <a:lnTo>
                    <a:pt x="155" y="809"/>
                  </a:lnTo>
                  <a:lnTo>
                    <a:pt x="169" y="756"/>
                  </a:lnTo>
                  <a:lnTo>
                    <a:pt x="187" y="705"/>
                  </a:lnTo>
                  <a:lnTo>
                    <a:pt x="208" y="657"/>
                  </a:lnTo>
                  <a:lnTo>
                    <a:pt x="230" y="611"/>
                  </a:lnTo>
                  <a:lnTo>
                    <a:pt x="254" y="566"/>
                  </a:lnTo>
                  <a:lnTo>
                    <a:pt x="281" y="524"/>
                  </a:lnTo>
                  <a:lnTo>
                    <a:pt x="310" y="484"/>
                  </a:lnTo>
                  <a:lnTo>
                    <a:pt x="341" y="444"/>
                  </a:lnTo>
                  <a:lnTo>
                    <a:pt x="371" y="407"/>
                  </a:lnTo>
                  <a:lnTo>
                    <a:pt x="404" y="371"/>
                  </a:lnTo>
                  <a:lnTo>
                    <a:pt x="461" y="315"/>
                  </a:lnTo>
                  <a:lnTo>
                    <a:pt x="519" y="265"/>
                  </a:lnTo>
                  <a:lnTo>
                    <a:pt x="579" y="220"/>
                  </a:lnTo>
                  <a:lnTo>
                    <a:pt x="638" y="181"/>
                  </a:lnTo>
                  <a:lnTo>
                    <a:pt x="700" y="145"/>
                  </a:lnTo>
                  <a:lnTo>
                    <a:pt x="760" y="116"/>
                  </a:lnTo>
                  <a:lnTo>
                    <a:pt x="822" y="89"/>
                  </a:lnTo>
                  <a:lnTo>
                    <a:pt x="884" y="68"/>
                  </a:lnTo>
                  <a:lnTo>
                    <a:pt x="944" y="49"/>
                  </a:lnTo>
                  <a:lnTo>
                    <a:pt x="1004" y="34"/>
                  </a:lnTo>
                  <a:lnTo>
                    <a:pt x="1063" y="23"/>
                  </a:lnTo>
                  <a:lnTo>
                    <a:pt x="1120" y="13"/>
                  </a:lnTo>
                  <a:lnTo>
                    <a:pt x="1176" y="7"/>
                  </a:lnTo>
                  <a:lnTo>
                    <a:pt x="1229" y="2"/>
                  </a:lnTo>
                  <a:lnTo>
                    <a:pt x="1279" y="0"/>
                  </a:lnTo>
                  <a:lnTo>
                    <a:pt x="13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35" name="Group 134">
            <a:extLst>
              <a:ext uri="{FF2B5EF4-FFF2-40B4-BE49-F238E27FC236}">
                <a16:creationId xmlns:a16="http://schemas.microsoft.com/office/drawing/2014/main" id="{48FA990D-02EA-9D41-827B-7C000E78B961}"/>
              </a:ext>
            </a:extLst>
          </p:cNvPr>
          <p:cNvGrpSpPr/>
          <p:nvPr/>
        </p:nvGrpSpPr>
        <p:grpSpPr>
          <a:xfrm>
            <a:off x="4854824" y="5301204"/>
            <a:ext cx="842841" cy="831472"/>
            <a:chOff x="4722962" y="4557076"/>
            <a:chExt cx="1090878" cy="1090878"/>
          </a:xfrm>
          <a:solidFill>
            <a:srgbClr val="144069"/>
          </a:solidFill>
          <a:effectLst/>
        </p:grpSpPr>
        <p:sp>
          <p:nvSpPr>
            <p:cNvPr id="136" name="Oval 135">
              <a:extLst>
                <a:ext uri="{FF2B5EF4-FFF2-40B4-BE49-F238E27FC236}">
                  <a16:creationId xmlns:a16="http://schemas.microsoft.com/office/drawing/2014/main" id="{4B925443-A13A-1942-AFF9-4F74D57EF8E9}"/>
                </a:ext>
              </a:extLst>
            </p:cNvPr>
            <p:cNvSpPr/>
            <p:nvPr/>
          </p:nvSpPr>
          <p:spPr>
            <a:xfrm>
              <a:off x="4722962" y="4557076"/>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7" name="Group 136">
              <a:extLst>
                <a:ext uri="{FF2B5EF4-FFF2-40B4-BE49-F238E27FC236}">
                  <a16:creationId xmlns:a16="http://schemas.microsoft.com/office/drawing/2014/main" id="{1464259E-E6EC-3C4E-9624-2A2C2DAECC8B}"/>
                </a:ext>
              </a:extLst>
            </p:cNvPr>
            <p:cNvGrpSpPr/>
            <p:nvPr/>
          </p:nvGrpSpPr>
          <p:grpSpPr>
            <a:xfrm>
              <a:off x="5032576" y="4873269"/>
              <a:ext cx="477366" cy="478369"/>
              <a:chOff x="3194050" y="3822700"/>
              <a:chExt cx="6042025" cy="6054725"/>
            </a:xfrm>
            <a:grpFill/>
          </p:grpSpPr>
          <p:sp>
            <p:nvSpPr>
              <p:cNvPr id="138" name="Freeform 35">
                <a:extLst>
                  <a:ext uri="{FF2B5EF4-FFF2-40B4-BE49-F238E27FC236}">
                    <a16:creationId xmlns:a16="http://schemas.microsoft.com/office/drawing/2014/main" id="{71FF6CE1-D591-6B48-A8C1-B8D02912DC97}"/>
                  </a:ext>
                </a:extLst>
              </p:cNvPr>
              <p:cNvSpPr>
                <a:spLocks noEditPoints="1"/>
              </p:cNvSpPr>
              <p:nvPr/>
            </p:nvSpPr>
            <p:spPr bwMode="auto">
              <a:xfrm>
                <a:off x="3194050" y="3822700"/>
                <a:ext cx="6042025" cy="6054725"/>
              </a:xfrm>
              <a:custGeom>
                <a:avLst/>
                <a:gdLst>
                  <a:gd name="T0" fmla="*/ 3368 w 3806"/>
                  <a:gd name="T1" fmla="*/ 2779 h 3814"/>
                  <a:gd name="T2" fmla="*/ 240 w 3806"/>
                  <a:gd name="T3" fmla="*/ 438 h 3814"/>
                  <a:gd name="T4" fmla="*/ 3566 w 3806"/>
                  <a:gd name="T5" fmla="*/ 438 h 3814"/>
                  <a:gd name="T6" fmla="*/ 1930 w 3806"/>
                  <a:gd name="T7" fmla="*/ 2 h 3814"/>
                  <a:gd name="T8" fmla="*/ 1996 w 3806"/>
                  <a:gd name="T9" fmla="*/ 44 h 3814"/>
                  <a:gd name="T10" fmla="*/ 2023 w 3806"/>
                  <a:gd name="T11" fmla="*/ 120 h 3814"/>
                  <a:gd name="T12" fmla="*/ 3713 w 3806"/>
                  <a:gd name="T13" fmla="*/ 201 h 3814"/>
                  <a:gd name="T14" fmla="*/ 3780 w 3806"/>
                  <a:gd name="T15" fmla="*/ 243 h 3814"/>
                  <a:gd name="T16" fmla="*/ 3806 w 3806"/>
                  <a:gd name="T17" fmla="*/ 318 h 3814"/>
                  <a:gd name="T18" fmla="*/ 3793 w 3806"/>
                  <a:gd name="T19" fmla="*/ 768 h 3814"/>
                  <a:gd name="T20" fmla="*/ 3739 w 3806"/>
                  <a:gd name="T21" fmla="*/ 823 h 3814"/>
                  <a:gd name="T22" fmla="*/ 3608 w 3806"/>
                  <a:gd name="T23" fmla="*/ 836 h 3814"/>
                  <a:gd name="T24" fmla="*/ 3595 w 3806"/>
                  <a:gd name="T25" fmla="*/ 2952 h 3814"/>
                  <a:gd name="T26" fmla="*/ 3541 w 3806"/>
                  <a:gd name="T27" fmla="*/ 3008 h 3814"/>
                  <a:gd name="T28" fmla="*/ 2143 w 3806"/>
                  <a:gd name="T29" fmla="*/ 3020 h 3814"/>
                  <a:gd name="T30" fmla="*/ 2614 w 3806"/>
                  <a:gd name="T31" fmla="*/ 3665 h 3814"/>
                  <a:gd name="T32" fmla="*/ 2610 w 3806"/>
                  <a:gd name="T33" fmla="*/ 3733 h 3814"/>
                  <a:gd name="T34" fmla="*/ 2570 w 3806"/>
                  <a:gd name="T35" fmla="*/ 3790 h 3814"/>
                  <a:gd name="T36" fmla="*/ 2498 w 3806"/>
                  <a:gd name="T37" fmla="*/ 3814 h 3814"/>
                  <a:gd name="T38" fmla="*/ 2435 w 3806"/>
                  <a:gd name="T39" fmla="*/ 3796 h 3814"/>
                  <a:gd name="T40" fmla="*/ 2023 w 3806"/>
                  <a:gd name="T41" fmla="*/ 3260 h 3814"/>
                  <a:gd name="T42" fmla="*/ 2010 w 3806"/>
                  <a:gd name="T43" fmla="*/ 3746 h 3814"/>
                  <a:gd name="T44" fmla="*/ 1956 w 3806"/>
                  <a:gd name="T45" fmla="*/ 3802 h 3814"/>
                  <a:gd name="T46" fmla="*/ 1876 w 3806"/>
                  <a:gd name="T47" fmla="*/ 3810 h 3814"/>
                  <a:gd name="T48" fmla="*/ 1809 w 3806"/>
                  <a:gd name="T49" fmla="*/ 3768 h 3814"/>
                  <a:gd name="T50" fmla="*/ 1783 w 3806"/>
                  <a:gd name="T51" fmla="*/ 3694 h 3814"/>
                  <a:gd name="T52" fmla="*/ 1389 w 3806"/>
                  <a:gd name="T53" fmla="*/ 3783 h 3814"/>
                  <a:gd name="T54" fmla="*/ 1331 w 3806"/>
                  <a:gd name="T55" fmla="*/ 3813 h 3814"/>
                  <a:gd name="T56" fmla="*/ 1259 w 3806"/>
                  <a:gd name="T57" fmla="*/ 3803 h 3814"/>
                  <a:gd name="T58" fmla="*/ 1205 w 3806"/>
                  <a:gd name="T59" fmla="*/ 3754 h 3814"/>
                  <a:gd name="T60" fmla="*/ 1189 w 3806"/>
                  <a:gd name="T61" fmla="*/ 3687 h 3814"/>
                  <a:gd name="T62" fmla="*/ 1212 w 3806"/>
                  <a:gd name="T63" fmla="*/ 3622 h 3814"/>
                  <a:gd name="T64" fmla="*/ 290 w 3806"/>
                  <a:gd name="T65" fmla="*/ 3016 h 3814"/>
                  <a:gd name="T66" fmla="*/ 224 w 3806"/>
                  <a:gd name="T67" fmla="*/ 2974 h 3814"/>
                  <a:gd name="T68" fmla="*/ 198 w 3806"/>
                  <a:gd name="T69" fmla="*/ 2900 h 3814"/>
                  <a:gd name="T70" fmla="*/ 93 w 3806"/>
                  <a:gd name="T71" fmla="*/ 832 h 3814"/>
                  <a:gd name="T72" fmla="*/ 27 w 3806"/>
                  <a:gd name="T73" fmla="*/ 791 h 3814"/>
                  <a:gd name="T74" fmla="*/ 0 w 3806"/>
                  <a:gd name="T75" fmla="*/ 715 h 3814"/>
                  <a:gd name="T76" fmla="*/ 12 w 3806"/>
                  <a:gd name="T77" fmla="*/ 265 h 3814"/>
                  <a:gd name="T78" fmla="*/ 67 w 3806"/>
                  <a:gd name="T79" fmla="*/ 210 h 3814"/>
                  <a:gd name="T80" fmla="*/ 1783 w 3806"/>
                  <a:gd name="T81" fmla="*/ 197 h 3814"/>
                  <a:gd name="T82" fmla="*/ 1795 w 3806"/>
                  <a:gd name="T83" fmla="*/ 67 h 3814"/>
                  <a:gd name="T84" fmla="*/ 1850 w 3806"/>
                  <a:gd name="T85" fmla="*/ 1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06" h="3814">
                    <a:moveTo>
                      <a:pt x="439" y="836"/>
                    </a:moveTo>
                    <a:lnTo>
                      <a:pt x="439" y="2779"/>
                    </a:lnTo>
                    <a:lnTo>
                      <a:pt x="3368" y="2779"/>
                    </a:lnTo>
                    <a:lnTo>
                      <a:pt x="3368" y="836"/>
                    </a:lnTo>
                    <a:lnTo>
                      <a:pt x="439" y="836"/>
                    </a:lnTo>
                    <a:close/>
                    <a:moveTo>
                      <a:pt x="240" y="438"/>
                    </a:moveTo>
                    <a:lnTo>
                      <a:pt x="240" y="595"/>
                    </a:lnTo>
                    <a:lnTo>
                      <a:pt x="3566" y="595"/>
                    </a:lnTo>
                    <a:lnTo>
                      <a:pt x="3566" y="438"/>
                    </a:lnTo>
                    <a:lnTo>
                      <a:pt x="240" y="438"/>
                    </a:lnTo>
                    <a:close/>
                    <a:moveTo>
                      <a:pt x="1903" y="0"/>
                    </a:moveTo>
                    <a:lnTo>
                      <a:pt x="1930" y="2"/>
                    </a:lnTo>
                    <a:lnTo>
                      <a:pt x="1956" y="11"/>
                    </a:lnTo>
                    <a:lnTo>
                      <a:pt x="1978" y="25"/>
                    </a:lnTo>
                    <a:lnTo>
                      <a:pt x="1996" y="44"/>
                    </a:lnTo>
                    <a:lnTo>
                      <a:pt x="2010" y="67"/>
                    </a:lnTo>
                    <a:lnTo>
                      <a:pt x="2020" y="92"/>
                    </a:lnTo>
                    <a:lnTo>
                      <a:pt x="2023" y="120"/>
                    </a:lnTo>
                    <a:lnTo>
                      <a:pt x="2023" y="197"/>
                    </a:lnTo>
                    <a:lnTo>
                      <a:pt x="3686" y="197"/>
                    </a:lnTo>
                    <a:lnTo>
                      <a:pt x="3713" y="201"/>
                    </a:lnTo>
                    <a:lnTo>
                      <a:pt x="3739" y="210"/>
                    </a:lnTo>
                    <a:lnTo>
                      <a:pt x="3761" y="224"/>
                    </a:lnTo>
                    <a:lnTo>
                      <a:pt x="3780" y="243"/>
                    </a:lnTo>
                    <a:lnTo>
                      <a:pt x="3793" y="265"/>
                    </a:lnTo>
                    <a:lnTo>
                      <a:pt x="3803" y="291"/>
                    </a:lnTo>
                    <a:lnTo>
                      <a:pt x="3806" y="318"/>
                    </a:lnTo>
                    <a:lnTo>
                      <a:pt x="3806" y="715"/>
                    </a:lnTo>
                    <a:lnTo>
                      <a:pt x="3803" y="743"/>
                    </a:lnTo>
                    <a:lnTo>
                      <a:pt x="3793" y="768"/>
                    </a:lnTo>
                    <a:lnTo>
                      <a:pt x="3780" y="791"/>
                    </a:lnTo>
                    <a:lnTo>
                      <a:pt x="3761" y="809"/>
                    </a:lnTo>
                    <a:lnTo>
                      <a:pt x="3739" y="823"/>
                    </a:lnTo>
                    <a:lnTo>
                      <a:pt x="3713" y="832"/>
                    </a:lnTo>
                    <a:lnTo>
                      <a:pt x="3686" y="836"/>
                    </a:lnTo>
                    <a:lnTo>
                      <a:pt x="3608" y="836"/>
                    </a:lnTo>
                    <a:lnTo>
                      <a:pt x="3608" y="2900"/>
                    </a:lnTo>
                    <a:lnTo>
                      <a:pt x="3604" y="2927"/>
                    </a:lnTo>
                    <a:lnTo>
                      <a:pt x="3595" y="2952"/>
                    </a:lnTo>
                    <a:lnTo>
                      <a:pt x="3581" y="2974"/>
                    </a:lnTo>
                    <a:lnTo>
                      <a:pt x="3563" y="2993"/>
                    </a:lnTo>
                    <a:lnTo>
                      <a:pt x="3541" y="3008"/>
                    </a:lnTo>
                    <a:lnTo>
                      <a:pt x="3515" y="3016"/>
                    </a:lnTo>
                    <a:lnTo>
                      <a:pt x="3487" y="3020"/>
                    </a:lnTo>
                    <a:lnTo>
                      <a:pt x="2143" y="3020"/>
                    </a:lnTo>
                    <a:lnTo>
                      <a:pt x="2593" y="3622"/>
                    </a:lnTo>
                    <a:lnTo>
                      <a:pt x="2606" y="3643"/>
                    </a:lnTo>
                    <a:lnTo>
                      <a:pt x="2614" y="3665"/>
                    </a:lnTo>
                    <a:lnTo>
                      <a:pt x="2617" y="3687"/>
                    </a:lnTo>
                    <a:lnTo>
                      <a:pt x="2616" y="3710"/>
                    </a:lnTo>
                    <a:lnTo>
                      <a:pt x="2610" y="3733"/>
                    </a:lnTo>
                    <a:lnTo>
                      <a:pt x="2601" y="3754"/>
                    </a:lnTo>
                    <a:lnTo>
                      <a:pt x="2587" y="3773"/>
                    </a:lnTo>
                    <a:lnTo>
                      <a:pt x="2570" y="3790"/>
                    </a:lnTo>
                    <a:lnTo>
                      <a:pt x="2546" y="3803"/>
                    </a:lnTo>
                    <a:lnTo>
                      <a:pt x="2522" y="3811"/>
                    </a:lnTo>
                    <a:lnTo>
                      <a:pt x="2498" y="3814"/>
                    </a:lnTo>
                    <a:lnTo>
                      <a:pt x="2476" y="3813"/>
                    </a:lnTo>
                    <a:lnTo>
                      <a:pt x="2455" y="3806"/>
                    </a:lnTo>
                    <a:lnTo>
                      <a:pt x="2435" y="3796"/>
                    </a:lnTo>
                    <a:lnTo>
                      <a:pt x="2416" y="3783"/>
                    </a:lnTo>
                    <a:lnTo>
                      <a:pt x="2401" y="3766"/>
                    </a:lnTo>
                    <a:lnTo>
                      <a:pt x="2023" y="3260"/>
                    </a:lnTo>
                    <a:lnTo>
                      <a:pt x="2023" y="3694"/>
                    </a:lnTo>
                    <a:lnTo>
                      <a:pt x="2020" y="3721"/>
                    </a:lnTo>
                    <a:lnTo>
                      <a:pt x="2010" y="3746"/>
                    </a:lnTo>
                    <a:lnTo>
                      <a:pt x="1996" y="3768"/>
                    </a:lnTo>
                    <a:lnTo>
                      <a:pt x="1978" y="3787"/>
                    </a:lnTo>
                    <a:lnTo>
                      <a:pt x="1956" y="3802"/>
                    </a:lnTo>
                    <a:lnTo>
                      <a:pt x="1930" y="3810"/>
                    </a:lnTo>
                    <a:lnTo>
                      <a:pt x="1903" y="3814"/>
                    </a:lnTo>
                    <a:lnTo>
                      <a:pt x="1876" y="3810"/>
                    </a:lnTo>
                    <a:lnTo>
                      <a:pt x="1850" y="3802"/>
                    </a:lnTo>
                    <a:lnTo>
                      <a:pt x="1828" y="3787"/>
                    </a:lnTo>
                    <a:lnTo>
                      <a:pt x="1809" y="3768"/>
                    </a:lnTo>
                    <a:lnTo>
                      <a:pt x="1795" y="3746"/>
                    </a:lnTo>
                    <a:lnTo>
                      <a:pt x="1785" y="3721"/>
                    </a:lnTo>
                    <a:lnTo>
                      <a:pt x="1783" y="3694"/>
                    </a:lnTo>
                    <a:lnTo>
                      <a:pt x="1783" y="3260"/>
                    </a:lnTo>
                    <a:lnTo>
                      <a:pt x="1405" y="3766"/>
                    </a:lnTo>
                    <a:lnTo>
                      <a:pt x="1389" y="3783"/>
                    </a:lnTo>
                    <a:lnTo>
                      <a:pt x="1371" y="3796"/>
                    </a:lnTo>
                    <a:lnTo>
                      <a:pt x="1351" y="3806"/>
                    </a:lnTo>
                    <a:lnTo>
                      <a:pt x="1331" y="3813"/>
                    </a:lnTo>
                    <a:lnTo>
                      <a:pt x="1309" y="3814"/>
                    </a:lnTo>
                    <a:lnTo>
                      <a:pt x="1283" y="3811"/>
                    </a:lnTo>
                    <a:lnTo>
                      <a:pt x="1259" y="3803"/>
                    </a:lnTo>
                    <a:lnTo>
                      <a:pt x="1237" y="3790"/>
                    </a:lnTo>
                    <a:lnTo>
                      <a:pt x="1218" y="3773"/>
                    </a:lnTo>
                    <a:lnTo>
                      <a:pt x="1205" y="3754"/>
                    </a:lnTo>
                    <a:lnTo>
                      <a:pt x="1195" y="3733"/>
                    </a:lnTo>
                    <a:lnTo>
                      <a:pt x="1190" y="3710"/>
                    </a:lnTo>
                    <a:lnTo>
                      <a:pt x="1189" y="3687"/>
                    </a:lnTo>
                    <a:lnTo>
                      <a:pt x="1193" y="3665"/>
                    </a:lnTo>
                    <a:lnTo>
                      <a:pt x="1200" y="3643"/>
                    </a:lnTo>
                    <a:lnTo>
                      <a:pt x="1212" y="3622"/>
                    </a:lnTo>
                    <a:lnTo>
                      <a:pt x="1662" y="3020"/>
                    </a:lnTo>
                    <a:lnTo>
                      <a:pt x="318" y="3020"/>
                    </a:lnTo>
                    <a:lnTo>
                      <a:pt x="290" y="3016"/>
                    </a:lnTo>
                    <a:lnTo>
                      <a:pt x="266" y="3008"/>
                    </a:lnTo>
                    <a:lnTo>
                      <a:pt x="242" y="2993"/>
                    </a:lnTo>
                    <a:lnTo>
                      <a:pt x="224" y="2974"/>
                    </a:lnTo>
                    <a:lnTo>
                      <a:pt x="210" y="2952"/>
                    </a:lnTo>
                    <a:lnTo>
                      <a:pt x="201" y="2927"/>
                    </a:lnTo>
                    <a:lnTo>
                      <a:pt x="198" y="2900"/>
                    </a:lnTo>
                    <a:lnTo>
                      <a:pt x="198" y="836"/>
                    </a:lnTo>
                    <a:lnTo>
                      <a:pt x="119" y="836"/>
                    </a:lnTo>
                    <a:lnTo>
                      <a:pt x="93" y="832"/>
                    </a:lnTo>
                    <a:lnTo>
                      <a:pt x="67" y="823"/>
                    </a:lnTo>
                    <a:lnTo>
                      <a:pt x="45" y="809"/>
                    </a:lnTo>
                    <a:lnTo>
                      <a:pt x="27" y="791"/>
                    </a:lnTo>
                    <a:lnTo>
                      <a:pt x="12" y="768"/>
                    </a:lnTo>
                    <a:lnTo>
                      <a:pt x="3" y="743"/>
                    </a:lnTo>
                    <a:lnTo>
                      <a:pt x="0" y="715"/>
                    </a:lnTo>
                    <a:lnTo>
                      <a:pt x="0" y="318"/>
                    </a:lnTo>
                    <a:lnTo>
                      <a:pt x="3" y="291"/>
                    </a:lnTo>
                    <a:lnTo>
                      <a:pt x="12" y="265"/>
                    </a:lnTo>
                    <a:lnTo>
                      <a:pt x="27" y="243"/>
                    </a:lnTo>
                    <a:lnTo>
                      <a:pt x="45" y="224"/>
                    </a:lnTo>
                    <a:lnTo>
                      <a:pt x="67" y="210"/>
                    </a:lnTo>
                    <a:lnTo>
                      <a:pt x="93" y="201"/>
                    </a:lnTo>
                    <a:lnTo>
                      <a:pt x="119" y="197"/>
                    </a:lnTo>
                    <a:lnTo>
                      <a:pt x="1783" y="197"/>
                    </a:lnTo>
                    <a:lnTo>
                      <a:pt x="1783" y="120"/>
                    </a:lnTo>
                    <a:lnTo>
                      <a:pt x="1785" y="92"/>
                    </a:lnTo>
                    <a:lnTo>
                      <a:pt x="1795" y="67"/>
                    </a:lnTo>
                    <a:lnTo>
                      <a:pt x="1809" y="44"/>
                    </a:lnTo>
                    <a:lnTo>
                      <a:pt x="1828" y="25"/>
                    </a:lnTo>
                    <a:lnTo>
                      <a:pt x="1850" y="11"/>
                    </a:lnTo>
                    <a:lnTo>
                      <a:pt x="1876" y="2"/>
                    </a:lnTo>
                    <a:lnTo>
                      <a:pt x="19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39" name="Freeform 36">
                <a:extLst>
                  <a:ext uri="{FF2B5EF4-FFF2-40B4-BE49-F238E27FC236}">
                    <a16:creationId xmlns:a16="http://schemas.microsoft.com/office/drawing/2014/main" id="{749BC4C3-0658-574C-B5D0-A99A944BF1AC}"/>
                  </a:ext>
                </a:extLst>
              </p:cNvPr>
              <p:cNvSpPr>
                <a:spLocks/>
              </p:cNvSpPr>
              <p:nvPr/>
            </p:nvSpPr>
            <p:spPr bwMode="auto">
              <a:xfrm>
                <a:off x="4451350" y="6343650"/>
                <a:ext cx="3211513" cy="382588"/>
              </a:xfrm>
              <a:custGeom>
                <a:avLst/>
                <a:gdLst>
                  <a:gd name="T0" fmla="*/ 120 w 2023"/>
                  <a:gd name="T1" fmla="*/ 0 h 241"/>
                  <a:gd name="T2" fmla="*/ 1903 w 2023"/>
                  <a:gd name="T3" fmla="*/ 0 h 241"/>
                  <a:gd name="T4" fmla="*/ 1931 w 2023"/>
                  <a:gd name="T5" fmla="*/ 2 h 241"/>
                  <a:gd name="T6" fmla="*/ 1956 w 2023"/>
                  <a:gd name="T7" fmla="*/ 12 h 241"/>
                  <a:gd name="T8" fmla="*/ 1978 w 2023"/>
                  <a:gd name="T9" fmla="*/ 26 h 241"/>
                  <a:gd name="T10" fmla="*/ 1997 w 2023"/>
                  <a:gd name="T11" fmla="*/ 44 h 241"/>
                  <a:gd name="T12" fmla="*/ 2011 w 2023"/>
                  <a:gd name="T13" fmla="*/ 68 h 241"/>
                  <a:gd name="T14" fmla="*/ 2020 w 2023"/>
                  <a:gd name="T15" fmla="*/ 92 h 241"/>
                  <a:gd name="T16" fmla="*/ 2023 w 2023"/>
                  <a:gd name="T17" fmla="*/ 120 h 241"/>
                  <a:gd name="T18" fmla="*/ 2020 w 2023"/>
                  <a:gd name="T19" fmla="*/ 148 h 241"/>
                  <a:gd name="T20" fmla="*/ 2011 w 2023"/>
                  <a:gd name="T21" fmla="*/ 173 h 241"/>
                  <a:gd name="T22" fmla="*/ 1997 w 2023"/>
                  <a:gd name="T23" fmla="*/ 196 h 241"/>
                  <a:gd name="T24" fmla="*/ 1978 w 2023"/>
                  <a:gd name="T25" fmla="*/ 214 h 241"/>
                  <a:gd name="T26" fmla="*/ 1956 w 2023"/>
                  <a:gd name="T27" fmla="*/ 228 h 241"/>
                  <a:gd name="T28" fmla="*/ 1931 w 2023"/>
                  <a:gd name="T29" fmla="*/ 237 h 241"/>
                  <a:gd name="T30" fmla="*/ 1903 w 2023"/>
                  <a:gd name="T31" fmla="*/ 241 h 241"/>
                  <a:gd name="T32" fmla="*/ 120 w 2023"/>
                  <a:gd name="T33" fmla="*/ 241 h 241"/>
                  <a:gd name="T34" fmla="*/ 93 w 2023"/>
                  <a:gd name="T35" fmla="*/ 237 h 241"/>
                  <a:gd name="T36" fmla="*/ 68 w 2023"/>
                  <a:gd name="T37" fmla="*/ 228 h 241"/>
                  <a:gd name="T38" fmla="*/ 46 w 2023"/>
                  <a:gd name="T39" fmla="*/ 214 h 241"/>
                  <a:gd name="T40" fmla="*/ 27 w 2023"/>
                  <a:gd name="T41" fmla="*/ 196 h 241"/>
                  <a:gd name="T42" fmla="*/ 12 w 2023"/>
                  <a:gd name="T43" fmla="*/ 173 h 241"/>
                  <a:gd name="T44" fmla="*/ 4 w 2023"/>
                  <a:gd name="T45" fmla="*/ 148 h 241"/>
                  <a:gd name="T46" fmla="*/ 0 w 2023"/>
                  <a:gd name="T47" fmla="*/ 120 h 241"/>
                  <a:gd name="T48" fmla="*/ 4 w 2023"/>
                  <a:gd name="T49" fmla="*/ 92 h 241"/>
                  <a:gd name="T50" fmla="*/ 12 w 2023"/>
                  <a:gd name="T51" fmla="*/ 68 h 241"/>
                  <a:gd name="T52" fmla="*/ 27 w 2023"/>
                  <a:gd name="T53" fmla="*/ 44 h 241"/>
                  <a:gd name="T54" fmla="*/ 46 w 2023"/>
                  <a:gd name="T55" fmla="*/ 26 h 241"/>
                  <a:gd name="T56" fmla="*/ 68 w 2023"/>
                  <a:gd name="T57" fmla="*/ 12 h 241"/>
                  <a:gd name="T58" fmla="*/ 93 w 2023"/>
                  <a:gd name="T59" fmla="*/ 2 h 241"/>
                  <a:gd name="T60" fmla="*/ 120 w 2023"/>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23" h="241">
                    <a:moveTo>
                      <a:pt x="120" y="0"/>
                    </a:moveTo>
                    <a:lnTo>
                      <a:pt x="1903" y="0"/>
                    </a:lnTo>
                    <a:lnTo>
                      <a:pt x="1931" y="2"/>
                    </a:lnTo>
                    <a:lnTo>
                      <a:pt x="1956" y="12"/>
                    </a:lnTo>
                    <a:lnTo>
                      <a:pt x="1978" y="26"/>
                    </a:lnTo>
                    <a:lnTo>
                      <a:pt x="1997" y="44"/>
                    </a:lnTo>
                    <a:lnTo>
                      <a:pt x="2011" y="68"/>
                    </a:lnTo>
                    <a:lnTo>
                      <a:pt x="2020" y="92"/>
                    </a:lnTo>
                    <a:lnTo>
                      <a:pt x="2023" y="120"/>
                    </a:lnTo>
                    <a:lnTo>
                      <a:pt x="2020" y="148"/>
                    </a:lnTo>
                    <a:lnTo>
                      <a:pt x="2011" y="173"/>
                    </a:lnTo>
                    <a:lnTo>
                      <a:pt x="1997" y="196"/>
                    </a:lnTo>
                    <a:lnTo>
                      <a:pt x="1978" y="214"/>
                    </a:lnTo>
                    <a:lnTo>
                      <a:pt x="1956" y="228"/>
                    </a:lnTo>
                    <a:lnTo>
                      <a:pt x="1931" y="237"/>
                    </a:lnTo>
                    <a:lnTo>
                      <a:pt x="1903" y="241"/>
                    </a:lnTo>
                    <a:lnTo>
                      <a:pt x="120" y="241"/>
                    </a:lnTo>
                    <a:lnTo>
                      <a:pt x="93" y="237"/>
                    </a:lnTo>
                    <a:lnTo>
                      <a:pt x="68" y="228"/>
                    </a:lnTo>
                    <a:lnTo>
                      <a:pt x="46" y="214"/>
                    </a:lnTo>
                    <a:lnTo>
                      <a:pt x="27" y="196"/>
                    </a:lnTo>
                    <a:lnTo>
                      <a:pt x="12" y="173"/>
                    </a:lnTo>
                    <a:lnTo>
                      <a:pt x="4" y="148"/>
                    </a:lnTo>
                    <a:lnTo>
                      <a:pt x="0" y="120"/>
                    </a:lnTo>
                    <a:lnTo>
                      <a:pt x="4" y="92"/>
                    </a:lnTo>
                    <a:lnTo>
                      <a:pt x="12" y="68"/>
                    </a:lnTo>
                    <a:lnTo>
                      <a:pt x="27" y="44"/>
                    </a:lnTo>
                    <a:lnTo>
                      <a:pt x="46" y="26"/>
                    </a:lnTo>
                    <a:lnTo>
                      <a:pt x="68" y="12"/>
                    </a:lnTo>
                    <a:lnTo>
                      <a:pt x="93" y="2"/>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0" name="Freeform 37">
                <a:extLst>
                  <a:ext uri="{FF2B5EF4-FFF2-40B4-BE49-F238E27FC236}">
                    <a16:creationId xmlns:a16="http://schemas.microsoft.com/office/drawing/2014/main" id="{E514DD49-60A7-8140-BEB5-87635B0C338F}"/>
                  </a:ext>
                </a:extLst>
              </p:cNvPr>
              <p:cNvSpPr>
                <a:spLocks/>
              </p:cNvSpPr>
              <p:nvPr/>
            </p:nvSpPr>
            <p:spPr bwMode="auto">
              <a:xfrm>
                <a:off x="4451350" y="5711825"/>
                <a:ext cx="1009650" cy="382588"/>
              </a:xfrm>
              <a:custGeom>
                <a:avLst/>
                <a:gdLst>
                  <a:gd name="T0" fmla="*/ 120 w 636"/>
                  <a:gd name="T1" fmla="*/ 0 h 241"/>
                  <a:gd name="T2" fmla="*/ 517 w 636"/>
                  <a:gd name="T3" fmla="*/ 0 h 241"/>
                  <a:gd name="T4" fmla="*/ 544 w 636"/>
                  <a:gd name="T5" fmla="*/ 4 h 241"/>
                  <a:gd name="T6" fmla="*/ 569 w 636"/>
                  <a:gd name="T7" fmla="*/ 13 h 241"/>
                  <a:gd name="T8" fmla="*/ 592 w 636"/>
                  <a:gd name="T9" fmla="*/ 27 h 241"/>
                  <a:gd name="T10" fmla="*/ 611 w 636"/>
                  <a:gd name="T11" fmla="*/ 46 h 241"/>
                  <a:gd name="T12" fmla="*/ 624 w 636"/>
                  <a:gd name="T13" fmla="*/ 68 h 241"/>
                  <a:gd name="T14" fmla="*/ 634 w 636"/>
                  <a:gd name="T15" fmla="*/ 94 h 241"/>
                  <a:gd name="T16" fmla="*/ 636 w 636"/>
                  <a:gd name="T17" fmla="*/ 121 h 241"/>
                  <a:gd name="T18" fmla="*/ 634 w 636"/>
                  <a:gd name="T19" fmla="*/ 148 h 241"/>
                  <a:gd name="T20" fmla="*/ 624 w 636"/>
                  <a:gd name="T21" fmla="*/ 174 h 241"/>
                  <a:gd name="T22" fmla="*/ 611 w 636"/>
                  <a:gd name="T23" fmla="*/ 196 h 241"/>
                  <a:gd name="T24" fmla="*/ 592 w 636"/>
                  <a:gd name="T25" fmla="*/ 214 h 241"/>
                  <a:gd name="T26" fmla="*/ 569 w 636"/>
                  <a:gd name="T27" fmla="*/ 230 h 241"/>
                  <a:gd name="T28" fmla="*/ 544 w 636"/>
                  <a:gd name="T29" fmla="*/ 238 h 241"/>
                  <a:gd name="T30" fmla="*/ 517 w 636"/>
                  <a:gd name="T31" fmla="*/ 241 h 241"/>
                  <a:gd name="T32" fmla="*/ 120 w 636"/>
                  <a:gd name="T33" fmla="*/ 241 h 241"/>
                  <a:gd name="T34" fmla="*/ 93 w 636"/>
                  <a:gd name="T35" fmla="*/ 238 h 241"/>
                  <a:gd name="T36" fmla="*/ 68 w 636"/>
                  <a:gd name="T37" fmla="*/ 230 h 241"/>
                  <a:gd name="T38" fmla="*/ 46 w 636"/>
                  <a:gd name="T39" fmla="*/ 214 h 241"/>
                  <a:gd name="T40" fmla="*/ 27 w 636"/>
                  <a:gd name="T41" fmla="*/ 196 h 241"/>
                  <a:gd name="T42" fmla="*/ 12 w 636"/>
                  <a:gd name="T43" fmla="*/ 174 h 241"/>
                  <a:gd name="T44" fmla="*/ 4 w 636"/>
                  <a:gd name="T45" fmla="*/ 148 h 241"/>
                  <a:gd name="T46" fmla="*/ 0 w 636"/>
                  <a:gd name="T47" fmla="*/ 121 h 241"/>
                  <a:gd name="T48" fmla="*/ 4 w 636"/>
                  <a:gd name="T49" fmla="*/ 94 h 241"/>
                  <a:gd name="T50" fmla="*/ 12 w 636"/>
                  <a:gd name="T51" fmla="*/ 68 h 241"/>
                  <a:gd name="T52" fmla="*/ 27 w 636"/>
                  <a:gd name="T53" fmla="*/ 46 h 241"/>
                  <a:gd name="T54" fmla="*/ 46 w 636"/>
                  <a:gd name="T55" fmla="*/ 27 h 241"/>
                  <a:gd name="T56" fmla="*/ 68 w 636"/>
                  <a:gd name="T57" fmla="*/ 13 h 241"/>
                  <a:gd name="T58" fmla="*/ 93 w 636"/>
                  <a:gd name="T59" fmla="*/ 4 h 241"/>
                  <a:gd name="T60" fmla="*/ 120 w 636"/>
                  <a:gd name="T6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6" h="241">
                    <a:moveTo>
                      <a:pt x="120" y="0"/>
                    </a:moveTo>
                    <a:lnTo>
                      <a:pt x="517" y="0"/>
                    </a:lnTo>
                    <a:lnTo>
                      <a:pt x="544" y="4"/>
                    </a:lnTo>
                    <a:lnTo>
                      <a:pt x="569" y="13"/>
                    </a:lnTo>
                    <a:lnTo>
                      <a:pt x="592" y="27"/>
                    </a:lnTo>
                    <a:lnTo>
                      <a:pt x="611" y="46"/>
                    </a:lnTo>
                    <a:lnTo>
                      <a:pt x="624" y="68"/>
                    </a:lnTo>
                    <a:lnTo>
                      <a:pt x="634" y="94"/>
                    </a:lnTo>
                    <a:lnTo>
                      <a:pt x="636" y="121"/>
                    </a:lnTo>
                    <a:lnTo>
                      <a:pt x="634" y="148"/>
                    </a:lnTo>
                    <a:lnTo>
                      <a:pt x="624" y="174"/>
                    </a:lnTo>
                    <a:lnTo>
                      <a:pt x="611" y="196"/>
                    </a:lnTo>
                    <a:lnTo>
                      <a:pt x="592" y="214"/>
                    </a:lnTo>
                    <a:lnTo>
                      <a:pt x="569" y="230"/>
                    </a:lnTo>
                    <a:lnTo>
                      <a:pt x="544" y="238"/>
                    </a:lnTo>
                    <a:lnTo>
                      <a:pt x="517" y="241"/>
                    </a:lnTo>
                    <a:lnTo>
                      <a:pt x="120" y="241"/>
                    </a:lnTo>
                    <a:lnTo>
                      <a:pt x="93" y="238"/>
                    </a:lnTo>
                    <a:lnTo>
                      <a:pt x="68" y="230"/>
                    </a:lnTo>
                    <a:lnTo>
                      <a:pt x="46" y="214"/>
                    </a:lnTo>
                    <a:lnTo>
                      <a:pt x="27" y="196"/>
                    </a:lnTo>
                    <a:lnTo>
                      <a:pt x="12" y="174"/>
                    </a:lnTo>
                    <a:lnTo>
                      <a:pt x="4" y="148"/>
                    </a:lnTo>
                    <a:lnTo>
                      <a:pt x="0" y="121"/>
                    </a:lnTo>
                    <a:lnTo>
                      <a:pt x="4" y="94"/>
                    </a:lnTo>
                    <a:lnTo>
                      <a:pt x="12" y="68"/>
                    </a:lnTo>
                    <a:lnTo>
                      <a:pt x="27" y="46"/>
                    </a:lnTo>
                    <a:lnTo>
                      <a:pt x="46" y="27"/>
                    </a:lnTo>
                    <a:lnTo>
                      <a:pt x="68" y="13"/>
                    </a:lnTo>
                    <a:lnTo>
                      <a:pt x="93" y="4"/>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38">
                <a:extLst>
                  <a:ext uri="{FF2B5EF4-FFF2-40B4-BE49-F238E27FC236}">
                    <a16:creationId xmlns:a16="http://schemas.microsoft.com/office/drawing/2014/main" id="{D50EB6F0-681B-7546-92B7-118FB5F36EB3}"/>
                  </a:ext>
                </a:extLst>
              </p:cNvPr>
              <p:cNvSpPr>
                <a:spLocks/>
              </p:cNvSpPr>
              <p:nvPr/>
            </p:nvSpPr>
            <p:spPr bwMode="auto">
              <a:xfrm>
                <a:off x="4451350" y="6973888"/>
                <a:ext cx="2270125" cy="381000"/>
              </a:xfrm>
              <a:custGeom>
                <a:avLst/>
                <a:gdLst>
                  <a:gd name="T0" fmla="*/ 120 w 1430"/>
                  <a:gd name="T1" fmla="*/ 0 h 240"/>
                  <a:gd name="T2" fmla="*/ 1309 w 1430"/>
                  <a:gd name="T3" fmla="*/ 0 h 240"/>
                  <a:gd name="T4" fmla="*/ 1337 w 1430"/>
                  <a:gd name="T5" fmla="*/ 3 h 240"/>
                  <a:gd name="T6" fmla="*/ 1362 w 1430"/>
                  <a:gd name="T7" fmla="*/ 12 h 240"/>
                  <a:gd name="T8" fmla="*/ 1384 w 1430"/>
                  <a:gd name="T9" fmla="*/ 26 h 240"/>
                  <a:gd name="T10" fmla="*/ 1403 w 1430"/>
                  <a:gd name="T11" fmla="*/ 45 h 240"/>
                  <a:gd name="T12" fmla="*/ 1417 w 1430"/>
                  <a:gd name="T13" fmla="*/ 67 h 240"/>
                  <a:gd name="T14" fmla="*/ 1426 w 1430"/>
                  <a:gd name="T15" fmla="*/ 93 h 240"/>
                  <a:gd name="T16" fmla="*/ 1430 w 1430"/>
                  <a:gd name="T17" fmla="*/ 121 h 240"/>
                  <a:gd name="T18" fmla="*/ 1426 w 1430"/>
                  <a:gd name="T19" fmla="*/ 147 h 240"/>
                  <a:gd name="T20" fmla="*/ 1417 w 1430"/>
                  <a:gd name="T21" fmla="*/ 173 h 240"/>
                  <a:gd name="T22" fmla="*/ 1403 w 1430"/>
                  <a:gd name="T23" fmla="*/ 195 h 240"/>
                  <a:gd name="T24" fmla="*/ 1384 w 1430"/>
                  <a:gd name="T25" fmla="*/ 214 h 240"/>
                  <a:gd name="T26" fmla="*/ 1362 w 1430"/>
                  <a:gd name="T27" fmla="*/ 229 h 240"/>
                  <a:gd name="T28" fmla="*/ 1337 w 1430"/>
                  <a:gd name="T29" fmla="*/ 237 h 240"/>
                  <a:gd name="T30" fmla="*/ 1309 w 1430"/>
                  <a:gd name="T31" fmla="*/ 240 h 240"/>
                  <a:gd name="T32" fmla="*/ 120 w 1430"/>
                  <a:gd name="T33" fmla="*/ 240 h 240"/>
                  <a:gd name="T34" fmla="*/ 93 w 1430"/>
                  <a:gd name="T35" fmla="*/ 237 h 240"/>
                  <a:gd name="T36" fmla="*/ 68 w 1430"/>
                  <a:gd name="T37" fmla="*/ 229 h 240"/>
                  <a:gd name="T38" fmla="*/ 46 w 1430"/>
                  <a:gd name="T39" fmla="*/ 214 h 240"/>
                  <a:gd name="T40" fmla="*/ 27 w 1430"/>
                  <a:gd name="T41" fmla="*/ 195 h 240"/>
                  <a:gd name="T42" fmla="*/ 12 w 1430"/>
                  <a:gd name="T43" fmla="*/ 173 h 240"/>
                  <a:gd name="T44" fmla="*/ 4 w 1430"/>
                  <a:gd name="T45" fmla="*/ 147 h 240"/>
                  <a:gd name="T46" fmla="*/ 0 w 1430"/>
                  <a:gd name="T47" fmla="*/ 121 h 240"/>
                  <a:gd name="T48" fmla="*/ 4 w 1430"/>
                  <a:gd name="T49" fmla="*/ 93 h 240"/>
                  <a:gd name="T50" fmla="*/ 12 w 1430"/>
                  <a:gd name="T51" fmla="*/ 67 h 240"/>
                  <a:gd name="T52" fmla="*/ 27 w 1430"/>
                  <a:gd name="T53" fmla="*/ 45 h 240"/>
                  <a:gd name="T54" fmla="*/ 46 w 1430"/>
                  <a:gd name="T55" fmla="*/ 26 h 240"/>
                  <a:gd name="T56" fmla="*/ 68 w 1430"/>
                  <a:gd name="T57" fmla="*/ 12 h 240"/>
                  <a:gd name="T58" fmla="*/ 93 w 1430"/>
                  <a:gd name="T59" fmla="*/ 3 h 240"/>
                  <a:gd name="T60" fmla="*/ 120 w 1430"/>
                  <a:gd name="T6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30" h="240">
                    <a:moveTo>
                      <a:pt x="120" y="0"/>
                    </a:moveTo>
                    <a:lnTo>
                      <a:pt x="1309" y="0"/>
                    </a:lnTo>
                    <a:lnTo>
                      <a:pt x="1337" y="3"/>
                    </a:lnTo>
                    <a:lnTo>
                      <a:pt x="1362" y="12"/>
                    </a:lnTo>
                    <a:lnTo>
                      <a:pt x="1384" y="26"/>
                    </a:lnTo>
                    <a:lnTo>
                      <a:pt x="1403" y="45"/>
                    </a:lnTo>
                    <a:lnTo>
                      <a:pt x="1417" y="67"/>
                    </a:lnTo>
                    <a:lnTo>
                      <a:pt x="1426" y="93"/>
                    </a:lnTo>
                    <a:lnTo>
                      <a:pt x="1430" y="121"/>
                    </a:lnTo>
                    <a:lnTo>
                      <a:pt x="1426" y="147"/>
                    </a:lnTo>
                    <a:lnTo>
                      <a:pt x="1417" y="173"/>
                    </a:lnTo>
                    <a:lnTo>
                      <a:pt x="1403" y="195"/>
                    </a:lnTo>
                    <a:lnTo>
                      <a:pt x="1384" y="214"/>
                    </a:lnTo>
                    <a:lnTo>
                      <a:pt x="1362" y="229"/>
                    </a:lnTo>
                    <a:lnTo>
                      <a:pt x="1337" y="237"/>
                    </a:lnTo>
                    <a:lnTo>
                      <a:pt x="1309" y="240"/>
                    </a:lnTo>
                    <a:lnTo>
                      <a:pt x="120" y="240"/>
                    </a:lnTo>
                    <a:lnTo>
                      <a:pt x="93" y="237"/>
                    </a:lnTo>
                    <a:lnTo>
                      <a:pt x="68" y="229"/>
                    </a:lnTo>
                    <a:lnTo>
                      <a:pt x="46" y="214"/>
                    </a:lnTo>
                    <a:lnTo>
                      <a:pt x="27" y="195"/>
                    </a:lnTo>
                    <a:lnTo>
                      <a:pt x="12" y="173"/>
                    </a:lnTo>
                    <a:lnTo>
                      <a:pt x="4" y="147"/>
                    </a:lnTo>
                    <a:lnTo>
                      <a:pt x="0" y="121"/>
                    </a:lnTo>
                    <a:lnTo>
                      <a:pt x="4" y="93"/>
                    </a:lnTo>
                    <a:lnTo>
                      <a:pt x="12" y="67"/>
                    </a:lnTo>
                    <a:lnTo>
                      <a:pt x="27" y="45"/>
                    </a:lnTo>
                    <a:lnTo>
                      <a:pt x="46" y="26"/>
                    </a:lnTo>
                    <a:lnTo>
                      <a:pt x="68" y="12"/>
                    </a:lnTo>
                    <a:lnTo>
                      <a:pt x="93" y="3"/>
                    </a:lnTo>
                    <a:lnTo>
                      <a:pt x="1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42" name="Group 141">
            <a:extLst>
              <a:ext uri="{FF2B5EF4-FFF2-40B4-BE49-F238E27FC236}">
                <a16:creationId xmlns:a16="http://schemas.microsoft.com/office/drawing/2014/main" id="{3A24B880-5708-D046-9345-222220F63BEA}"/>
              </a:ext>
            </a:extLst>
          </p:cNvPr>
          <p:cNvGrpSpPr/>
          <p:nvPr/>
        </p:nvGrpSpPr>
        <p:grpSpPr>
          <a:xfrm>
            <a:off x="4854825" y="3997410"/>
            <a:ext cx="842841" cy="831472"/>
            <a:chOff x="4722963" y="3253282"/>
            <a:chExt cx="1090878" cy="1090878"/>
          </a:xfrm>
          <a:solidFill>
            <a:srgbClr val="165992"/>
          </a:solidFill>
          <a:effectLst/>
        </p:grpSpPr>
        <p:sp>
          <p:nvSpPr>
            <p:cNvPr id="143" name="Oval 142">
              <a:extLst>
                <a:ext uri="{FF2B5EF4-FFF2-40B4-BE49-F238E27FC236}">
                  <a16:creationId xmlns:a16="http://schemas.microsoft.com/office/drawing/2014/main" id="{AB68A56F-0180-6548-9EF4-98D95C472C30}"/>
                </a:ext>
              </a:extLst>
            </p:cNvPr>
            <p:cNvSpPr/>
            <p:nvPr/>
          </p:nvSpPr>
          <p:spPr>
            <a:xfrm>
              <a:off x="4722963" y="3253282"/>
              <a:ext cx="1090878" cy="1090878"/>
            </a:xfrm>
            <a:prstGeom prst="ellipse">
              <a:avLst/>
            </a:prstGeom>
            <a:grpFill/>
            <a:ln>
              <a:noFill/>
            </a:ln>
            <a:effectLst>
              <a:outerShdw blurRad="139700" dir="5400000" sx="109000" sy="109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4" name="Freeform 43">
              <a:extLst>
                <a:ext uri="{FF2B5EF4-FFF2-40B4-BE49-F238E27FC236}">
                  <a16:creationId xmlns:a16="http://schemas.microsoft.com/office/drawing/2014/main" id="{36ABD26D-B5B9-BB46-85E2-43848AF1276D}"/>
                </a:ext>
              </a:extLst>
            </p:cNvPr>
            <p:cNvSpPr>
              <a:spLocks noEditPoints="1"/>
            </p:cNvSpPr>
            <p:nvPr/>
          </p:nvSpPr>
          <p:spPr bwMode="auto">
            <a:xfrm>
              <a:off x="5068571" y="3597965"/>
              <a:ext cx="399662" cy="401512"/>
            </a:xfrm>
            <a:custGeom>
              <a:avLst/>
              <a:gdLst>
                <a:gd name="T0" fmla="*/ 2070 w 3457"/>
                <a:gd name="T1" fmla="*/ 2823 h 3473"/>
                <a:gd name="T2" fmla="*/ 2022 w 3457"/>
                <a:gd name="T3" fmla="*/ 2884 h 3473"/>
                <a:gd name="T4" fmla="*/ 2309 w 3457"/>
                <a:gd name="T5" fmla="*/ 3172 h 3473"/>
                <a:gd name="T6" fmla="*/ 2368 w 3457"/>
                <a:gd name="T7" fmla="*/ 3132 h 3473"/>
                <a:gd name="T8" fmla="*/ 3089 w 3457"/>
                <a:gd name="T9" fmla="*/ 2415 h 3473"/>
                <a:gd name="T10" fmla="*/ 1512 w 3457"/>
                <a:gd name="T11" fmla="*/ 1954 h 3473"/>
                <a:gd name="T12" fmla="*/ 648 w 3457"/>
                <a:gd name="T13" fmla="*/ 1954 h 3473"/>
                <a:gd name="T14" fmla="*/ 3154 w 3457"/>
                <a:gd name="T15" fmla="*/ 1747 h 3473"/>
                <a:gd name="T16" fmla="*/ 3241 w 3457"/>
                <a:gd name="T17" fmla="*/ 1800 h 3473"/>
                <a:gd name="T18" fmla="*/ 3434 w 3457"/>
                <a:gd name="T19" fmla="*/ 2010 h 3473"/>
                <a:gd name="T20" fmla="*/ 3457 w 3457"/>
                <a:gd name="T21" fmla="*/ 2107 h 3473"/>
                <a:gd name="T22" fmla="*/ 3434 w 3457"/>
                <a:gd name="T23" fmla="*/ 2204 h 3473"/>
                <a:gd name="T24" fmla="*/ 2466 w 3457"/>
                <a:gd name="T25" fmla="*/ 3193 h 3473"/>
                <a:gd name="T26" fmla="*/ 2426 w 3457"/>
                <a:gd name="T27" fmla="*/ 3224 h 3473"/>
                <a:gd name="T28" fmla="*/ 2365 w 3457"/>
                <a:gd name="T29" fmla="*/ 3265 h 3473"/>
                <a:gd name="T30" fmla="*/ 2298 w 3457"/>
                <a:gd name="T31" fmla="*/ 3308 h 3473"/>
                <a:gd name="T32" fmla="*/ 2240 w 3457"/>
                <a:gd name="T33" fmla="*/ 3343 h 3473"/>
                <a:gd name="T34" fmla="*/ 2208 w 3457"/>
                <a:gd name="T35" fmla="*/ 3363 h 3473"/>
                <a:gd name="T36" fmla="*/ 1836 w 3457"/>
                <a:gd name="T37" fmla="*/ 2994 h 3473"/>
                <a:gd name="T38" fmla="*/ 1854 w 3457"/>
                <a:gd name="T39" fmla="*/ 2941 h 3473"/>
                <a:gd name="T40" fmla="*/ 1898 w 3457"/>
                <a:gd name="T41" fmla="*/ 2870 h 3473"/>
                <a:gd name="T42" fmla="*/ 1950 w 3457"/>
                <a:gd name="T43" fmla="*/ 2799 h 3473"/>
                <a:gd name="T44" fmla="*/ 1997 w 3457"/>
                <a:gd name="T45" fmla="*/ 2744 h 3473"/>
                <a:gd name="T46" fmla="*/ 2962 w 3457"/>
                <a:gd name="T47" fmla="*/ 1778 h 3473"/>
                <a:gd name="T48" fmla="*/ 3055 w 3457"/>
                <a:gd name="T49" fmla="*/ 1739 h 3473"/>
                <a:gd name="T50" fmla="*/ 2377 w 3457"/>
                <a:gd name="T51" fmla="*/ 1520 h 3473"/>
                <a:gd name="T52" fmla="*/ 648 w 3457"/>
                <a:gd name="T53" fmla="*/ 1520 h 3473"/>
                <a:gd name="T54" fmla="*/ 2377 w 3457"/>
                <a:gd name="T55" fmla="*/ 1302 h 3473"/>
                <a:gd name="T56" fmla="*/ 648 w 3457"/>
                <a:gd name="T57" fmla="*/ 651 h 3473"/>
                <a:gd name="T58" fmla="*/ 648 w 3457"/>
                <a:gd name="T59" fmla="*/ 868 h 3473"/>
                <a:gd name="T60" fmla="*/ 2593 w 3457"/>
                <a:gd name="T61" fmla="*/ 0 h 3473"/>
                <a:gd name="T62" fmla="*/ 2749 w 3457"/>
                <a:gd name="T63" fmla="*/ 29 h 3473"/>
                <a:gd name="T64" fmla="*/ 2880 w 3457"/>
                <a:gd name="T65" fmla="*/ 110 h 3473"/>
                <a:gd name="T66" fmla="*/ 2974 w 3457"/>
                <a:gd name="T67" fmla="*/ 230 h 3473"/>
                <a:gd name="T68" fmla="*/ 3022 w 3457"/>
                <a:gd name="T69" fmla="*/ 380 h 3473"/>
                <a:gd name="T70" fmla="*/ 2809 w 3457"/>
                <a:gd name="T71" fmla="*/ 1710 h 3473"/>
                <a:gd name="T72" fmla="*/ 2797 w 3457"/>
                <a:gd name="T73" fmla="*/ 366 h 3473"/>
                <a:gd name="T74" fmla="*/ 2745 w 3457"/>
                <a:gd name="T75" fmla="*/ 281 h 3473"/>
                <a:gd name="T76" fmla="*/ 2661 w 3457"/>
                <a:gd name="T77" fmla="*/ 228 h 3473"/>
                <a:gd name="T78" fmla="*/ 432 w 3457"/>
                <a:gd name="T79" fmla="*/ 217 h 3473"/>
                <a:gd name="T80" fmla="*/ 333 w 3457"/>
                <a:gd name="T81" fmla="*/ 242 h 3473"/>
                <a:gd name="T82" fmla="*/ 257 w 3457"/>
                <a:gd name="T83" fmla="*/ 306 h 3473"/>
                <a:gd name="T84" fmla="*/ 219 w 3457"/>
                <a:gd name="T85" fmla="*/ 399 h 3473"/>
                <a:gd name="T86" fmla="*/ 219 w 3457"/>
                <a:gd name="T87" fmla="*/ 3074 h 3473"/>
                <a:gd name="T88" fmla="*/ 257 w 3457"/>
                <a:gd name="T89" fmla="*/ 3167 h 3473"/>
                <a:gd name="T90" fmla="*/ 333 w 3457"/>
                <a:gd name="T91" fmla="*/ 3232 h 3473"/>
                <a:gd name="T92" fmla="*/ 432 w 3457"/>
                <a:gd name="T93" fmla="*/ 3256 h 3473"/>
                <a:gd name="T94" fmla="*/ 432 w 3457"/>
                <a:gd name="T95" fmla="*/ 3473 h 3473"/>
                <a:gd name="T96" fmla="*/ 276 w 3457"/>
                <a:gd name="T97" fmla="*/ 3444 h 3473"/>
                <a:gd name="T98" fmla="*/ 145 w 3457"/>
                <a:gd name="T99" fmla="*/ 3364 h 3473"/>
                <a:gd name="T100" fmla="*/ 50 w 3457"/>
                <a:gd name="T101" fmla="*/ 3243 h 3473"/>
                <a:gd name="T102" fmla="*/ 3 w 3457"/>
                <a:gd name="T103" fmla="*/ 3093 h 3473"/>
                <a:gd name="T104" fmla="*/ 3 w 3457"/>
                <a:gd name="T105" fmla="*/ 380 h 3473"/>
                <a:gd name="T106" fmla="*/ 50 w 3457"/>
                <a:gd name="T107" fmla="*/ 230 h 3473"/>
                <a:gd name="T108" fmla="*/ 145 w 3457"/>
                <a:gd name="T109" fmla="*/ 110 h 3473"/>
                <a:gd name="T110" fmla="*/ 276 w 3457"/>
                <a:gd name="T111" fmla="*/ 29 h 3473"/>
                <a:gd name="T112" fmla="*/ 432 w 3457"/>
                <a:gd name="T113" fmla="*/ 0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7" h="3473">
                  <a:moveTo>
                    <a:pt x="2782" y="2107"/>
                  </a:moveTo>
                  <a:lnTo>
                    <a:pt x="2084" y="2809"/>
                  </a:lnTo>
                  <a:lnTo>
                    <a:pt x="2070" y="2823"/>
                  </a:lnTo>
                  <a:lnTo>
                    <a:pt x="2056" y="2841"/>
                  </a:lnTo>
                  <a:lnTo>
                    <a:pt x="2039" y="2861"/>
                  </a:lnTo>
                  <a:lnTo>
                    <a:pt x="2022" y="2884"/>
                  </a:lnTo>
                  <a:lnTo>
                    <a:pt x="2003" y="2907"/>
                  </a:lnTo>
                  <a:lnTo>
                    <a:pt x="2283" y="3189"/>
                  </a:lnTo>
                  <a:lnTo>
                    <a:pt x="2309" y="3172"/>
                  </a:lnTo>
                  <a:lnTo>
                    <a:pt x="2331" y="3158"/>
                  </a:lnTo>
                  <a:lnTo>
                    <a:pt x="2351" y="3145"/>
                  </a:lnTo>
                  <a:lnTo>
                    <a:pt x="2368" y="3132"/>
                  </a:lnTo>
                  <a:lnTo>
                    <a:pt x="2381" y="3122"/>
                  </a:lnTo>
                  <a:lnTo>
                    <a:pt x="2390" y="3116"/>
                  </a:lnTo>
                  <a:lnTo>
                    <a:pt x="3089" y="2415"/>
                  </a:lnTo>
                  <a:lnTo>
                    <a:pt x="2782" y="2107"/>
                  </a:lnTo>
                  <a:close/>
                  <a:moveTo>
                    <a:pt x="648" y="1954"/>
                  </a:moveTo>
                  <a:lnTo>
                    <a:pt x="1512" y="1954"/>
                  </a:lnTo>
                  <a:lnTo>
                    <a:pt x="1512" y="2171"/>
                  </a:lnTo>
                  <a:lnTo>
                    <a:pt x="648" y="2171"/>
                  </a:lnTo>
                  <a:lnTo>
                    <a:pt x="648" y="1954"/>
                  </a:lnTo>
                  <a:close/>
                  <a:moveTo>
                    <a:pt x="3089" y="1737"/>
                  </a:moveTo>
                  <a:lnTo>
                    <a:pt x="3122" y="1739"/>
                  </a:lnTo>
                  <a:lnTo>
                    <a:pt x="3154" y="1747"/>
                  </a:lnTo>
                  <a:lnTo>
                    <a:pt x="3184" y="1760"/>
                  </a:lnTo>
                  <a:lnTo>
                    <a:pt x="3214" y="1778"/>
                  </a:lnTo>
                  <a:lnTo>
                    <a:pt x="3241" y="1800"/>
                  </a:lnTo>
                  <a:lnTo>
                    <a:pt x="3394" y="1954"/>
                  </a:lnTo>
                  <a:lnTo>
                    <a:pt x="3416" y="1981"/>
                  </a:lnTo>
                  <a:lnTo>
                    <a:pt x="3434" y="2010"/>
                  </a:lnTo>
                  <a:lnTo>
                    <a:pt x="3447" y="2042"/>
                  </a:lnTo>
                  <a:lnTo>
                    <a:pt x="3455" y="2074"/>
                  </a:lnTo>
                  <a:lnTo>
                    <a:pt x="3457" y="2107"/>
                  </a:lnTo>
                  <a:lnTo>
                    <a:pt x="3455" y="2140"/>
                  </a:lnTo>
                  <a:lnTo>
                    <a:pt x="3447" y="2173"/>
                  </a:lnTo>
                  <a:lnTo>
                    <a:pt x="3434" y="2204"/>
                  </a:lnTo>
                  <a:lnTo>
                    <a:pt x="3416" y="2234"/>
                  </a:lnTo>
                  <a:lnTo>
                    <a:pt x="3394" y="2261"/>
                  </a:lnTo>
                  <a:lnTo>
                    <a:pt x="2466" y="3193"/>
                  </a:lnTo>
                  <a:lnTo>
                    <a:pt x="2457" y="3201"/>
                  </a:lnTo>
                  <a:lnTo>
                    <a:pt x="2443" y="3212"/>
                  </a:lnTo>
                  <a:lnTo>
                    <a:pt x="2426" y="3224"/>
                  </a:lnTo>
                  <a:lnTo>
                    <a:pt x="2408" y="3238"/>
                  </a:lnTo>
                  <a:lnTo>
                    <a:pt x="2386" y="3252"/>
                  </a:lnTo>
                  <a:lnTo>
                    <a:pt x="2365" y="3265"/>
                  </a:lnTo>
                  <a:lnTo>
                    <a:pt x="2343" y="3280"/>
                  </a:lnTo>
                  <a:lnTo>
                    <a:pt x="2319" y="3294"/>
                  </a:lnTo>
                  <a:lnTo>
                    <a:pt x="2298" y="3308"/>
                  </a:lnTo>
                  <a:lnTo>
                    <a:pt x="2277" y="3321"/>
                  </a:lnTo>
                  <a:lnTo>
                    <a:pt x="2258" y="3333"/>
                  </a:lnTo>
                  <a:lnTo>
                    <a:pt x="2240" y="3343"/>
                  </a:lnTo>
                  <a:lnTo>
                    <a:pt x="2226" y="3352"/>
                  </a:lnTo>
                  <a:lnTo>
                    <a:pt x="2215" y="3358"/>
                  </a:lnTo>
                  <a:lnTo>
                    <a:pt x="2208" y="3363"/>
                  </a:lnTo>
                  <a:lnTo>
                    <a:pt x="2206" y="3365"/>
                  </a:lnTo>
                  <a:lnTo>
                    <a:pt x="1728" y="3473"/>
                  </a:lnTo>
                  <a:lnTo>
                    <a:pt x="1836" y="2994"/>
                  </a:lnTo>
                  <a:lnTo>
                    <a:pt x="1839" y="2979"/>
                  </a:lnTo>
                  <a:lnTo>
                    <a:pt x="1845" y="2962"/>
                  </a:lnTo>
                  <a:lnTo>
                    <a:pt x="1854" y="2941"/>
                  </a:lnTo>
                  <a:lnTo>
                    <a:pt x="1867" y="2918"/>
                  </a:lnTo>
                  <a:lnTo>
                    <a:pt x="1881" y="2895"/>
                  </a:lnTo>
                  <a:lnTo>
                    <a:pt x="1898" y="2870"/>
                  </a:lnTo>
                  <a:lnTo>
                    <a:pt x="1915" y="2845"/>
                  </a:lnTo>
                  <a:lnTo>
                    <a:pt x="1933" y="2822"/>
                  </a:lnTo>
                  <a:lnTo>
                    <a:pt x="1950" y="2799"/>
                  </a:lnTo>
                  <a:lnTo>
                    <a:pt x="1967" y="2778"/>
                  </a:lnTo>
                  <a:lnTo>
                    <a:pt x="1983" y="2760"/>
                  </a:lnTo>
                  <a:lnTo>
                    <a:pt x="1997" y="2744"/>
                  </a:lnTo>
                  <a:lnTo>
                    <a:pt x="2008" y="2732"/>
                  </a:lnTo>
                  <a:lnTo>
                    <a:pt x="2935" y="1800"/>
                  </a:lnTo>
                  <a:lnTo>
                    <a:pt x="2962" y="1778"/>
                  </a:lnTo>
                  <a:lnTo>
                    <a:pt x="2992" y="1760"/>
                  </a:lnTo>
                  <a:lnTo>
                    <a:pt x="3023" y="1747"/>
                  </a:lnTo>
                  <a:lnTo>
                    <a:pt x="3055" y="1739"/>
                  </a:lnTo>
                  <a:lnTo>
                    <a:pt x="3089" y="1737"/>
                  </a:lnTo>
                  <a:close/>
                  <a:moveTo>
                    <a:pt x="648" y="1520"/>
                  </a:moveTo>
                  <a:lnTo>
                    <a:pt x="2377" y="1520"/>
                  </a:lnTo>
                  <a:lnTo>
                    <a:pt x="2377" y="1737"/>
                  </a:lnTo>
                  <a:lnTo>
                    <a:pt x="648" y="1737"/>
                  </a:lnTo>
                  <a:lnTo>
                    <a:pt x="648" y="1520"/>
                  </a:lnTo>
                  <a:close/>
                  <a:moveTo>
                    <a:pt x="648" y="1085"/>
                  </a:moveTo>
                  <a:lnTo>
                    <a:pt x="2377" y="1085"/>
                  </a:lnTo>
                  <a:lnTo>
                    <a:pt x="2377" y="1302"/>
                  </a:lnTo>
                  <a:lnTo>
                    <a:pt x="648" y="1302"/>
                  </a:lnTo>
                  <a:lnTo>
                    <a:pt x="648" y="1085"/>
                  </a:lnTo>
                  <a:close/>
                  <a:moveTo>
                    <a:pt x="648" y="651"/>
                  </a:moveTo>
                  <a:lnTo>
                    <a:pt x="2377" y="651"/>
                  </a:lnTo>
                  <a:lnTo>
                    <a:pt x="2377" y="868"/>
                  </a:lnTo>
                  <a:lnTo>
                    <a:pt x="648" y="868"/>
                  </a:lnTo>
                  <a:lnTo>
                    <a:pt x="648" y="651"/>
                  </a:lnTo>
                  <a:close/>
                  <a:moveTo>
                    <a:pt x="432" y="0"/>
                  </a:moveTo>
                  <a:lnTo>
                    <a:pt x="2593" y="0"/>
                  </a:lnTo>
                  <a:lnTo>
                    <a:pt x="2647" y="4"/>
                  </a:lnTo>
                  <a:lnTo>
                    <a:pt x="2699" y="13"/>
                  </a:lnTo>
                  <a:lnTo>
                    <a:pt x="2749" y="29"/>
                  </a:lnTo>
                  <a:lnTo>
                    <a:pt x="2796" y="52"/>
                  </a:lnTo>
                  <a:lnTo>
                    <a:pt x="2840" y="78"/>
                  </a:lnTo>
                  <a:lnTo>
                    <a:pt x="2880" y="110"/>
                  </a:lnTo>
                  <a:lnTo>
                    <a:pt x="2915" y="146"/>
                  </a:lnTo>
                  <a:lnTo>
                    <a:pt x="2947" y="186"/>
                  </a:lnTo>
                  <a:lnTo>
                    <a:pt x="2974" y="230"/>
                  </a:lnTo>
                  <a:lnTo>
                    <a:pt x="2996" y="277"/>
                  </a:lnTo>
                  <a:lnTo>
                    <a:pt x="3012" y="327"/>
                  </a:lnTo>
                  <a:lnTo>
                    <a:pt x="3022" y="380"/>
                  </a:lnTo>
                  <a:lnTo>
                    <a:pt x="3025" y="434"/>
                  </a:lnTo>
                  <a:lnTo>
                    <a:pt x="3025" y="1493"/>
                  </a:lnTo>
                  <a:lnTo>
                    <a:pt x="2809" y="1710"/>
                  </a:lnTo>
                  <a:lnTo>
                    <a:pt x="2809" y="434"/>
                  </a:lnTo>
                  <a:lnTo>
                    <a:pt x="2806" y="399"/>
                  </a:lnTo>
                  <a:lnTo>
                    <a:pt x="2797" y="366"/>
                  </a:lnTo>
                  <a:lnTo>
                    <a:pt x="2784" y="335"/>
                  </a:lnTo>
                  <a:lnTo>
                    <a:pt x="2767" y="306"/>
                  </a:lnTo>
                  <a:lnTo>
                    <a:pt x="2745" y="281"/>
                  </a:lnTo>
                  <a:lnTo>
                    <a:pt x="2721" y="259"/>
                  </a:lnTo>
                  <a:lnTo>
                    <a:pt x="2692" y="242"/>
                  </a:lnTo>
                  <a:lnTo>
                    <a:pt x="2661" y="228"/>
                  </a:lnTo>
                  <a:lnTo>
                    <a:pt x="2628" y="220"/>
                  </a:lnTo>
                  <a:lnTo>
                    <a:pt x="2593" y="217"/>
                  </a:lnTo>
                  <a:lnTo>
                    <a:pt x="432" y="217"/>
                  </a:lnTo>
                  <a:lnTo>
                    <a:pt x="397" y="220"/>
                  </a:lnTo>
                  <a:lnTo>
                    <a:pt x="364" y="228"/>
                  </a:lnTo>
                  <a:lnTo>
                    <a:pt x="333" y="242"/>
                  </a:lnTo>
                  <a:lnTo>
                    <a:pt x="304" y="259"/>
                  </a:lnTo>
                  <a:lnTo>
                    <a:pt x="279" y="281"/>
                  </a:lnTo>
                  <a:lnTo>
                    <a:pt x="257" y="306"/>
                  </a:lnTo>
                  <a:lnTo>
                    <a:pt x="240" y="335"/>
                  </a:lnTo>
                  <a:lnTo>
                    <a:pt x="227" y="366"/>
                  </a:lnTo>
                  <a:lnTo>
                    <a:pt x="219" y="399"/>
                  </a:lnTo>
                  <a:lnTo>
                    <a:pt x="216" y="434"/>
                  </a:lnTo>
                  <a:lnTo>
                    <a:pt x="216" y="3039"/>
                  </a:lnTo>
                  <a:lnTo>
                    <a:pt x="219" y="3074"/>
                  </a:lnTo>
                  <a:lnTo>
                    <a:pt x="227" y="3107"/>
                  </a:lnTo>
                  <a:lnTo>
                    <a:pt x="240" y="3138"/>
                  </a:lnTo>
                  <a:lnTo>
                    <a:pt x="257" y="3167"/>
                  </a:lnTo>
                  <a:lnTo>
                    <a:pt x="279" y="3193"/>
                  </a:lnTo>
                  <a:lnTo>
                    <a:pt x="304" y="3214"/>
                  </a:lnTo>
                  <a:lnTo>
                    <a:pt x="333" y="3232"/>
                  </a:lnTo>
                  <a:lnTo>
                    <a:pt x="364" y="3245"/>
                  </a:lnTo>
                  <a:lnTo>
                    <a:pt x="397" y="3254"/>
                  </a:lnTo>
                  <a:lnTo>
                    <a:pt x="432" y="3256"/>
                  </a:lnTo>
                  <a:lnTo>
                    <a:pt x="1620" y="3256"/>
                  </a:lnTo>
                  <a:lnTo>
                    <a:pt x="1620" y="3473"/>
                  </a:lnTo>
                  <a:lnTo>
                    <a:pt x="432" y="3473"/>
                  </a:lnTo>
                  <a:lnTo>
                    <a:pt x="378" y="3470"/>
                  </a:lnTo>
                  <a:lnTo>
                    <a:pt x="326" y="3460"/>
                  </a:lnTo>
                  <a:lnTo>
                    <a:pt x="276" y="3444"/>
                  </a:lnTo>
                  <a:lnTo>
                    <a:pt x="229" y="3423"/>
                  </a:lnTo>
                  <a:lnTo>
                    <a:pt x="185" y="3395"/>
                  </a:lnTo>
                  <a:lnTo>
                    <a:pt x="145" y="3364"/>
                  </a:lnTo>
                  <a:lnTo>
                    <a:pt x="109" y="3327"/>
                  </a:lnTo>
                  <a:lnTo>
                    <a:pt x="78" y="3287"/>
                  </a:lnTo>
                  <a:lnTo>
                    <a:pt x="50" y="3243"/>
                  </a:lnTo>
                  <a:lnTo>
                    <a:pt x="29" y="3196"/>
                  </a:lnTo>
                  <a:lnTo>
                    <a:pt x="13" y="3146"/>
                  </a:lnTo>
                  <a:lnTo>
                    <a:pt x="3" y="3093"/>
                  </a:lnTo>
                  <a:lnTo>
                    <a:pt x="0" y="3039"/>
                  </a:lnTo>
                  <a:lnTo>
                    <a:pt x="0" y="434"/>
                  </a:lnTo>
                  <a:lnTo>
                    <a:pt x="3" y="380"/>
                  </a:lnTo>
                  <a:lnTo>
                    <a:pt x="13" y="327"/>
                  </a:lnTo>
                  <a:lnTo>
                    <a:pt x="29" y="277"/>
                  </a:lnTo>
                  <a:lnTo>
                    <a:pt x="50" y="230"/>
                  </a:lnTo>
                  <a:lnTo>
                    <a:pt x="78" y="186"/>
                  </a:lnTo>
                  <a:lnTo>
                    <a:pt x="109" y="146"/>
                  </a:lnTo>
                  <a:lnTo>
                    <a:pt x="145" y="110"/>
                  </a:lnTo>
                  <a:lnTo>
                    <a:pt x="185" y="78"/>
                  </a:lnTo>
                  <a:lnTo>
                    <a:pt x="229" y="52"/>
                  </a:lnTo>
                  <a:lnTo>
                    <a:pt x="276" y="29"/>
                  </a:lnTo>
                  <a:lnTo>
                    <a:pt x="326" y="13"/>
                  </a:lnTo>
                  <a:lnTo>
                    <a:pt x="378" y="4"/>
                  </a:lnTo>
                  <a:lnTo>
                    <a:pt x="4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5" name="TextBox 144">
            <a:extLst>
              <a:ext uri="{FF2B5EF4-FFF2-40B4-BE49-F238E27FC236}">
                <a16:creationId xmlns:a16="http://schemas.microsoft.com/office/drawing/2014/main" id="{2B8A4DC2-CCC4-C747-8BD4-BDE3CE5F64D3}"/>
              </a:ext>
            </a:extLst>
          </p:cNvPr>
          <p:cNvSpPr txBox="1"/>
          <p:nvPr/>
        </p:nvSpPr>
        <p:spPr>
          <a:xfrm>
            <a:off x="6434746" y="2197491"/>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01</a:t>
            </a:r>
          </a:p>
        </p:txBody>
      </p:sp>
      <p:sp>
        <p:nvSpPr>
          <p:cNvPr id="146" name="TextBox 145">
            <a:extLst>
              <a:ext uri="{FF2B5EF4-FFF2-40B4-BE49-F238E27FC236}">
                <a16:creationId xmlns:a16="http://schemas.microsoft.com/office/drawing/2014/main" id="{21392045-56DE-5649-B49C-81FAEAD64988}"/>
              </a:ext>
            </a:extLst>
          </p:cNvPr>
          <p:cNvSpPr txBox="1"/>
          <p:nvPr/>
        </p:nvSpPr>
        <p:spPr>
          <a:xfrm>
            <a:off x="4725491" y="284435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02</a:t>
            </a:r>
          </a:p>
        </p:txBody>
      </p:sp>
      <p:sp>
        <p:nvSpPr>
          <p:cNvPr id="147" name="TextBox 146">
            <a:extLst>
              <a:ext uri="{FF2B5EF4-FFF2-40B4-BE49-F238E27FC236}">
                <a16:creationId xmlns:a16="http://schemas.microsoft.com/office/drawing/2014/main" id="{71E9F4AD-3AD7-C542-8609-8820B31811CF}"/>
              </a:ext>
            </a:extLst>
          </p:cNvPr>
          <p:cNvSpPr txBox="1"/>
          <p:nvPr/>
        </p:nvSpPr>
        <p:spPr>
          <a:xfrm>
            <a:off x="6423685" y="3535194"/>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03</a:t>
            </a:r>
          </a:p>
        </p:txBody>
      </p:sp>
      <p:sp>
        <p:nvSpPr>
          <p:cNvPr id="148" name="TextBox 147">
            <a:extLst>
              <a:ext uri="{FF2B5EF4-FFF2-40B4-BE49-F238E27FC236}">
                <a16:creationId xmlns:a16="http://schemas.microsoft.com/office/drawing/2014/main" id="{58D17269-72D5-F244-B17B-BBCB600DC875}"/>
              </a:ext>
            </a:extLst>
          </p:cNvPr>
          <p:cNvSpPr txBox="1"/>
          <p:nvPr/>
        </p:nvSpPr>
        <p:spPr>
          <a:xfrm>
            <a:off x="4725491" y="4162467"/>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04</a:t>
            </a:r>
          </a:p>
        </p:txBody>
      </p:sp>
      <p:sp>
        <p:nvSpPr>
          <p:cNvPr id="149" name="TextBox 148">
            <a:extLst>
              <a:ext uri="{FF2B5EF4-FFF2-40B4-BE49-F238E27FC236}">
                <a16:creationId xmlns:a16="http://schemas.microsoft.com/office/drawing/2014/main" id="{BA02C1E3-01D9-A245-B7FA-767FD818C9CB}"/>
              </a:ext>
            </a:extLst>
          </p:cNvPr>
          <p:cNvSpPr txBox="1"/>
          <p:nvPr/>
        </p:nvSpPr>
        <p:spPr>
          <a:xfrm>
            <a:off x="6416839" y="4814676"/>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05</a:t>
            </a:r>
          </a:p>
        </p:txBody>
      </p:sp>
      <p:sp>
        <p:nvSpPr>
          <p:cNvPr id="150" name="TextBox 149">
            <a:extLst>
              <a:ext uri="{FF2B5EF4-FFF2-40B4-BE49-F238E27FC236}">
                <a16:creationId xmlns:a16="http://schemas.microsoft.com/office/drawing/2014/main" id="{C9BE8F88-2C81-D749-9501-17D4628761B0}"/>
              </a:ext>
            </a:extLst>
          </p:cNvPr>
          <p:cNvSpPr txBox="1"/>
          <p:nvPr/>
        </p:nvSpPr>
        <p:spPr>
          <a:xfrm>
            <a:off x="4725490" y="5468985"/>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06</a:t>
            </a:r>
          </a:p>
        </p:txBody>
      </p:sp>
      <p:sp>
        <p:nvSpPr>
          <p:cNvPr id="151" name="TextBox 150">
            <a:extLst>
              <a:ext uri="{FF2B5EF4-FFF2-40B4-BE49-F238E27FC236}">
                <a16:creationId xmlns:a16="http://schemas.microsoft.com/office/drawing/2014/main" id="{6B124324-F8DD-BA4D-B5DB-7701D7E5D225}"/>
              </a:ext>
            </a:extLst>
          </p:cNvPr>
          <p:cNvSpPr txBox="1"/>
          <p:nvPr/>
        </p:nvSpPr>
        <p:spPr>
          <a:xfrm>
            <a:off x="6416839" y="6131100"/>
            <a:ext cx="1153391" cy="523220"/>
          </a:xfrm>
          <a:prstGeom prst="rect">
            <a:avLst/>
          </a:prstGeom>
          <a:noFill/>
          <a:effectLst/>
        </p:spPr>
        <p:txBody>
          <a:bodyPr wrap="square" rtlCol="0">
            <a:spAutoFit/>
          </a:bodyPr>
          <a:lstStyle/>
          <a:p>
            <a:pPr algn="ctr"/>
            <a:r>
              <a:rPr lang="en-IN" sz="2800" b="1" dirty="0">
                <a:solidFill>
                  <a:schemeClr val="bg1">
                    <a:lumMod val="95000"/>
                  </a:schemeClr>
                </a:solidFill>
                <a:latin typeface="Arial" pitchFamily="34" charset="0"/>
                <a:cs typeface="Arial" pitchFamily="34" charset="0"/>
              </a:rPr>
              <a:t>07</a:t>
            </a:r>
          </a:p>
        </p:txBody>
      </p:sp>
      <p:sp>
        <p:nvSpPr>
          <p:cNvPr id="152" name="Rectangle 151">
            <a:extLst>
              <a:ext uri="{FF2B5EF4-FFF2-40B4-BE49-F238E27FC236}">
                <a16:creationId xmlns:a16="http://schemas.microsoft.com/office/drawing/2014/main" id="{72CC662B-6500-B641-8242-D55807722893}"/>
              </a:ext>
            </a:extLst>
          </p:cNvPr>
          <p:cNvSpPr/>
          <p:nvPr/>
        </p:nvSpPr>
        <p:spPr>
          <a:xfrm>
            <a:off x="96933" y="4029804"/>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Mandatory cultural awareness, diversity and inclusion, emotional intelligence, social dynamics training and mentoring plan is available for Shore and Seagoing personnel aiming to facilitate cultural competencies.   </a:t>
            </a:r>
          </a:p>
        </p:txBody>
      </p:sp>
      <p:sp>
        <p:nvSpPr>
          <p:cNvPr id="153" name="Rectangle 152">
            <a:extLst>
              <a:ext uri="{FF2B5EF4-FFF2-40B4-BE49-F238E27FC236}">
                <a16:creationId xmlns:a16="http://schemas.microsoft.com/office/drawing/2014/main" id="{AFC42CAC-0B36-4848-BDB1-70F16D2719A5}"/>
              </a:ext>
            </a:extLst>
          </p:cNvPr>
          <p:cNvSpPr/>
          <p:nvPr/>
        </p:nvSpPr>
        <p:spPr>
          <a:xfrm>
            <a:off x="91209" y="5508722"/>
            <a:ext cx="4685244" cy="830997"/>
          </a:xfrm>
          <a:prstGeom prst="rect">
            <a:avLst/>
          </a:prstGeom>
          <a:effectLst/>
        </p:spPr>
        <p:txBody>
          <a:bodyPr wrap="square">
            <a:spAutoFit/>
          </a:bodyPr>
          <a:lstStyle/>
          <a:p>
            <a:pPr algn="just"/>
            <a:r>
              <a:rPr lang="en-GB" sz="1200" dirty="0">
                <a:solidFill>
                  <a:schemeClr val="tx1">
                    <a:lumMod val="75000"/>
                    <a:lumOff val="25000"/>
                  </a:schemeClr>
                </a:solidFill>
                <a:latin typeface="Segoe UI" panose="020B0502040204020203" pitchFamily="34" charset="0"/>
                <a:cs typeface="Segoe UI" panose="020B0502040204020203" pitchFamily="34" charset="0"/>
              </a:rPr>
              <a:t>“Declaration of employees/seafarers’ rights” included to employment contracts which must be signed as “read and acknowledged” by the newcomer.</a:t>
            </a:r>
          </a:p>
          <a:p>
            <a:pPr algn="just"/>
            <a:endParaRPr lang="en-GB"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B20E1B47-0457-2273-CB70-F1C64311D6CB}"/>
              </a:ext>
            </a:extLst>
          </p:cNvPr>
          <p:cNvSpPr txBox="1"/>
          <p:nvPr/>
        </p:nvSpPr>
        <p:spPr>
          <a:xfrm>
            <a:off x="1037766" y="506555"/>
            <a:ext cx="10492858" cy="984885"/>
          </a:xfrm>
          <a:prstGeom prst="rect">
            <a:avLst/>
          </a:prstGeom>
          <a:noFill/>
        </p:spPr>
        <p:txBody>
          <a:bodyPr wrap="square" lIns="0" tIns="0" rIns="0" bIns="0" rtlCol="0">
            <a:spAutoFit/>
          </a:bodyPr>
          <a:lstStyle/>
          <a:p>
            <a:r>
              <a:rPr lang="en-US" sz="3800" dirty="0">
                <a:solidFill>
                  <a:schemeClr val="bg1"/>
                </a:solidFill>
                <a:latin typeface="Segoe UI Black" panose="020B0A02040204020203" pitchFamily="34" charset="0"/>
                <a:ea typeface="Segoe UI Black" panose="020B0A02040204020203" pitchFamily="34" charset="0"/>
              </a:rPr>
              <a:t>CARE AND RESPECT FOR PEOPLE</a:t>
            </a:r>
          </a:p>
          <a:p>
            <a:r>
              <a:rPr lang="en-US" sz="2400" dirty="0">
                <a:solidFill>
                  <a:srgbClr val="9DC7ED"/>
                </a:solidFill>
                <a:latin typeface="Segoe UI Black" panose="020B0A02040204020203" pitchFamily="34" charset="0"/>
                <a:ea typeface="Segoe UI Black" panose="020B0A02040204020203" pitchFamily="34" charset="0"/>
              </a:rPr>
              <a:t>Diversity, Inclusion and Equal Opportunities</a:t>
            </a:r>
          </a:p>
        </p:txBody>
      </p:sp>
    </p:spTree>
    <p:extLst>
      <p:ext uri="{BB962C8B-B14F-4D97-AF65-F5344CB8AC3E}">
        <p14:creationId xmlns:p14="http://schemas.microsoft.com/office/powerpoint/2010/main" val="269816925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4800" dirty="0" smtClean="0">
            <a:latin typeface="Segoe UI Black" panose="020B0A02040204020203" pitchFamily="34" charset="0"/>
            <a:ea typeface="Segoe UI Black" panose="020B0A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2765</TotalTime>
  <Words>11125</Words>
  <Application>Microsoft Office PowerPoint</Application>
  <PresentationFormat>Widescreen</PresentationFormat>
  <Paragraphs>1172</Paragraphs>
  <Slides>72</Slides>
  <Notes>72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Calibri Light</vt:lpstr>
      <vt:lpstr>MuseoSans-300</vt:lpstr>
      <vt:lpstr>Segoe UI</vt:lpstr>
      <vt:lpstr>Segoe UI Black</vt:lpstr>
      <vt:lpstr>Segoe UI Light</vt:lpstr>
      <vt:lpstr>Office Theme</vt:lpstr>
      <vt:lpstr>General Principles of Conduct and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Nikos Andreadis</cp:lastModifiedBy>
  <cp:revision>667</cp:revision>
  <dcterms:created xsi:type="dcterms:W3CDTF">2019-08-15T08:51:54Z</dcterms:created>
  <dcterms:modified xsi:type="dcterms:W3CDTF">2023-08-24T15:08:02Z</dcterms:modified>
</cp:coreProperties>
</file>